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16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C4F068-71BE-E44C-B355-98C44903583E}" type="doc">
      <dgm:prSet loTypeId="urn:microsoft.com/office/officeart/2005/8/layout/venn1" loCatId="" qsTypeId="urn:microsoft.com/office/officeart/2005/8/quickstyle/simple4" qsCatId="simple" csTypeId="urn:microsoft.com/office/officeart/2005/8/colors/accent1_2" csCatId="accent1" phldr="1"/>
      <dgm:spPr/>
    </dgm:pt>
    <dgm:pt modelId="{93334DF5-7D17-3840-BEB6-BA96D92879E8}">
      <dgm:prSet phldrT="[Texto]"/>
      <dgm:spPr/>
      <dgm:t>
        <a:bodyPr/>
        <a:lstStyle/>
        <a:p>
          <a:r>
            <a:rPr lang="es-ES" dirty="0" smtClean="0"/>
            <a:t>Gestión</a:t>
          </a:r>
          <a:endParaRPr lang="es-ES" dirty="0"/>
        </a:p>
      </dgm:t>
    </dgm:pt>
    <dgm:pt modelId="{EBB7476C-6169-794E-89B7-02446FF55E45}" type="parTrans" cxnId="{F89E1ED0-0C66-0C48-9F17-3028058E2222}">
      <dgm:prSet/>
      <dgm:spPr/>
      <dgm:t>
        <a:bodyPr/>
        <a:lstStyle/>
        <a:p>
          <a:endParaRPr lang="es-ES"/>
        </a:p>
      </dgm:t>
    </dgm:pt>
    <dgm:pt modelId="{FB87CDCF-C66A-1C4F-905A-3B7B089B2553}" type="sibTrans" cxnId="{F89E1ED0-0C66-0C48-9F17-3028058E2222}">
      <dgm:prSet/>
      <dgm:spPr/>
      <dgm:t>
        <a:bodyPr/>
        <a:lstStyle/>
        <a:p>
          <a:endParaRPr lang="es-ES"/>
        </a:p>
      </dgm:t>
    </dgm:pt>
    <dgm:pt modelId="{2424B754-5433-A940-AF28-8BF8C9A1D782}">
      <dgm:prSet phldrT="[Texto]"/>
      <dgm:spPr/>
      <dgm:t>
        <a:bodyPr/>
        <a:lstStyle/>
        <a:p>
          <a:r>
            <a:rPr lang="es-ES" dirty="0" smtClean="0"/>
            <a:t>Paradigmas</a:t>
          </a:r>
          <a:endParaRPr lang="es-ES" dirty="0"/>
        </a:p>
      </dgm:t>
    </dgm:pt>
    <dgm:pt modelId="{B09E184A-A932-C141-BE19-DDB22ED0C822}" type="parTrans" cxnId="{33321FDB-3246-F04B-9E14-C260B7AA333A}">
      <dgm:prSet/>
      <dgm:spPr/>
      <dgm:t>
        <a:bodyPr/>
        <a:lstStyle/>
        <a:p>
          <a:endParaRPr lang="es-ES"/>
        </a:p>
      </dgm:t>
    </dgm:pt>
    <dgm:pt modelId="{6AAC7B6C-99B4-8E4B-86D4-5E48F7B01989}" type="sibTrans" cxnId="{33321FDB-3246-F04B-9E14-C260B7AA333A}">
      <dgm:prSet/>
      <dgm:spPr/>
      <dgm:t>
        <a:bodyPr/>
        <a:lstStyle/>
        <a:p>
          <a:endParaRPr lang="es-ES"/>
        </a:p>
      </dgm:t>
    </dgm:pt>
    <dgm:pt modelId="{EFBEAFCD-C2C7-F942-B261-56A25569E966}">
      <dgm:prSet phldrT="[Texto]"/>
      <dgm:spPr/>
      <dgm:t>
        <a:bodyPr/>
        <a:lstStyle/>
        <a:p>
          <a:r>
            <a:rPr lang="es-ES" dirty="0" smtClean="0"/>
            <a:t>Modelos</a:t>
          </a:r>
          <a:endParaRPr lang="es-ES" dirty="0"/>
        </a:p>
      </dgm:t>
    </dgm:pt>
    <dgm:pt modelId="{4D581F25-3812-CC4A-8762-775AB30FD77C}" type="parTrans" cxnId="{1640A033-CAA7-884C-A3F8-A5705BD7F384}">
      <dgm:prSet/>
      <dgm:spPr/>
      <dgm:t>
        <a:bodyPr/>
        <a:lstStyle/>
        <a:p>
          <a:endParaRPr lang="es-ES"/>
        </a:p>
      </dgm:t>
    </dgm:pt>
    <dgm:pt modelId="{3F62B64C-037A-9940-84E1-DEC057D47FB2}" type="sibTrans" cxnId="{1640A033-CAA7-884C-A3F8-A5705BD7F384}">
      <dgm:prSet/>
      <dgm:spPr/>
      <dgm:t>
        <a:bodyPr/>
        <a:lstStyle/>
        <a:p>
          <a:endParaRPr lang="es-ES"/>
        </a:p>
      </dgm:t>
    </dgm:pt>
    <dgm:pt modelId="{DE3627B0-5CAD-1045-A5C6-94E964A9C59C}" type="pres">
      <dgm:prSet presAssocID="{2EC4F068-71BE-E44C-B355-98C44903583E}" presName="compositeShape" presStyleCnt="0">
        <dgm:presLayoutVars>
          <dgm:chMax val="7"/>
          <dgm:dir/>
          <dgm:resizeHandles val="exact"/>
        </dgm:presLayoutVars>
      </dgm:prSet>
      <dgm:spPr/>
    </dgm:pt>
    <dgm:pt modelId="{8C5F8827-4FFF-6740-AE7A-2452D66F2B41}" type="pres">
      <dgm:prSet presAssocID="{93334DF5-7D17-3840-BEB6-BA96D92879E8}" presName="circ1" presStyleLbl="vennNode1" presStyleIdx="0" presStyleCnt="3"/>
      <dgm:spPr/>
      <dgm:t>
        <a:bodyPr/>
        <a:lstStyle/>
        <a:p>
          <a:endParaRPr lang="es-ES"/>
        </a:p>
      </dgm:t>
    </dgm:pt>
    <dgm:pt modelId="{530F37D6-7ABC-7943-99F8-9960872538F1}" type="pres">
      <dgm:prSet presAssocID="{93334DF5-7D17-3840-BEB6-BA96D92879E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FE49243-7A1C-A748-AFA1-243CC69C78F1}" type="pres">
      <dgm:prSet presAssocID="{2424B754-5433-A940-AF28-8BF8C9A1D782}" presName="circ2" presStyleLbl="vennNode1" presStyleIdx="1" presStyleCnt="3"/>
      <dgm:spPr/>
      <dgm:t>
        <a:bodyPr/>
        <a:lstStyle/>
        <a:p>
          <a:endParaRPr lang="es-ES"/>
        </a:p>
      </dgm:t>
    </dgm:pt>
    <dgm:pt modelId="{C8DBD096-6757-244D-B86B-5E82CA317E6F}" type="pres">
      <dgm:prSet presAssocID="{2424B754-5433-A940-AF28-8BF8C9A1D78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4741EAD-06AE-2E4F-BA3E-3D6227A7A169}" type="pres">
      <dgm:prSet presAssocID="{EFBEAFCD-C2C7-F942-B261-56A25569E966}" presName="circ3" presStyleLbl="vennNode1" presStyleIdx="2" presStyleCnt="3"/>
      <dgm:spPr/>
      <dgm:t>
        <a:bodyPr/>
        <a:lstStyle/>
        <a:p>
          <a:endParaRPr lang="es-ES"/>
        </a:p>
      </dgm:t>
    </dgm:pt>
    <dgm:pt modelId="{1E7CCDDB-0815-7647-9408-1B0C937F78A6}" type="pres">
      <dgm:prSet presAssocID="{EFBEAFCD-C2C7-F942-B261-56A25569E96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0E4C4D4-ED57-D74D-9398-5B76B19348AC}" type="presOf" srcId="{2EC4F068-71BE-E44C-B355-98C44903583E}" destId="{DE3627B0-5CAD-1045-A5C6-94E964A9C59C}" srcOrd="0" destOrd="0" presId="urn:microsoft.com/office/officeart/2005/8/layout/venn1"/>
    <dgm:cxn modelId="{362BBE30-6A8B-3B44-9827-CDD31CBCCEE4}" type="presOf" srcId="{93334DF5-7D17-3840-BEB6-BA96D92879E8}" destId="{8C5F8827-4FFF-6740-AE7A-2452D66F2B41}" srcOrd="0" destOrd="0" presId="urn:microsoft.com/office/officeart/2005/8/layout/venn1"/>
    <dgm:cxn modelId="{BC63E8EE-ED61-644E-8981-9B7129E6B7CC}" type="presOf" srcId="{93334DF5-7D17-3840-BEB6-BA96D92879E8}" destId="{530F37D6-7ABC-7943-99F8-9960872538F1}" srcOrd="1" destOrd="0" presId="urn:microsoft.com/office/officeart/2005/8/layout/venn1"/>
    <dgm:cxn modelId="{F89E1ED0-0C66-0C48-9F17-3028058E2222}" srcId="{2EC4F068-71BE-E44C-B355-98C44903583E}" destId="{93334DF5-7D17-3840-BEB6-BA96D92879E8}" srcOrd="0" destOrd="0" parTransId="{EBB7476C-6169-794E-89B7-02446FF55E45}" sibTransId="{FB87CDCF-C66A-1C4F-905A-3B7B089B2553}"/>
    <dgm:cxn modelId="{33321FDB-3246-F04B-9E14-C260B7AA333A}" srcId="{2EC4F068-71BE-E44C-B355-98C44903583E}" destId="{2424B754-5433-A940-AF28-8BF8C9A1D782}" srcOrd="1" destOrd="0" parTransId="{B09E184A-A932-C141-BE19-DDB22ED0C822}" sibTransId="{6AAC7B6C-99B4-8E4B-86D4-5E48F7B01989}"/>
    <dgm:cxn modelId="{D97B97E4-DC68-3343-8933-BE13EE43AABA}" type="presOf" srcId="{EFBEAFCD-C2C7-F942-B261-56A25569E966}" destId="{C4741EAD-06AE-2E4F-BA3E-3D6227A7A169}" srcOrd="0" destOrd="0" presId="urn:microsoft.com/office/officeart/2005/8/layout/venn1"/>
    <dgm:cxn modelId="{1640A033-CAA7-884C-A3F8-A5705BD7F384}" srcId="{2EC4F068-71BE-E44C-B355-98C44903583E}" destId="{EFBEAFCD-C2C7-F942-B261-56A25569E966}" srcOrd="2" destOrd="0" parTransId="{4D581F25-3812-CC4A-8762-775AB30FD77C}" sibTransId="{3F62B64C-037A-9940-84E1-DEC057D47FB2}"/>
    <dgm:cxn modelId="{84E731E4-EB21-5141-B955-17D68159011E}" type="presOf" srcId="{EFBEAFCD-C2C7-F942-B261-56A25569E966}" destId="{1E7CCDDB-0815-7647-9408-1B0C937F78A6}" srcOrd="1" destOrd="0" presId="urn:microsoft.com/office/officeart/2005/8/layout/venn1"/>
    <dgm:cxn modelId="{EB38FAF9-84A6-D64C-AB95-C464FDF8C213}" type="presOf" srcId="{2424B754-5433-A940-AF28-8BF8C9A1D782}" destId="{EFE49243-7A1C-A748-AFA1-243CC69C78F1}" srcOrd="0" destOrd="0" presId="urn:microsoft.com/office/officeart/2005/8/layout/venn1"/>
    <dgm:cxn modelId="{D779747E-99D7-D14E-95A8-F3E10D0F8CAB}" type="presOf" srcId="{2424B754-5433-A940-AF28-8BF8C9A1D782}" destId="{C8DBD096-6757-244D-B86B-5E82CA317E6F}" srcOrd="1" destOrd="0" presId="urn:microsoft.com/office/officeart/2005/8/layout/venn1"/>
    <dgm:cxn modelId="{AA87C271-C5F8-7B42-8698-1E23B8916E7D}" type="presParOf" srcId="{DE3627B0-5CAD-1045-A5C6-94E964A9C59C}" destId="{8C5F8827-4FFF-6740-AE7A-2452D66F2B41}" srcOrd="0" destOrd="0" presId="urn:microsoft.com/office/officeart/2005/8/layout/venn1"/>
    <dgm:cxn modelId="{05A3FCDD-55FF-4E46-A661-F05AE195C0FA}" type="presParOf" srcId="{DE3627B0-5CAD-1045-A5C6-94E964A9C59C}" destId="{530F37D6-7ABC-7943-99F8-9960872538F1}" srcOrd="1" destOrd="0" presId="urn:microsoft.com/office/officeart/2005/8/layout/venn1"/>
    <dgm:cxn modelId="{96B9B83F-A808-4746-8A89-78147B07521B}" type="presParOf" srcId="{DE3627B0-5CAD-1045-A5C6-94E964A9C59C}" destId="{EFE49243-7A1C-A748-AFA1-243CC69C78F1}" srcOrd="2" destOrd="0" presId="urn:microsoft.com/office/officeart/2005/8/layout/venn1"/>
    <dgm:cxn modelId="{F1753D54-E783-CE48-A54B-3D959E532066}" type="presParOf" srcId="{DE3627B0-5CAD-1045-A5C6-94E964A9C59C}" destId="{C8DBD096-6757-244D-B86B-5E82CA317E6F}" srcOrd="3" destOrd="0" presId="urn:microsoft.com/office/officeart/2005/8/layout/venn1"/>
    <dgm:cxn modelId="{38F15269-7CD4-804C-8DB1-FAB6CBC3FAD9}" type="presParOf" srcId="{DE3627B0-5CAD-1045-A5C6-94E964A9C59C}" destId="{C4741EAD-06AE-2E4F-BA3E-3D6227A7A169}" srcOrd="4" destOrd="0" presId="urn:microsoft.com/office/officeart/2005/8/layout/venn1"/>
    <dgm:cxn modelId="{99CADA32-0339-304F-94D3-D502286270B2}" type="presParOf" srcId="{DE3627B0-5CAD-1045-A5C6-94E964A9C59C}" destId="{1E7CCDDB-0815-7647-9408-1B0C937F78A6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5F8827-4FFF-6740-AE7A-2452D66F2B41}">
      <dsp:nvSpPr>
        <dsp:cNvPr id="0" name=""/>
        <dsp:cNvSpPr/>
      </dsp:nvSpPr>
      <dsp:spPr>
        <a:xfrm>
          <a:off x="2548398" y="49391"/>
          <a:ext cx="2370802" cy="2370802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Gestión</a:t>
          </a:r>
          <a:endParaRPr lang="es-ES" sz="2200" kern="1200" dirty="0"/>
        </a:p>
      </dsp:txBody>
      <dsp:txXfrm>
        <a:off x="2864505" y="464282"/>
        <a:ext cx="1738588" cy="1066860"/>
      </dsp:txXfrm>
    </dsp:sp>
    <dsp:sp modelId="{EFE49243-7A1C-A748-AFA1-243CC69C78F1}">
      <dsp:nvSpPr>
        <dsp:cNvPr id="0" name=""/>
        <dsp:cNvSpPr/>
      </dsp:nvSpPr>
      <dsp:spPr>
        <a:xfrm>
          <a:off x="3403863" y="1531143"/>
          <a:ext cx="2370802" cy="2370802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Paradigmas</a:t>
          </a:r>
          <a:endParaRPr lang="es-ES" sz="2200" kern="1200" dirty="0"/>
        </a:p>
      </dsp:txBody>
      <dsp:txXfrm>
        <a:off x="4128933" y="2143600"/>
        <a:ext cx="1422481" cy="1303941"/>
      </dsp:txXfrm>
    </dsp:sp>
    <dsp:sp modelId="{C4741EAD-06AE-2E4F-BA3E-3D6227A7A169}">
      <dsp:nvSpPr>
        <dsp:cNvPr id="0" name=""/>
        <dsp:cNvSpPr/>
      </dsp:nvSpPr>
      <dsp:spPr>
        <a:xfrm>
          <a:off x="1692934" y="1531143"/>
          <a:ext cx="2370802" cy="2370802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Modelos</a:t>
          </a:r>
          <a:endParaRPr lang="es-ES" sz="2200" kern="1200" dirty="0"/>
        </a:p>
      </dsp:txBody>
      <dsp:txXfrm>
        <a:off x="1916184" y="2143600"/>
        <a:ext cx="1422481" cy="13039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8ACDB3CC-F982-40F9-8DD6-BCC9AFBF44BD}" type="datetime1">
              <a:rPr lang="en-US" smtClean="0"/>
              <a:pPr/>
              <a:t>03/10/12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C5B1FEA-406A-7749-A5C3-DDCB5F67A4CE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8867-0964-49C4-9DE5-8FBB189497BC}" type="datetime1">
              <a:rPr lang="en-US" smtClean="0"/>
              <a:pPr/>
              <a:t>03/10/12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DAE5B-B07C-441A-8026-C23A427A74DC}" type="datetime1">
              <a:rPr lang="en-US" smtClean="0"/>
              <a:pPr/>
              <a:t>03/10/12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1D5B8-D9C5-419F-913D-2186935717ED}" type="datetime1">
              <a:rPr lang="en-US" smtClean="0"/>
              <a:pPr/>
              <a:t>03/10/12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F952F-F888-4FB8-9CB7-51D5F02FA3C8}" type="datetime1">
              <a:rPr lang="en-US" smtClean="0"/>
              <a:pPr/>
              <a:t>03/10/12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8DB32-6162-43C0-9325-230E0A9B0177}" type="datetime1">
              <a:rPr lang="en-US" smtClean="0"/>
              <a:pPr/>
              <a:t>03/10/12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9B57-0E9E-4DE4-A7F5-9A169EF1CEE0}" type="datetime1">
              <a:rPr lang="en-US" smtClean="0"/>
              <a:pPr/>
              <a:t>03/10/12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F86C-0F1B-4333-B99B-B3B2B1F87225}" type="datetime1">
              <a:rPr lang="en-US" smtClean="0"/>
              <a:pPr/>
              <a:t>03/10/12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FCD9-7699-43D6-8D62-436E2DD234FF}" type="datetime1">
              <a:rPr lang="en-US" smtClean="0"/>
              <a:pPr/>
              <a:t>03/10/12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71C1A-CAFA-43FD-A579-55B116A1448A}" type="datetime1">
              <a:rPr lang="en-US" smtClean="0"/>
              <a:pPr/>
              <a:t>03/10/12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BC03-21BF-4F6B-A3BE-29C937D452B1}" type="datetime1">
              <a:rPr lang="en-US" smtClean="0"/>
              <a:pPr/>
              <a:t>03/10/12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610FC3EB-42FB-4C38-8CAE-7A1293B83421}" type="datetime1">
              <a:rPr lang="en-US" smtClean="0"/>
              <a:pPr/>
              <a:t>03/10/12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C5B1FEA-406A-7749-A5C3-DDCB5F67A4CE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Master </a:t>
            </a:r>
            <a:r>
              <a:rPr lang="es-ES" dirty="0" err="1" smtClean="0"/>
              <a:t>DirCom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Capítulo </a:t>
            </a:r>
            <a:r>
              <a:rPr lang="es-ES" dirty="0" smtClean="0"/>
              <a:t>5 – Marcelo </a:t>
            </a:r>
            <a:r>
              <a:rPr lang="es-ES" dirty="0" err="1" smtClean="0"/>
              <a:t>Manucci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266256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000" dirty="0" smtClean="0"/>
              <a:t>5- El </a:t>
            </a:r>
            <a:r>
              <a:rPr lang="es-ES" sz="3000" dirty="0" err="1" smtClean="0"/>
              <a:t>DirCom</a:t>
            </a:r>
            <a:r>
              <a:rPr lang="es-ES" sz="3000" dirty="0" smtClean="0"/>
              <a:t> entre la incertidumbre y la acción</a:t>
            </a:r>
            <a:endParaRPr lang="es-ES" sz="3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/>
              <a:buChar char="o"/>
            </a:pPr>
            <a:r>
              <a:rPr lang="es-ES" sz="2000" dirty="0" smtClean="0"/>
              <a:t>Realidad corporativa: (1) perspectiva presente (competencia, públicos, procesos de trabajo) y (2) perspectiva futura (probabilidades, recursos inexplorados)</a:t>
            </a:r>
          </a:p>
          <a:p>
            <a:pPr>
              <a:buFont typeface="Courier New"/>
              <a:buChar char="o"/>
            </a:pPr>
            <a:endParaRPr lang="es-ES" sz="2000" dirty="0"/>
          </a:p>
          <a:p>
            <a:pPr>
              <a:buFont typeface="Courier New"/>
              <a:buChar char="o"/>
            </a:pPr>
            <a:r>
              <a:rPr lang="es-ES" sz="2000" dirty="0" smtClean="0"/>
              <a:t>Es un conjunto de percepciones colectivas sobre las condiciones del entorno, que se mantiene funcional conforme a su capacidad de adaptación</a:t>
            </a:r>
          </a:p>
          <a:p>
            <a:pPr>
              <a:buFont typeface="Courier New"/>
              <a:buChar char="o"/>
            </a:pPr>
            <a:endParaRPr lang="es-ES" sz="2000" dirty="0"/>
          </a:p>
          <a:p>
            <a:pPr>
              <a:buFont typeface="Courier New"/>
              <a:buChar char="o"/>
            </a:pPr>
            <a:r>
              <a:rPr lang="es-ES" sz="2000" dirty="0" smtClean="0"/>
              <a:t>Las estrategias de una organización deben enfocarse a la adaptabilidad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537518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000" dirty="0" smtClean="0"/>
              <a:t>Rol del </a:t>
            </a:r>
            <a:r>
              <a:rPr lang="es-ES" sz="3000" dirty="0" err="1" smtClean="0"/>
              <a:t>DirCom</a:t>
            </a:r>
            <a:endParaRPr lang="es-ES" sz="3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/>
              <a:buChar char="o"/>
            </a:pPr>
            <a:r>
              <a:rPr lang="es-ES" sz="2000" dirty="0" smtClean="0"/>
              <a:t>Comunicación corporativa = Herramienta de diseño y gestión de significados ante la complejidad e inestabilidad</a:t>
            </a:r>
          </a:p>
          <a:p>
            <a:pPr>
              <a:buFont typeface="Courier New"/>
              <a:buChar char="o"/>
            </a:pPr>
            <a:endParaRPr lang="es-ES" sz="2000" dirty="0"/>
          </a:p>
          <a:p>
            <a:pPr>
              <a:buFont typeface="Courier New"/>
              <a:buChar char="o"/>
            </a:pPr>
            <a:r>
              <a:rPr lang="es-ES" sz="2000" dirty="0" err="1" smtClean="0"/>
              <a:t>DirCom</a:t>
            </a:r>
            <a:r>
              <a:rPr lang="es-ES" sz="2000" dirty="0" smtClean="0"/>
              <a:t> gestiona circunstancias. </a:t>
            </a:r>
            <a:r>
              <a:rPr lang="es-ES" sz="2000" b="1" dirty="0" smtClean="0"/>
              <a:t>No hay recetas</a:t>
            </a:r>
            <a:endParaRPr lang="es-ES" sz="2000" dirty="0" smtClean="0"/>
          </a:p>
          <a:p>
            <a:pPr marL="0" indent="0">
              <a:buNone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91385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000" dirty="0" smtClean="0"/>
              <a:t>Gestión de estrategias: Factores</a:t>
            </a:r>
            <a:endParaRPr lang="es-ES" sz="3000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6085653"/>
              </p:ext>
            </p:extLst>
          </p:nvPr>
        </p:nvGraphicFramePr>
        <p:xfrm>
          <a:off x="838200" y="2038388"/>
          <a:ext cx="7467600" cy="39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5581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000" dirty="0" smtClean="0"/>
              <a:t>Acciones estratégicas y tipos de organizaciones</a:t>
            </a:r>
            <a:endParaRPr lang="es-ES" sz="3000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415913"/>
              </p:ext>
            </p:extLst>
          </p:nvPr>
        </p:nvGraphicFramePr>
        <p:xfrm>
          <a:off x="838200" y="2038350"/>
          <a:ext cx="7754520" cy="16573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38630"/>
                <a:gridCol w="1938630"/>
                <a:gridCol w="1938630"/>
                <a:gridCol w="1938630"/>
              </a:tblGrid>
              <a:tr h="376894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Orientadas a futuro</a:t>
                      </a:r>
                      <a:endParaRPr lang="es-E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400"/>
                    </a:p>
                  </a:txBody>
                  <a:tcPr/>
                </a:tc>
              </a:tr>
              <a:tr h="376894">
                <a:tc rowSpan="2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Idealistas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Dinámicas</a:t>
                      </a:r>
                      <a:endParaRPr lang="es-ES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</a:tr>
              <a:tr h="376894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err="1" smtClean="0"/>
                        <a:t>Contracturadas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Atrapadas</a:t>
                      </a:r>
                      <a:endParaRPr lang="es-E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26619">
                <a:tc>
                  <a:txBody>
                    <a:bodyPr/>
                    <a:lstStyle/>
                    <a:p>
                      <a:endParaRPr lang="es-ES" sz="14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Orientadas al presente</a:t>
                      </a:r>
                      <a:endParaRPr lang="es-E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2608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000" dirty="0" smtClean="0"/>
              <a:t>Las 4 fuerzas del desarrollo estratégico</a:t>
            </a:r>
            <a:endParaRPr lang="es-ES" sz="3000" dirty="0"/>
          </a:p>
        </p:txBody>
      </p:sp>
      <p:graphicFrame>
        <p:nvGraphicFramePr>
          <p:cNvPr id="6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6767878"/>
              </p:ext>
            </p:extLst>
          </p:nvPr>
        </p:nvGraphicFramePr>
        <p:xfrm>
          <a:off x="838200" y="2038350"/>
          <a:ext cx="7754520" cy="21531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38630"/>
                <a:gridCol w="1938630"/>
                <a:gridCol w="1938630"/>
                <a:gridCol w="1938630"/>
              </a:tblGrid>
              <a:tr h="376894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Orientadas a futuro</a:t>
                      </a:r>
                      <a:endParaRPr lang="es-E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400"/>
                    </a:p>
                  </a:txBody>
                  <a:tcPr/>
                </a:tc>
              </a:tr>
              <a:tr h="376894">
                <a:tc rowSpan="2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Objetivos (Proyecto estratégico)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Innovación (Escenarios corporativos)</a:t>
                      </a:r>
                      <a:endParaRPr lang="es-ES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</a:tr>
              <a:tr h="376894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Experiencias (Gestión del conocimiento)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Metas (Posicionamiento)</a:t>
                      </a:r>
                      <a:endParaRPr lang="es-E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26619">
                <a:tc>
                  <a:txBody>
                    <a:bodyPr/>
                    <a:lstStyle/>
                    <a:p>
                      <a:endParaRPr lang="es-ES" sz="14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Orientadas al presente</a:t>
                      </a:r>
                      <a:endParaRPr lang="es-E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74313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uaderno de bocetos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Cuaderno de bocetos.thmx</Template>
  <TotalTime>357</TotalTime>
  <Words>159</Words>
  <Application>Microsoft Macintosh PowerPoint</Application>
  <PresentationFormat>Presentación en pantalla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Cuaderno de bocetos</vt:lpstr>
      <vt:lpstr>Master DirCom</vt:lpstr>
      <vt:lpstr>5- El DirCom entre la incertidumbre y la acción</vt:lpstr>
      <vt:lpstr>Rol del DirCom</vt:lpstr>
      <vt:lpstr>Gestión de estrategias: Factores</vt:lpstr>
      <vt:lpstr>Acciones estratégicas y tipos de organizaciones</vt:lpstr>
      <vt:lpstr>Las 4 fuerzas del desarrollo estratégico</vt:lpstr>
    </vt:vector>
  </TitlesOfParts>
  <Company>ITESM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Eduardo Ortega Ríos</dc:creator>
  <cp:lastModifiedBy>Eduardo Ortega Ríos</cp:lastModifiedBy>
  <cp:revision>14</cp:revision>
  <dcterms:created xsi:type="dcterms:W3CDTF">2012-10-03T05:58:11Z</dcterms:created>
  <dcterms:modified xsi:type="dcterms:W3CDTF">2012-10-04T00:40:40Z</dcterms:modified>
</cp:coreProperties>
</file>