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2" r:id="rId2"/>
    <p:sldId id="274" r:id="rId3"/>
    <p:sldId id="261" r:id="rId4"/>
    <p:sldId id="256" r:id="rId5"/>
    <p:sldId id="275" r:id="rId6"/>
    <p:sldId id="271" r:id="rId7"/>
    <p:sldId id="272" r:id="rId8"/>
    <p:sldId id="257" r:id="rId9"/>
    <p:sldId id="259" r:id="rId10"/>
    <p:sldId id="273" r:id="rId11"/>
    <p:sldId id="258" r:id="rId12"/>
    <p:sldId id="260" r:id="rId13"/>
    <p:sldId id="269" r:id="rId14"/>
    <p:sldId id="267" r:id="rId15"/>
    <p:sldId id="268" r:id="rId16"/>
    <p:sldId id="270" r:id="rId17"/>
    <p:sldId id="276" r:id="rId18"/>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9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4A53A478-4475-4C97-932A-41659EB22177}" type="datetimeFigureOut">
              <a:rPr lang="es-MX" smtClean="0"/>
              <a:pPr/>
              <a:t>28/08/2012</a:t>
            </a:fld>
            <a:endParaRPr lang="es-MX"/>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MX"/>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35A0074-1E8E-42B5-979C-C72C137CB3E3}"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4A53A478-4475-4C97-932A-41659EB22177}" type="datetimeFigureOut">
              <a:rPr lang="es-MX" smtClean="0"/>
              <a:pPr/>
              <a:t>28/08/2012</a:t>
            </a:fld>
            <a:endParaRPr lang="es-MX"/>
          </a:p>
        </p:txBody>
      </p:sp>
      <p:sp>
        <p:nvSpPr>
          <p:cNvPr id="5" name="4 Marcador de pie de página"/>
          <p:cNvSpPr>
            <a:spLocks noGrp="1"/>
          </p:cNvSpPr>
          <p:nvPr>
            <p:ph type="ftr" sz="quarter" idx="11"/>
          </p:nvPr>
        </p:nvSpPr>
        <p:spPr>
          <a:xfrm>
            <a:off x="457200" y="6480969"/>
            <a:ext cx="4260056" cy="300831"/>
          </a:xfrm>
        </p:spPr>
        <p:txBody>
          <a:bodyPr/>
          <a:lstStyle/>
          <a:p>
            <a:endParaRPr lang="es-MX"/>
          </a:p>
        </p:txBody>
      </p:sp>
      <p:sp>
        <p:nvSpPr>
          <p:cNvPr id="6" name="5 Marcador de número de diapositiva"/>
          <p:cNvSpPr>
            <a:spLocks noGrp="1"/>
          </p:cNvSpPr>
          <p:nvPr>
            <p:ph type="sldNum" sz="quarter" idx="12"/>
          </p:nvPr>
        </p:nvSpPr>
        <p:spPr/>
        <p:txBody>
          <a:bodyPr/>
          <a:lstStyle/>
          <a:p>
            <a:fld id="{635A0074-1E8E-42B5-979C-C72C137CB3E3}"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4A53A478-4475-4C97-932A-41659EB22177}" type="datetimeFigureOut">
              <a:rPr lang="es-MX" smtClean="0"/>
              <a:pPr/>
              <a:t>28/08/2012</a:t>
            </a:fld>
            <a:endParaRPr lang="es-MX"/>
          </a:p>
        </p:txBody>
      </p:sp>
      <p:sp>
        <p:nvSpPr>
          <p:cNvPr id="5" name="4 Marcador de pie de página"/>
          <p:cNvSpPr>
            <a:spLocks noGrp="1"/>
          </p:cNvSpPr>
          <p:nvPr>
            <p:ph type="ftr" sz="quarter" idx="11"/>
          </p:nvPr>
        </p:nvSpPr>
        <p:spPr>
          <a:xfrm>
            <a:off x="2619376" y="6480969"/>
            <a:ext cx="4260056" cy="300831"/>
          </a:xfrm>
        </p:spPr>
        <p:txBody>
          <a:bodyPr/>
          <a:lstStyle/>
          <a:p>
            <a:endParaRPr lang="es-MX"/>
          </a:p>
        </p:txBody>
      </p:sp>
      <p:sp>
        <p:nvSpPr>
          <p:cNvPr id="6" name="5 Marcador de número de diapositiva"/>
          <p:cNvSpPr>
            <a:spLocks noGrp="1"/>
          </p:cNvSpPr>
          <p:nvPr>
            <p:ph type="sldNum" sz="quarter" idx="12"/>
          </p:nvPr>
        </p:nvSpPr>
        <p:spPr>
          <a:xfrm>
            <a:off x="8451056" y="809624"/>
            <a:ext cx="502920" cy="300831"/>
          </a:xfrm>
        </p:spPr>
        <p:txBody>
          <a:bodyPr/>
          <a:lstStyle/>
          <a:p>
            <a:fld id="{635A0074-1E8E-42B5-979C-C72C137CB3E3}" type="slidenum">
              <a:rPr lang="es-MX" smtClean="0"/>
              <a:pPr/>
              <a:t>‹Nº›</a:t>
            </a:fld>
            <a:endParaRPr lang="es-MX"/>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4A53A478-4475-4C97-932A-41659EB22177}" type="datetimeFigureOut">
              <a:rPr lang="es-MX" smtClean="0"/>
              <a:pPr/>
              <a:t>28/08/2012</a:t>
            </a:fld>
            <a:endParaRPr lang="es-MX"/>
          </a:p>
        </p:txBody>
      </p:sp>
      <p:sp>
        <p:nvSpPr>
          <p:cNvPr id="6" name="5 Marcador de pie de página"/>
          <p:cNvSpPr>
            <a:spLocks noGrp="1"/>
          </p:cNvSpPr>
          <p:nvPr>
            <p:ph type="ftr" sz="quarter" idx="11"/>
          </p:nvPr>
        </p:nvSpPr>
        <p:spPr>
          <a:xfrm>
            <a:off x="457200" y="6480969"/>
            <a:ext cx="4260056" cy="301752"/>
          </a:xfrm>
        </p:spPr>
        <p:txBody>
          <a:bodyPr/>
          <a:lstStyle/>
          <a:p>
            <a:endParaRPr lang="es-MX"/>
          </a:p>
        </p:txBody>
      </p:sp>
      <p:sp>
        <p:nvSpPr>
          <p:cNvPr id="7" name="6 Marcador de número de diapositiva"/>
          <p:cNvSpPr>
            <a:spLocks noGrp="1"/>
          </p:cNvSpPr>
          <p:nvPr>
            <p:ph type="sldNum" sz="quarter" idx="12"/>
          </p:nvPr>
        </p:nvSpPr>
        <p:spPr>
          <a:xfrm>
            <a:off x="7589520" y="6480969"/>
            <a:ext cx="502920" cy="301752"/>
          </a:xfrm>
        </p:spPr>
        <p:txBody>
          <a:bodyPr/>
          <a:lstStyle/>
          <a:p>
            <a:fld id="{635A0074-1E8E-42B5-979C-C72C137CB3E3}"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4A53A478-4475-4C97-932A-41659EB22177}" type="datetimeFigureOut">
              <a:rPr lang="es-MX" smtClean="0"/>
              <a:pPr/>
              <a:t>28/08/2012</a:t>
            </a:fld>
            <a:endParaRPr lang="es-MX"/>
          </a:p>
        </p:txBody>
      </p:sp>
      <p:sp>
        <p:nvSpPr>
          <p:cNvPr id="8" name="7 Marcador de pie de página"/>
          <p:cNvSpPr>
            <a:spLocks noGrp="1"/>
          </p:cNvSpPr>
          <p:nvPr>
            <p:ph type="ftr" sz="quarter" idx="11"/>
          </p:nvPr>
        </p:nvSpPr>
        <p:spPr>
          <a:xfrm>
            <a:off x="457200" y="6480969"/>
            <a:ext cx="4261104" cy="301752"/>
          </a:xfrm>
        </p:spPr>
        <p:txBody>
          <a:bodyPr/>
          <a:lstStyle/>
          <a:p>
            <a:endParaRPr lang="es-MX"/>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635A0074-1E8E-42B5-979C-C72C137CB3E3}"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4A53A478-4475-4C97-932A-41659EB22177}" type="datetimeFigureOut">
              <a:rPr lang="es-MX" smtClean="0"/>
              <a:pPr/>
              <a:t>28/08/2012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635A0074-1E8E-42B5-979C-C72C137CB3E3}"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4A53A478-4475-4C97-932A-41659EB22177}" type="datetimeFigureOut">
              <a:rPr lang="es-MX" smtClean="0"/>
              <a:pPr/>
              <a:t>28/08/2012</a:t>
            </a:fld>
            <a:endParaRPr lang="es-MX"/>
          </a:p>
        </p:txBody>
      </p:sp>
      <p:sp>
        <p:nvSpPr>
          <p:cNvPr id="3" name="2 Marcador de pie de página"/>
          <p:cNvSpPr>
            <a:spLocks noGrp="1"/>
          </p:cNvSpPr>
          <p:nvPr>
            <p:ph type="ftr" sz="quarter" idx="11"/>
          </p:nvPr>
        </p:nvSpPr>
        <p:spPr>
          <a:xfrm>
            <a:off x="457200" y="6481890"/>
            <a:ext cx="4260056" cy="300831"/>
          </a:xfrm>
        </p:spPr>
        <p:txBody>
          <a:bodyPr/>
          <a:lstStyle/>
          <a:p>
            <a:endParaRPr lang="es-MX"/>
          </a:p>
        </p:txBody>
      </p:sp>
      <p:sp>
        <p:nvSpPr>
          <p:cNvPr id="4" name="3 Marcador de número de diapositiva"/>
          <p:cNvSpPr>
            <a:spLocks noGrp="1"/>
          </p:cNvSpPr>
          <p:nvPr>
            <p:ph type="sldNum" sz="quarter" idx="12"/>
          </p:nvPr>
        </p:nvSpPr>
        <p:spPr>
          <a:xfrm>
            <a:off x="7589520" y="6480969"/>
            <a:ext cx="502920" cy="301752"/>
          </a:xfrm>
        </p:spPr>
        <p:txBody>
          <a:bodyPr/>
          <a:lstStyle/>
          <a:p>
            <a:fld id="{635A0074-1E8E-42B5-979C-C72C137CB3E3}"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4A53A478-4475-4C97-932A-41659EB22177}" type="datetimeFigureOut">
              <a:rPr lang="es-MX" smtClean="0"/>
              <a:pPr/>
              <a:t>28/08/2012</a:t>
            </a:fld>
            <a:endParaRPr lang="es-MX"/>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635A0074-1E8E-42B5-979C-C72C137CB3E3}"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4A53A478-4475-4C97-932A-41659EB22177}" type="datetimeFigureOut">
              <a:rPr lang="es-MX" smtClean="0"/>
              <a:pPr/>
              <a:t>28/08/2012</a:t>
            </a:fld>
            <a:endParaRPr lang="es-MX"/>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MX"/>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635A0074-1E8E-42B5-979C-C72C137CB3E3}"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A53A478-4475-4C97-932A-41659EB22177}" type="datetimeFigureOut">
              <a:rPr lang="es-MX" smtClean="0"/>
              <a:pPr/>
              <a:t>28/08/2012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5A0074-1E8E-42B5-979C-C72C137CB3E3}"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A53A478-4475-4C97-932A-41659EB22177}" type="datetimeFigureOut">
              <a:rPr lang="es-MX" smtClean="0"/>
              <a:pPr/>
              <a:t>28/08/2012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635A0074-1E8E-42B5-979C-C72C137CB3E3}"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A53A478-4475-4C97-932A-41659EB22177}" type="datetimeFigureOut">
              <a:rPr lang="es-MX" smtClean="0"/>
              <a:pPr/>
              <a:t>28/08/2012</a:t>
            </a:fld>
            <a:endParaRPr lang="es-MX"/>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MX"/>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35A0074-1E8E-42B5-979C-C72C137CB3E3}" type="slidenum">
              <a:rPr lang="es-MX" smtClean="0"/>
              <a:pPr/>
              <a:t>‹Nº›</a:t>
            </a:fld>
            <a:endParaRPr lang="es-MX"/>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noAutofit/>
          </a:bodyPr>
          <a:lstStyle/>
          <a:p>
            <a:r>
              <a:rPr lang="es-MX" sz="5400" dirty="0" smtClean="0">
                <a:solidFill>
                  <a:schemeClr val="tx2">
                    <a:lumMod val="60000"/>
                    <a:lumOff val="40000"/>
                  </a:schemeClr>
                </a:solidFill>
              </a:rPr>
              <a:t>Fundación de Ayuda al Débil Mental</a:t>
            </a:r>
            <a:endParaRPr lang="es-MX" sz="5400" dirty="0">
              <a:solidFill>
                <a:schemeClr val="tx2">
                  <a:lumMod val="60000"/>
                  <a:lumOff val="40000"/>
                </a:schemeClr>
              </a:solidFill>
            </a:endParaRPr>
          </a:p>
        </p:txBody>
      </p:sp>
      <p:sp>
        <p:nvSpPr>
          <p:cNvPr id="3" name="2 Marcador de contenido"/>
          <p:cNvSpPr>
            <a:spLocks noGrp="1"/>
          </p:cNvSpPr>
          <p:nvPr>
            <p:ph idx="1"/>
          </p:nvPr>
        </p:nvSpPr>
        <p:spPr>
          <a:xfrm>
            <a:off x="539552" y="2060848"/>
            <a:ext cx="8229600" cy="4525963"/>
          </a:xfrm>
        </p:spPr>
        <p:txBody>
          <a:bodyPr/>
          <a:lstStyle/>
          <a:p>
            <a:r>
              <a:rPr lang="es-MX" dirty="0" smtClean="0">
                <a:solidFill>
                  <a:srgbClr val="00B050"/>
                </a:solidFill>
              </a:rPr>
              <a:t>Más de 45 años sirviendo a las personas con discapacidad intelectual.  </a:t>
            </a:r>
            <a:endParaRPr lang="es-MX" dirty="0">
              <a:solidFill>
                <a:srgbClr val="00B050"/>
              </a:solidFill>
            </a:endParaRPr>
          </a:p>
        </p:txBody>
      </p:sp>
      <p:pic>
        <p:nvPicPr>
          <p:cNvPr id="4" name="Picture 11" descr="logos"/>
          <p:cNvPicPr>
            <a:picLocks noChangeAspect="1" noChangeArrowheads="1"/>
          </p:cNvPicPr>
          <p:nvPr/>
        </p:nvPicPr>
        <p:blipFill>
          <a:blip r:embed="rId2" cstate="print">
            <a:lum contrast="-12000"/>
            <a:extLst>
              <a:ext uri="{28A0092B-C50C-407E-A947-70E740481C1C}">
                <a14:useLocalDpi xmlns:a14="http://schemas.microsoft.com/office/drawing/2010/main" xmlns="" val="0"/>
              </a:ext>
            </a:extLst>
          </a:blip>
          <a:srcRect l="3459" t="6839" r="5170" b="6992"/>
          <a:stretch>
            <a:fillRect/>
          </a:stretch>
        </p:blipFill>
        <p:spPr bwMode="auto">
          <a:xfrm>
            <a:off x="2627784" y="3645023"/>
            <a:ext cx="381635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7855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organización</a:t>
            </a:r>
            <a:endParaRPr lang="es-MX" dirty="0"/>
          </a:p>
        </p:txBody>
      </p:sp>
      <p:sp>
        <p:nvSpPr>
          <p:cNvPr id="3" name="2 Marcador de contenido"/>
          <p:cNvSpPr>
            <a:spLocks noGrp="1"/>
          </p:cNvSpPr>
          <p:nvPr>
            <p:ph idx="1"/>
          </p:nvPr>
        </p:nvSpPr>
        <p:spPr/>
        <p:txBody>
          <a:bodyPr/>
          <a:lstStyle/>
          <a:p>
            <a:r>
              <a:rPr lang="es-MX" dirty="0" smtClean="0"/>
              <a:t>Directora: Sor Leonor</a:t>
            </a:r>
          </a:p>
          <a:p>
            <a:r>
              <a:rPr lang="es-MX" dirty="0" smtClean="0"/>
              <a:t>Administradora: Lic. Raquel Olvera</a:t>
            </a:r>
          </a:p>
          <a:p>
            <a:r>
              <a:rPr lang="es-MX" dirty="0" smtClean="0"/>
              <a:t>Número de alumnas: 115</a:t>
            </a:r>
          </a:p>
          <a:p>
            <a:r>
              <a:rPr lang="es-MX" dirty="0" smtClean="0"/>
              <a:t>Costo de internado: realización de estudio socioeconómico. Varía desde los $5,000 o menos mensualmente. Casi nadie paga los $5,000</a:t>
            </a:r>
          </a:p>
          <a:p>
            <a:r>
              <a:rPr lang="es-MX" dirty="0" smtClean="0"/>
              <a:t>Personal: 28 empleados</a:t>
            </a:r>
          </a:p>
          <a:p>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Fachada </a:t>
            </a:r>
            <a:endParaRPr lang="es-MX" dirty="0"/>
          </a:p>
        </p:txBody>
      </p:sp>
      <p:sp>
        <p:nvSpPr>
          <p:cNvPr id="9" name="8 Marcador de contenido"/>
          <p:cNvSpPr>
            <a:spLocks noGrp="1"/>
          </p:cNvSpPr>
          <p:nvPr>
            <p:ph idx="1"/>
          </p:nvPr>
        </p:nvSpPr>
        <p:spPr/>
        <p:txBody>
          <a:bodyPr/>
          <a:lstStyle/>
          <a:p>
            <a:endParaRPr lang="es-MX" dirty="0"/>
          </a:p>
        </p:txBody>
      </p:sp>
      <p:pic>
        <p:nvPicPr>
          <p:cNvPr id="8" name="Picture 2" descr="C:\Users\Emmanuel\Pictures\Fotos escuela\Servicio social\DSC01869.JPG"/>
          <p:cNvPicPr>
            <a:picLocks noChangeAspect="1" noChangeArrowheads="1"/>
          </p:cNvPicPr>
          <p:nvPr/>
        </p:nvPicPr>
        <p:blipFill>
          <a:blip r:embed="rId2" cstate="print"/>
          <a:srcRect/>
          <a:stretch>
            <a:fillRect/>
          </a:stretch>
        </p:blipFill>
        <p:spPr bwMode="auto">
          <a:xfrm>
            <a:off x="755576" y="1628800"/>
            <a:ext cx="6956043" cy="465701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0"/>
            <a:ext cx="4644008" cy="1470025"/>
          </a:xfrm>
        </p:spPr>
        <p:txBody>
          <a:bodyPr/>
          <a:lstStyle/>
          <a:p>
            <a:r>
              <a:rPr lang="es-MX" dirty="0" smtClean="0"/>
              <a:t>Taller de galletas</a:t>
            </a:r>
            <a:endParaRPr lang="es-MX" dirty="0"/>
          </a:p>
        </p:txBody>
      </p:sp>
      <p:sp>
        <p:nvSpPr>
          <p:cNvPr id="3" name="2 Subtítulo"/>
          <p:cNvSpPr>
            <a:spLocks noGrp="1"/>
          </p:cNvSpPr>
          <p:nvPr>
            <p:ph type="subTitle" idx="1"/>
          </p:nvPr>
        </p:nvSpPr>
        <p:spPr/>
        <p:txBody>
          <a:bodyPr/>
          <a:lstStyle/>
          <a:p>
            <a:endParaRPr lang="es-MX" dirty="0"/>
          </a:p>
        </p:txBody>
      </p:sp>
      <p:pic>
        <p:nvPicPr>
          <p:cNvPr id="1026" name="Picture 2" descr="C:\Users\Emmanuel\Pictures\Fotos escuela\Servicio social\DSC01822.JPG"/>
          <p:cNvPicPr>
            <a:picLocks noChangeAspect="1" noChangeArrowheads="1"/>
          </p:cNvPicPr>
          <p:nvPr/>
        </p:nvPicPr>
        <p:blipFill>
          <a:blip r:embed="rId2" cstate="print"/>
          <a:srcRect/>
          <a:stretch>
            <a:fillRect/>
          </a:stretch>
        </p:blipFill>
        <p:spPr bwMode="auto">
          <a:xfrm>
            <a:off x="0" y="1844824"/>
            <a:ext cx="4748882" cy="3179337"/>
          </a:xfrm>
          <a:prstGeom prst="rect">
            <a:avLst/>
          </a:prstGeom>
          <a:noFill/>
        </p:spPr>
      </p:pic>
      <p:pic>
        <p:nvPicPr>
          <p:cNvPr id="1027" name="Picture 3" descr="C:\Users\Emmanuel\Pictures\Fotos escuela\Servicio social\DSC01827.JPG"/>
          <p:cNvPicPr>
            <a:picLocks noChangeAspect="1" noChangeArrowheads="1"/>
          </p:cNvPicPr>
          <p:nvPr/>
        </p:nvPicPr>
        <p:blipFill>
          <a:blip r:embed="rId3" cstate="print"/>
          <a:srcRect/>
          <a:stretch>
            <a:fillRect/>
          </a:stretch>
        </p:blipFill>
        <p:spPr bwMode="auto">
          <a:xfrm>
            <a:off x="4829486" y="3717032"/>
            <a:ext cx="4314514" cy="2888531"/>
          </a:xfrm>
          <a:prstGeom prst="rect">
            <a:avLst/>
          </a:prstGeom>
          <a:noFill/>
        </p:spPr>
      </p:pic>
      <p:pic>
        <p:nvPicPr>
          <p:cNvPr id="1028" name="Picture 4" descr="C:\Users\Emmanuel\Pictures\Fotos escuela\Servicio social\DSC01835.JPG"/>
          <p:cNvPicPr>
            <a:picLocks noChangeAspect="1" noChangeArrowheads="1"/>
          </p:cNvPicPr>
          <p:nvPr/>
        </p:nvPicPr>
        <p:blipFill>
          <a:blip r:embed="rId4" cstate="print"/>
          <a:srcRect/>
          <a:stretch>
            <a:fillRect/>
          </a:stretch>
        </p:blipFill>
        <p:spPr bwMode="auto">
          <a:xfrm>
            <a:off x="5260123" y="188640"/>
            <a:ext cx="3883877" cy="260022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Taller de bordados</a:t>
            </a:r>
            <a:endParaRPr lang="es-MX" dirty="0"/>
          </a:p>
        </p:txBody>
      </p:sp>
      <p:pic>
        <p:nvPicPr>
          <p:cNvPr id="4" name="Picture 4" descr="C:\Users\Emmanuel\Pictures\Fotos escuela\Servicio social\DSC01865 - copia.JPG"/>
          <p:cNvPicPr>
            <a:picLocks noGrp="1" noChangeAspect="1" noChangeArrowheads="1"/>
          </p:cNvPicPr>
          <p:nvPr>
            <p:ph idx="1"/>
          </p:nvPr>
        </p:nvPicPr>
        <p:blipFill>
          <a:blip r:embed="rId2" cstate="print"/>
          <a:stretch>
            <a:fillRect/>
          </a:stretch>
        </p:blipFill>
        <p:spPr bwMode="auto">
          <a:xfrm>
            <a:off x="3086100" y="3173326"/>
            <a:ext cx="2971800" cy="199089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Taller de piñatas</a:t>
            </a:r>
            <a:endParaRPr lang="es-MX" dirty="0"/>
          </a:p>
        </p:txBody>
      </p:sp>
      <p:sp>
        <p:nvSpPr>
          <p:cNvPr id="3" name="2 Marcador de contenido"/>
          <p:cNvSpPr>
            <a:spLocks noGrp="1"/>
          </p:cNvSpPr>
          <p:nvPr>
            <p:ph idx="1"/>
          </p:nvPr>
        </p:nvSpPr>
        <p:spPr/>
        <p:txBody>
          <a:bodyPr/>
          <a:lstStyle/>
          <a:p>
            <a:endParaRPr lang="es-MX" dirty="0"/>
          </a:p>
        </p:txBody>
      </p:sp>
      <p:pic>
        <p:nvPicPr>
          <p:cNvPr id="5" name="Picture 3" descr="C:\Users\Emmanuel\Pictures\Fotos escuela\Servicio social\DSC01838.JPG"/>
          <p:cNvPicPr>
            <a:picLocks noChangeAspect="1" noChangeArrowheads="1"/>
          </p:cNvPicPr>
          <p:nvPr/>
        </p:nvPicPr>
        <p:blipFill>
          <a:blip r:embed="rId2" cstate="print"/>
          <a:srcRect/>
          <a:stretch>
            <a:fillRect/>
          </a:stretch>
        </p:blipFill>
        <p:spPr bwMode="auto">
          <a:xfrm>
            <a:off x="1187624" y="1340768"/>
            <a:ext cx="6482800" cy="434017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Estancias</a:t>
            </a:r>
            <a:endParaRPr lang="es-MX" dirty="0"/>
          </a:p>
        </p:txBody>
      </p:sp>
      <p:pic>
        <p:nvPicPr>
          <p:cNvPr id="4" name="Picture 5" descr="C:\Users\Emmanuel\Pictures\Fotos escuela\Servicio social\DSC01836.JPG"/>
          <p:cNvPicPr>
            <a:picLocks noGrp="1" noChangeAspect="1" noChangeArrowheads="1"/>
          </p:cNvPicPr>
          <p:nvPr>
            <p:ph idx="1"/>
          </p:nvPr>
        </p:nvPicPr>
        <p:blipFill>
          <a:blip r:embed="rId2" cstate="print"/>
          <a:srcRect/>
          <a:stretch>
            <a:fillRect/>
          </a:stretch>
        </p:blipFill>
        <p:spPr bwMode="auto">
          <a:xfrm>
            <a:off x="251519" y="1268760"/>
            <a:ext cx="4000611" cy="2677941"/>
          </a:xfrm>
          <a:prstGeom prst="rect">
            <a:avLst/>
          </a:prstGeom>
          <a:noFill/>
        </p:spPr>
      </p:pic>
      <p:pic>
        <p:nvPicPr>
          <p:cNvPr id="5" name="Picture 2" descr="C:\Users\Emmanuel\Pictures\Fotos escuela\Servicio social\DSC01837.JPG"/>
          <p:cNvPicPr>
            <a:picLocks noChangeAspect="1" noChangeArrowheads="1"/>
          </p:cNvPicPr>
          <p:nvPr/>
        </p:nvPicPr>
        <p:blipFill>
          <a:blip r:embed="rId3" cstate="print"/>
          <a:srcRect/>
          <a:stretch>
            <a:fillRect/>
          </a:stretch>
        </p:blipFill>
        <p:spPr bwMode="auto">
          <a:xfrm>
            <a:off x="4427984" y="1340768"/>
            <a:ext cx="3975420" cy="266151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71400"/>
            <a:ext cx="8229600" cy="1143000"/>
          </a:xfrm>
        </p:spPr>
        <p:txBody>
          <a:bodyPr/>
          <a:lstStyle/>
          <a:p>
            <a:r>
              <a:rPr lang="es-MX" dirty="0" smtClean="0"/>
              <a:t>Escuela</a:t>
            </a:r>
            <a:endParaRPr lang="es-MX" dirty="0"/>
          </a:p>
        </p:txBody>
      </p:sp>
      <p:pic>
        <p:nvPicPr>
          <p:cNvPr id="8" name="Picture 5" descr="C:\Users\Emmanuel\Pictures\Fotos escuela\Servicio social\DSC01851.JPG"/>
          <p:cNvPicPr>
            <a:picLocks noGrp="1" noChangeAspect="1" noChangeArrowheads="1"/>
          </p:cNvPicPr>
          <p:nvPr>
            <p:ph idx="1"/>
          </p:nvPr>
        </p:nvPicPr>
        <p:blipFill>
          <a:blip r:embed="rId2" cstate="print"/>
          <a:srcRect/>
          <a:stretch>
            <a:fillRect/>
          </a:stretch>
        </p:blipFill>
        <p:spPr bwMode="auto">
          <a:xfrm>
            <a:off x="323528" y="836712"/>
            <a:ext cx="3507303" cy="2346568"/>
          </a:xfrm>
          <a:prstGeom prst="rect">
            <a:avLst/>
          </a:prstGeom>
          <a:noFill/>
        </p:spPr>
      </p:pic>
      <p:pic>
        <p:nvPicPr>
          <p:cNvPr id="2053" name="Picture 5" descr="C:\Users\Emmanuel\Pictures\Fotos escuela\Servicio social\DSC01840.JPG"/>
          <p:cNvPicPr>
            <a:picLocks noChangeAspect="1" noChangeArrowheads="1"/>
          </p:cNvPicPr>
          <p:nvPr/>
        </p:nvPicPr>
        <p:blipFill>
          <a:blip r:embed="rId3" cstate="print"/>
          <a:srcRect/>
          <a:stretch>
            <a:fillRect/>
          </a:stretch>
        </p:blipFill>
        <p:spPr bwMode="auto">
          <a:xfrm>
            <a:off x="4643209" y="1196752"/>
            <a:ext cx="4302249" cy="2880320"/>
          </a:xfrm>
          <a:prstGeom prst="rect">
            <a:avLst/>
          </a:prstGeom>
          <a:noFill/>
        </p:spPr>
      </p:pic>
      <p:pic>
        <p:nvPicPr>
          <p:cNvPr id="9" name="Picture 5" descr="C:\Users\Emmanuel\Pictures\Fotos escuela\Servicio social\DSC01866.JPG"/>
          <p:cNvPicPr>
            <a:picLocks noChangeAspect="1" noChangeArrowheads="1"/>
          </p:cNvPicPr>
          <p:nvPr/>
        </p:nvPicPr>
        <p:blipFill>
          <a:blip r:embed="rId4" cstate="print"/>
          <a:srcRect/>
          <a:stretch>
            <a:fillRect/>
          </a:stretch>
        </p:blipFill>
        <p:spPr bwMode="auto">
          <a:xfrm>
            <a:off x="251520" y="3645024"/>
            <a:ext cx="4194694" cy="280831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098" name="Picture 2" descr="C:\Users\Emmanuel\Pictures\Fotos escuela\Servicio social\DSC01852 - copia.JPG"/>
          <p:cNvPicPr>
            <a:picLocks noChangeAspect="1" noChangeArrowheads="1"/>
          </p:cNvPicPr>
          <p:nvPr/>
        </p:nvPicPr>
        <p:blipFill>
          <a:blip r:embed="rId2" cstate="print"/>
          <a:srcRect/>
          <a:stretch>
            <a:fillRect/>
          </a:stretch>
        </p:blipFill>
        <p:spPr bwMode="auto">
          <a:xfrm>
            <a:off x="0" y="188640"/>
            <a:ext cx="4354205" cy="2915103"/>
          </a:xfrm>
          <a:prstGeom prst="rect">
            <a:avLst/>
          </a:prstGeom>
          <a:noFill/>
        </p:spPr>
      </p:pic>
      <p:pic>
        <p:nvPicPr>
          <p:cNvPr id="4099" name="Picture 3" descr="C:\Users\Emmanuel\Pictures\Fotos escuela\Servicio social\DSC01864 - copia.JPG"/>
          <p:cNvPicPr>
            <a:picLocks noChangeAspect="1" noChangeArrowheads="1"/>
          </p:cNvPicPr>
          <p:nvPr/>
        </p:nvPicPr>
        <p:blipFill>
          <a:blip r:embed="rId3" cstate="print"/>
          <a:srcRect/>
          <a:stretch>
            <a:fillRect/>
          </a:stretch>
        </p:blipFill>
        <p:spPr bwMode="auto">
          <a:xfrm>
            <a:off x="4644008" y="260648"/>
            <a:ext cx="4248472" cy="2844317"/>
          </a:xfrm>
          <a:prstGeom prst="rect">
            <a:avLst/>
          </a:prstGeom>
          <a:noFill/>
        </p:spPr>
      </p:pic>
      <p:pic>
        <p:nvPicPr>
          <p:cNvPr id="4100" name="Picture 4" descr="C:\Users\Emmanuel\Pictures\Fotos escuela\Servicio social\DSC01865 - copia.JPG"/>
          <p:cNvPicPr>
            <a:picLocks noChangeAspect="1" noChangeArrowheads="1"/>
          </p:cNvPicPr>
          <p:nvPr/>
        </p:nvPicPr>
        <p:blipFill>
          <a:blip r:embed="rId4" cstate="print"/>
          <a:srcRect/>
          <a:stretch>
            <a:fillRect/>
          </a:stretch>
        </p:blipFill>
        <p:spPr bwMode="auto">
          <a:xfrm>
            <a:off x="2627783" y="3356992"/>
            <a:ext cx="4770739" cy="319397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1400"/>
            <a:ext cx="8229600" cy="1143000"/>
          </a:xfrm>
        </p:spPr>
        <p:txBody>
          <a:bodyPr/>
          <a:lstStyle/>
          <a:p>
            <a:r>
              <a:rPr lang="es-MX" dirty="0" smtClean="0"/>
              <a:t>Espacios Recreativos</a:t>
            </a:r>
            <a:endParaRPr lang="es-MX" dirty="0"/>
          </a:p>
        </p:txBody>
      </p:sp>
      <p:pic>
        <p:nvPicPr>
          <p:cNvPr id="4" name="Picture 2" descr="C:\Users\Emmanuel\Pictures\Fotos escuela\Servicio social\DSC01841.JPG"/>
          <p:cNvPicPr>
            <a:picLocks noGrp="1" noChangeAspect="1" noChangeArrowheads="1"/>
          </p:cNvPicPr>
          <p:nvPr>
            <p:ph idx="1"/>
          </p:nvPr>
        </p:nvPicPr>
        <p:blipFill>
          <a:blip r:embed="rId2" cstate="print"/>
          <a:srcRect/>
          <a:stretch>
            <a:fillRect/>
          </a:stretch>
        </p:blipFill>
        <p:spPr bwMode="auto">
          <a:xfrm>
            <a:off x="251520" y="908720"/>
            <a:ext cx="3923938" cy="2628083"/>
          </a:xfrm>
          <a:prstGeom prst="rect">
            <a:avLst/>
          </a:prstGeom>
          <a:noFill/>
        </p:spPr>
      </p:pic>
      <p:pic>
        <p:nvPicPr>
          <p:cNvPr id="6" name="Picture 2" descr="C:\Users\Emmanuel\Pictures\Fotos escuela\Servicio social\DSC01879 - copia.JPG"/>
          <p:cNvPicPr>
            <a:picLocks noChangeAspect="1" noChangeArrowheads="1"/>
          </p:cNvPicPr>
          <p:nvPr/>
        </p:nvPicPr>
        <p:blipFill>
          <a:blip r:embed="rId3" cstate="print"/>
          <a:srcRect/>
          <a:stretch>
            <a:fillRect/>
          </a:stretch>
        </p:blipFill>
        <p:spPr bwMode="auto">
          <a:xfrm>
            <a:off x="5076056" y="4077072"/>
            <a:ext cx="3816424" cy="2555064"/>
          </a:xfrm>
          <a:prstGeom prst="rect">
            <a:avLst/>
          </a:prstGeom>
          <a:noFill/>
        </p:spPr>
      </p:pic>
      <p:pic>
        <p:nvPicPr>
          <p:cNvPr id="7" name="Picture 3" descr="C:\Users\Emmanuel\Pictures\Fotos escuela\Servicio social\DSC01884.JPG"/>
          <p:cNvPicPr>
            <a:picLocks noChangeAspect="1" noChangeArrowheads="1"/>
          </p:cNvPicPr>
          <p:nvPr/>
        </p:nvPicPr>
        <p:blipFill>
          <a:blip r:embed="rId4" cstate="print"/>
          <a:srcRect/>
          <a:stretch>
            <a:fillRect/>
          </a:stretch>
        </p:blipFill>
        <p:spPr bwMode="auto">
          <a:xfrm>
            <a:off x="4716016" y="836712"/>
            <a:ext cx="4087137" cy="2736304"/>
          </a:xfrm>
          <a:prstGeom prst="rect">
            <a:avLst/>
          </a:prstGeom>
          <a:noFill/>
        </p:spPr>
      </p:pic>
      <p:pic>
        <p:nvPicPr>
          <p:cNvPr id="8" name="Picture 5" descr="C:\Users\Emmanuel\Pictures\Fotos escuela\Servicio social\DSC01881.JPG"/>
          <p:cNvPicPr>
            <a:picLocks noChangeAspect="1" noChangeArrowheads="1"/>
          </p:cNvPicPr>
          <p:nvPr/>
        </p:nvPicPr>
        <p:blipFill>
          <a:blip r:embed="rId5" cstate="print"/>
          <a:srcRect/>
          <a:stretch>
            <a:fillRect/>
          </a:stretch>
        </p:blipFill>
        <p:spPr bwMode="auto">
          <a:xfrm>
            <a:off x="251520" y="3789040"/>
            <a:ext cx="4182616" cy="280022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Oficinas</a:t>
            </a:r>
            <a:endParaRPr lang="es-MX" dirty="0"/>
          </a:p>
        </p:txBody>
      </p:sp>
      <p:sp>
        <p:nvSpPr>
          <p:cNvPr id="12" name="11 Marcador de contenido"/>
          <p:cNvSpPr>
            <a:spLocks noGrp="1"/>
          </p:cNvSpPr>
          <p:nvPr>
            <p:ph idx="1"/>
          </p:nvPr>
        </p:nvSpPr>
        <p:spPr/>
        <p:txBody>
          <a:bodyPr/>
          <a:lstStyle/>
          <a:p>
            <a:endParaRPr lang="es-MX" dirty="0"/>
          </a:p>
        </p:txBody>
      </p:sp>
      <p:pic>
        <p:nvPicPr>
          <p:cNvPr id="3075" name="Picture 3" descr="C:\Users\Emmanuel\Pictures\Fotos escuela\Servicio social\DSC01843.JPG"/>
          <p:cNvPicPr>
            <a:picLocks noChangeAspect="1" noChangeArrowheads="1"/>
          </p:cNvPicPr>
          <p:nvPr/>
        </p:nvPicPr>
        <p:blipFill>
          <a:blip r:embed="rId2" cstate="print"/>
          <a:srcRect/>
          <a:stretch>
            <a:fillRect/>
          </a:stretch>
        </p:blipFill>
        <p:spPr bwMode="auto">
          <a:xfrm>
            <a:off x="323528" y="1412776"/>
            <a:ext cx="4127282" cy="2763181"/>
          </a:xfrm>
          <a:prstGeom prst="rect">
            <a:avLst/>
          </a:prstGeom>
          <a:noFill/>
        </p:spPr>
      </p:pic>
      <p:pic>
        <p:nvPicPr>
          <p:cNvPr id="11" name="Picture 4" descr="C:\Users\Emmanuel\Pictures\Fotos escuela\Servicio social\DSC01876.JPG"/>
          <p:cNvPicPr>
            <a:picLocks noChangeAspect="1" noChangeArrowheads="1"/>
          </p:cNvPicPr>
          <p:nvPr/>
        </p:nvPicPr>
        <p:blipFill>
          <a:blip r:embed="rId3" cstate="print"/>
          <a:srcRect/>
          <a:stretch>
            <a:fillRect/>
          </a:stretch>
        </p:blipFill>
        <p:spPr bwMode="auto">
          <a:xfrm>
            <a:off x="4644008" y="1340768"/>
            <a:ext cx="4280462" cy="286573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Capilla</a:t>
            </a:r>
            <a:endParaRPr lang="es-MX" dirty="0"/>
          </a:p>
        </p:txBody>
      </p:sp>
      <p:sp>
        <p:nvSpPr>
          <p:cNvPr id="3" name="2 Marcador de contenido"/>
          <p:cNvSpPr>
            <a:spLocks noGrp="1"/>
          </p:cNvSpPr>
          <p:nvPr>
            <p:ph idx="1"/>
          </p:nvPr>
        </p:nvSpPr>
        <p:spPr/>
        <p:txBody>
          <a:bodyPr/>
          <a:lstStyle/>
          <a:p>
            <a:endParaRPr lang="es-MX"/>
          </a:p>
        </p:txBody>
      </p:sp>
      <p:pic>
        <p:nvPicPr>
          <p:cNvPr id="5123" name="Picture 3" descr="C:\Users\Emmanuel\Pictures\Fotos escuela\Servicio social\DSC01870 - copia.JPG"/>
          <p:cNvPicPr>
            <a:picLocks noChangeAspect="1" noChangeArrowheads="1"/>
          </p:cNvPicPr>
          <p:nvPr/>
        </p:nvPicPr>
        <p:blipFill>
          <a:blip r:embed="rId2" cstate="print"/>
          <a:srcRect/>
          <a:stretch>
            <a:fillRect/>
          </a:stretch>
        </p:blipFill>
        <p:spPr bwMode="auto">
          <a:xfrm>
            <a:off x="1403648" y="1484784"/>
            <a:ext cx="6240809" cy="417817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Fortalezas</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Ser una asociación con más de 45 años de </a:t>
            </a:r>
            <a:r>
              <a:rPr lang="es-MX" dirty="0"/>
              <a:t>brindar ayuda </a:t>
            </a:r>
            <a:r>
              <a:rPr lang="es-MX" dirty="0" smtClean="0"/>
              <a:t>a personas con discapacidad </a:t>
            </a:r>
            <a:r>
              <a:rPr lang="es-MX" dirty="0"/>
              <a:t>intelectual, mejorando su calidad de </a:t>
            </a:r>
            <a:r>
              <a:rPr lang="es-MX" dirty="0" smtClean="0"/>
              <a:t>vida. </a:t>
            </a:r>
            <a:endParaRPr lang="es-MX" dirty="0"/>
          </a:p>
          <a:p>
            <a:r>
              <a:rPr lang="es-MX" dirty="0" smtClean="0"/>
              <a:t>Tener 3 tipos de servicio: residencia, </a:t>
            </a:r>
            <a:r>
              <a:rPr lang="es-MX" dirty="0" err="1" smtClean="0"/>
              <a:t>semiresidencia</a:t>
            </a:r>
            <a:r>
              <a:rPr lang="es-MX" dirty="0" smtClean="0"/>
              <a:t> y estadía de día. </a:t>
            </a:r>
          </a:p>
          <a:p>
            <a:r>
              <a:rPr lang="es-MX" dirty="0" smtClean="0"/>
              <a:t>Talleres de: </a:t>
            </a:r>
            <a:r>
              <a:rPr lang="es-MX" dirty="0" smtClean="0"/>
              <a:t>producción </a:t>
            </a:r>
            <a:r>
              <a:rPr lang="es-MX" dirty="0"/>
              <a:t>de </a:t>
            </a:r>
            <a:r>
              <a:rPr lang="es-MX" dirty="0" smtClean="0"/>
              <a:t>Galletas, piñatas, maquila de </a:t>
            </a:r>
            <a:r>
              <a:rPr lang="es-MX" dirty="0" err="1" smtClean="0"/>
              <a:t>empalaje</a:t>
            </a:r>
            <a:r>
              <a:rPr lang="es-MX" dirty="0" smtClean="0"/>
              <a:t>, bordados y tejidos. </a:t>
            </a:r>
            <a:r>
              <a:rPr lang="es-MX" dirty="0"/>
              <a:t/>
            </a:r>
            <a:br>
              <a:rPr lang="es-MX" dirty="0"/>
            </a:br>
            <a:r>
              <a:rPr lang="es-MX" dirty="0"/>
              <a:t/>
            </a:r>
            <a:br>
              <a:rPr lang="es-MX" dirty="0"/>
            </a:br>
            <a:endParaRPr lang="es-MX" dirty="0"/>
          </a:p>
          <a:p>
            <a:endParaRPr lang="es-MX" dirty="0"/>
          </a:p>
        </p:txBody>
      </p:sp>
    </p:spTree>
    <p:extLst>
      <p:ext uri="{BB962C8B-B14F-4D97-AF65-F5344CB8AC3E}">
        <p14:creationId xmlns:p14="http://schemas.microsoft.com/office/powerpoint/2010/main" xmlns="" val="992695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Oportunidades</a:t>
            </a:r>
            <a:endParaRPr lang="es-MX" dirty="0"/>
          </a:p>
        </p:txBody>
      </p:sp>
      <p:sp>
        <p:nvSpPr>
          <p:cNvPr id="5" name="4 Marcador de contenido"/>
          <p:cNvSpPr>
            <a:spLocks noGrp="1"/>
          </p:cNvSpPr>
          <p:nvPr>
            <p:ph idx="1"/>
          </p:nvPr>
        </p:nvSpPr>
        <p:spPr/>
        <p:txBody>
          <a:bodyPr/>
          <a:lstStyle/>
          <a:p>
            <a:r>
              <a:rPr lang="es-MX" dirty="0"/>
              <a:t>Modelo de Educación Especial</a:t>
            </a:r>
          </a:p>
          <a:p>
            <a:r>
              <a:rPr lang="es-MX" dirty="0"/>
              <a:t>Programa de Terapéutico Integral</a:t>
            </a:r>
          </a:p>
          <a:p>
            <a:r>
              <a:rPr lang="es-MX" dirty="0"/>
              <a:t>Programa de Salud</a:t>
            </a:r>
          </a:p>
          <a:p>
            <a:r>
              <a:rPr lang="es-MX" dirty="0"/>
              <a:t>Alimentación y Nutrición</a:t>
            </a:r>
          </a:p>
          <a:p>
            <a:r>
              <a:rPr lang="es-MX" dirty="0"/>
              <a:t>Fisioterapia</a:t>
            </a:r>
          </a:p>
          <a:p>
            <a:r>
              <a:rPr lang="es-MX" dirty="0"/>
              <a:t>Taller de Musicoterapia </a:t>
            </a:r>
          </a:p>
          <a:p>
            <a:r>
              <a:rPr lang="es-MX" dirty="0"/>
              <a:t>Asesoría a padres de Familia o familiares.</a:t>
            </a:r>
          </a:p>
          <a:p>
            <a:endParaRPr lang="es-MX" dirty="0"/>
          </a:p>
        </p:txBody>
      </p:sp>
    </p:spTree>
    <p:extLst>
      <p:ext uri="{BB962C8B-B14F-4D97-AF65-F5344CB8AC3E}">
        <p14:creationId xmlns:p14="http://schemas.microsoft.com/office/powerpoint/2010/main" xmlns="" val="2948803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Debilidades</a:t>
            </a:r>
            <a:endParaRPr lang="es-MX" dirty="0"/>
          </a:p>
        </p:txBody>
      </p:sp>
      <p:sp>
        <p:nvSpPr>
          <p:cNvPr id="3" name="2 Marcador de contenido"/>
          <p:cNvSpPr>
            <a:spLocks noGrp="1"/>
          </p:cNvSpPr>
          <p:nvPr>
            <p:ph idx="1"/>
          </p:nvPr>
        </p:nvSpPr>
        <p:spPr/>
        <p:txBody>
          <a:bodyPr>
            <a:normAutofit/>
          </a:bodyPr>
          <a:lstStyle/>
          <a:p>
            <a:r>
              <a:rPr lang="es-MX" dirty="0"/>
              <a:t>La fundación no realiza estudios médicos para valorar la discapacidad, en la primera entrevista con familiares se solicitan sus valoraciones a partir de las cuales se realiza el programa terapéutico individualizado. </a:t>
            </a:r>
            <a:endParaRPr lang="es-MX" dirty="0" smtClean="0"/>
          </a:p>
          <a:p>
            <a:r>
              <a:rPr lang="es-MX" dirty="0" smtClean="0"/>
              <a:t>Nombre </a:t>
            </a:r>
            <a:r>
              <a:rPr lang="es-MX" dirty="0" smtClean="0"/>
              <a:t>que puede resultar ofensivo. </a:t>
            </a:r>
          </a:p>
          <a:p>
            <a:r>
              <a:rPr lang="es-MX" dirty="0" smtClean="0"/>
              <a:t>Admisión únicamente de mujeres. </a:t>
            </a:r>
            <a:endParaRPr lang="es-MX" dirty="0"/>
          </a:p>
        </p:txBody>
      </p:sp>
    </p:spTree>
    <p:extLst>
      <p:ext uri="{BB962C8B-B14F-4D97-AF65-F5344CB8AC3E}">
        <p14:creationId xmlns:p14="http://schemas.microsoft.com/office/powerpoint/2010/main" xmlns="" val="77837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Amenazas</a:t>
            </a:r>
            <a:endParaRPr lang="es-MX" dirty="0"/>
          </a:p>
        </p:txBody>
      </p:sp>
      <p:sp>
        <p:nvSpPr>
          <p:cNvPr id="3" name="2 Marcador de contenido"/>
          <p:cNvSpPr>
            <a:spLocks noGrp="1"/>
          </p:cNvSpPr>
          <p:nvPr>
            <p:ph idx="1"/>
          </p:nvPr>
        </p:nvSpPr>
        <p:spPr/>
        <p:txBody>
          <a:bodyPr/>
          <a:lstStyle/>
          <a:p>
            <a:r>
              <a:rPr lang="es-MX" dirty="0" smtClean="0"/>
              <a:t>Al ser una organización sin fines de lucro no se tiene competencia directa, sin embargo, consideramos los pocos patrocinios (tanto en especie como monetarios) como una amenaza, por lo que se buscará que estos aumenten para poder seguir brindando un buen servicio a las mujeres apoyadas por la organización. </a:t>
            </a:r>
            <a:endParaRPr lang="es-MX" dirty="0"/>
          </a:p>
        </p:txBody>
      </p:sp>
    </p:spTree>
    <p:extLst>
      <p:ext uri="{BB962C8B-B14F-4D97-AF65-F5344CB8AC3E}">
        <p14:creationId xmlns:p14="http://schemas.microsoft.com/office/powerpoint/2010/main" xmlns="" val="141501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r>
              <a:rPr lang="es-MX" dirty="0" smtClean="0"/>
              <a:t>Lo que se busca es crear un nuevo logo para que se identifique a la asociación, para quitar también el estigma que representa utilizar la palabra “débil mental” para denominar a las mujeres apoyadas. </a:t>
            </a:r>
            <a:endParaRPr lang="es-MX"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Vé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119</TotalTime>
  <Words>300</Words>
  <Application>Microsoft Office PowerPoint</Application>
  <PresentationFormat>Presentación en pantalla (4:3)</PresentationFormat>
  <Paragraphs>36</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Brío</vt:lpstr>
      <vt:lpstr>Fundación de Ayuda al Débil Mental</vt:lpstr>
      <vt:lpstr>La organización</vt:lpstr>
      <vt:lpstr>Fachada </vt:lpstr>
      <vt:lpstr>Taller de galletas</vt:lpstr>
      <vt:lpstr>Taller de bordados</vt:lpstr>
      <vt:lpstr>Taller de piñatas</vt:lpstr>
      <vt:lpstr>Estancias</vt:lpstr>
      <vt:lpstr>Escuela</vt:lpstr>
      <vt:lpstr>Diapositiva 9</vt:lpstr>
      <vt:lpstr>Espacios Recreativos</vt:lpstr>
      <vt:lpstr>Oficinas</vt:lpstr>
      <vt:lpstr>Capilla</vt:lpstr>
      <vt:lpstr>Fortalezas</vt:lpstr>
      <vt:lpstr>Oportunidades</vt:lpstr>
      <vt:lpstr>Debilidades</vt:lpstr>
      <vt:lpstr>Amenazas</vt:lpstr>
      <vt:lpstr>Diapositiva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Emmanuel</dc:creator>
  <cp:lastModifiedBy>VALERIA</cp:lastModifiedBy>
  <cp:revision>8</cp:revision>
  <dcterms:created xsi:type="dcterms:W3CDTF">2012-08-26T22:34:03Z</dcterms:created>
  <dcterms:modified xsi:type="dcterms:W3CDTF">2012-08-28T19:07:18Z</dcterms:modified>
</cp:coreProperties>
</file>