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5"/>
  </p:notesMasterIdLst>
  <p:sldIdLst>
    <p:sldId id="266" r:id="rId2"/>
    <p:sldId id="267" r:id="rId3"/>
    <p:sldId id="268" r:id="rId4"/>
    <p:sldId id="271" r:id="rId5"/>
    <p:sldId id="269" r:id="rId6"/>
    <p:sldId id="270" r:id="rId7"/>
    <p:sldId id="256" r:id="rId8"/>
    <p:sldId id="257" r:id="rId9"/>
    <p:sldId id="258" r:id="rId10"/>
    <p:sldId id="259" r:id="rId11"/>
    <p:sldId id="260" r:id="rId12"/>
    <p:sldId id="261" r:id="rId13"/>
    <p:sldId id="265" r:id="rId1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4344D97C-5C4C-468B-9908-727FBEDDCAF8}">
          <p14:sldIdLst>
            <p14:sldId id="266"/>
          </p14:sldIdLst>
        </p14:section>
        <p14:section name="Sección sin título" id="{62FB823A-0BAA-4561-B08B-C03A4E5EC644}">
          <p14:sldIdLst>
            <p14:sldId id="267"/>
            <p14:sldId id="268"/>
            <p14:sldId id="271"/>
            <p14:sldId id="269"/>
            <p14:sldId id="270"/>
            <p14:sldId id="256"/>
            <p14:sldId id="257"/>
            <p14:sldId id="258"/>
            <p14:sldId id="259"/>
            <p14:sldId id="260"/>
            <p14:sldId id="261"/>
            <p14:sldId id="26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4" d="100"/>
          <a:sy n="54" d="100"/>
        </p:scale>
        <p:origin x="-96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C1877D-8ACC-43F9-9061-07577984F628}" type="doc">
      <dgm:prSet loTypeId="urn:microsoft.com/office/officeart/2005/8/layout/hList9" loCatId="list" qsTypeId="urn:microsoft.com/office/officeart/2005/8/quickstyle/3d7" qsCatId="3D" csTypeId="urn:microsoft.com/office/officeart/2005/8/colors/accent6_2" csCatId="accent6" phldr="1"/>
      <dgm:spPr/>
      <dgm:t>
        <a:bodyPr/>
        <a:lstStyle/>
        <a:p>
          <a:endParaRPr lang="es-MX"/>
        </a:p>
      </dgm:t>
    </dgm:pt>
    <dgm:pt modelId="{431901BC-2F28-4448-AD57-941A3178BC71}">
      <dgm:prSet phldrT="[Texto]"/>
      <dgm:spPr/>
      <dgm:t>
        <a:bodyPr/>
        <a:lstStyle/>
        <a:p>
          <a:r>
            <a:rPr lang="es-ES" dirty="0" smtClean="0"/>
            <a:t>Imagen visual.</a:t>
          </a:r>
          <a:endParaRPr lang="es-MX" dirty="0"/>
        </a:p>
      </dgm:t>
    </dgm:pt>
    <dgm:pt modelId="{418F9FA6-3BCA-435B-8DD5-2CAB8F1DDE2F}" type="parTrans" cxnId="{59CE3BF0-F4B5-426D-8372-6B7AF97EE150}">
      <dgm:prSet/>
      <dgm:spPr/>
      <dgm:t>
        <a:bodyPr/>
        <a:lstStyle/>
        <a:p>
          <a:endParaRPr lang="es-MX"/>
        </a:p>
      </dgm:t>
    </dgm:pt>
    <dgm:pt modelId="{6F4E0B85-935C-48CA-B147-56DFF7A01E55}" type="sibTrans" cxnId="{59CE3BF0-F4B5-426D-8372-6B7AF97EE150}">
      <dgm:prSet/>
      <dgm:spPr/>
      <dgm:t>
        <a:bodyPr/>
        <a:lstStyle/>
        <a:p>
          <a:endParaRPr lang="es-MX"/>
        </a:p>
      </dgm:t>
    </dgm:pt>
    <dgm:pt modelId="{8A5CA28A-DFC2-4BF1-97C2-F1F52981073F}">
      <dgm:prSet phldrT="[Texto]" custT="1"/>
      <dgm:spPr/>
      <dgm:t>
        <a:bodyPr/>
        <a:lstStyle/>
        <a:p>
          <a:pPr algn="ctr"/>
          <a:r>
            <a:rPr lang="es-MX" sz="2400" dirty="0" smtClean="0"/>
            <a:t>Percepción que se tiene de una persona o institución por parte de sus grupos objetivo como consecuencia del uso estímulos dirigidos al sentido de la vista.</a:t>
          </a:r>
          <a:endParaRPr lang="es-MX" sz="2400" dirty="0"/>
        </a:p>
      </dgm:t>
    </dgm:pt>
    <dgm:pt modelId="{CCE4C32C-7BBE-4884-B3CC-876958002D33}" type="parTrans" cxnId="{C358220D-A5D0-4C1F-8317-1453CBE80C6E}">
      <dgm:prSet/>
      <dgm:spPr/>
      <dgm:t>
        <a:bodyPr/>
        <a:lstStyle/>
        <a:p>
          <a:endParaRPr lang="es-MX"/>
        </a:p>
      </dgm:t>
    </dgm:pt>
    <dgm:pt modelId="{1E9B2C0E-8371-432A-88B2-0B767082726A}" type="sibTrans" cxnId="{C358220D-A5D0-4C1F-8317-1453CBE80C6E}">
      <dgm:prSet/>
      <dgm:spPr/>
      <dgm:t>
        <a:bodyPr/>
        <a:lstStyle/>
        <a:p>
          <a:endParaRPr lang="es-MX"/>
        </a:p>
      </dgm:t>
    </dgm:pt>
    <dgm:pt modelId="{65F3D801-9FE4-4003-84D9-36C7241B0872}" type="pres">
      <dgm:prSet presAssocID="{F1C1877D-8ACC-43F9-9061-07577984F628}" presName="list" presStyleCnt="0">
        <dgm:presLayoutVars>
          <dgm:dir/>
          <dgm:animLvl val="lvl"/>
        </dgm:presLayoutVars>
      </dgm:prSet>
      <dgm:spPr/>
    </dgm:pt>
    <dgm:pt modelId="{ABA180DD-97DF-4B8B-A1CA-4BCF7ABCC4BC}" type="pres">
      <dgm:prSet presAssocID="{431901BC-2F28-4448-AD57-941A3178BC71}" presName="posSpace" presStyleCnt="0"/>
      <dgm:spPr/>
    </dgm:pt>
    <dgm:pt modelId="{91EBA2F8-A327-40E0-9E50-D4EA93ECB82F}" type="pres">
      <dgm:prSet presAssocID="{431901BC-2F28-4448-AD57-941A3178BC71}" presName="vertFlow" presStyleCnt="0"/>
      <dgm:spPr/>
    </dgm:pt>
    <dgm:pt modelId="{A8DFA7E5-82AF-4C91-86F7-A6C8C743CF88}" type="pres">
      <dgm:prSet presAssocID="{431901BC-2F28-4448-AD57-941A3178BC71}" presName="topSpace" presStyleCnt="0"/>
      <dgm:spPr/>
    </dgm:pt>
    <dgm:pt modelId="{4BCA1C2B-F86A-41C3-928E-A5B3B347F1C0}" type="pres">
      <dgm:prSet presAssocID="{431901BC-2F28-4448-AD57-941A3178BC71}" presName="firstComp" presStyleCnt="0"/>
      <dgm:spPr/>
    </dgm:pt>
    <dgm:pt modelId="{83C6D43F-BB7D-430D-BAFB-36C43A269D1D}" type="pres">
      <dgm:prSet presAssocID="{431901BC-2F28-4448-AD57-941A3178BC71}" presName="firstChild" presStyleLbl="bgAccFollowNode1" presStyleIdx="0" presStyleCnt="1"/>
      <dgm:spPr/>
      <dgm:t>
        <a:bodyPr/>
        <a:lstStyle/>
        <a:p>
          <a:endParaRPr lang="es-MX"/>
        </a:p>
      </dgm:t>
    </dgm:pt>
    <dgm:pt modelId="{CD1558F4-317B-42DF-9469-7923A4EA28DB}" type="pres">
      <dgm:prSet presAssocID="{431901BC-2F28-4448-AD57-941A3178BC71}" presName="firstChildTx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3AC336A-2AFC-497D-AB5D-4277F38F2077}" type="pres">
      <dgm:prSet presAssocID="{431901BC-2F28-4448-AD57-941A3178BC71}" presName="negSpace" presStyleCnt="0"/>
      <dgm:spPr/>
    </dgm:pt>
    <dgm:pt modelId="{9D256965-87EC-4CAE-953F-CF54E7BA7DC0}" type="pres">
      <dgm:prSet presAssocID="{431901BC-2F28-4448-AD57-941A3178BC71}" presName="circle" presStyleLbl="node1" presStyleIdx="0" presStyleCnt="1"/>
      <dgm:spPr/>
      <dgm:t>
        <a:bodyPr/>
        <a:lstStyle/>
        <a:p>
          <a:endParaRPr lang="es-MX"/>
        </a:p>
      </dgm:t>
    </dgm:pt>
  </dgm:ptLst>
  <dgm:cxnLst>
    <dgm:cxn modelId="{4295AB09-69B2-4EF6-8419-B07604AE9824}" type="presOf" srcId="{8A5CA28A-DFC2-4BF1-97C2-F1F52981073F}" destId="{83C6D43F-BB7D-430D-BAFB-36C43A269D1D}" srcOrd="0" destOrd="0" presId="urn:microsoft.com/office/officeart/2005/8/layout/hList9"/>
    <dgm:cxn modelId="{32900C8A-42E7-4BC2-97AC-627FD621E62B}" type="presOf" srcId="{F1C1877D-8ACC-43F9-9061-07577984F628}" destId="{65F3D801-9FE4-4003-84D9-36C7241B0872}" srcOrd="0" destOrd="0" presId="urn:microsoft.com/office/officeart/2005/8/layout/hList9"/>
    <dgm:cxn modelId="{59CE3BF0-F4B5-426D-8372-6B7AF97EE150}" srcId="{F1C1877D-8ACC-43F9-9061-07577984F628}" destId="{431901BC-2F28-4448-AD57-941A3178BC71}" srcOrd="0" destOrd="0" parTransId="{418F9FA6-3BCA-435B-8DD5-2CAB8F1DDE2F}" sibTransId="{6F4E0B85-935C-48CA-B147-56DFF7A01E55}"/>
    <dgm:cxn modelId="{47281E22-E4E4-411E-9593-2A92BEF69F05}" type="presOf" srcId="{431901BC-2F28-4448-AD57-941A3178BC71}" destId="{9D256965-87EC-4CAE-953F-CF54E7BA7DC0}" srcOrd="0" destOrd="0" presId="urn:microsoft.com/office/officeart/2005/8/layout/hList9"/>
    <dgm:cxn modelId="{DA52A0C0-B1D1-4555-ABE6-169A395287E7}" type="presOf" srcId="{8A5CA28A-DFC2-4BF1-97C2-F1F52981073F}" destId="{CD1558F4-317B-42DF-9469-7923A4EA28DB}" srcOrd="1" destOrd="0" presId="urn:microsoft.com/office/officeart/2005/8/layout/hList9"/>
    <dgm:cxn modelId="{C358220D-A5D0-4C1F-8317-1453CBE80C6E}" srcId="{431901BC-2F28-4448-AD57-941A3178BC71}" destId="{8A5CA28A-DFC2-4BF1-97C2-F1F52981073F}" srcOrd="0" destOrd="0" parTransId="{CCE4C32C-7BBE-4884-B3CC-876958002D33}" sibTransId="{1E9B2C0E-8371-432A-88B2-0B767082726A}"/>
    <dgm:cxn modelId="{C08BF01D-3AED-47D4-A328-EC1B414E6757}" type="presParOf" srcId="{65F3D801-9FE4-4003-84D9-36C7241B0872}" destId="{ABA180DD-97DF-4B8B-A1CA-4BCF7ABCC4BC}" srcOrd="0" destOrd="0" presId="urn:microsoft.com/office/officeart/2005/8/layout/hList9"/>
    <dgm:cxn modelId="{A4026B9F-6CBA-4825-AF2A-CAD8C32EB2FC}" type="presParOf" srcId="{65F3D801-9FE4-4003-84D9-36C7241B0872}" destId="{91EBA2F8-A327-40E0-9E50-D4EA93ECB82F}" srcOrd="1" destOrd="0" presId="urn:microsoft.com/office/officeart/2005/8/layout/hList9"/>
    <dgm:cxn modelId="{069D9B14-3707-453B-8BB5-85EF8EE849FC}" type="presParOf" srcId="{91EBA2F8-A327-40E0-9E50-D4EA93ECB82F}" destId="{A8DFA7E5-82AF-4C91-86F7-A6C8C743CF88}" srcOrd="0" destOrd="0" presId="urn:microsoft.com/office/officeart/2005/8/layout/hList9"/>
    <dgm:cxn modelId="{AC7C9803-0233-441D-9420-3CC98BCCFA54}" type="presParOf" srcId="{91EBA2F8-A327-40E0-9E50-D4EA93ECB82F}" destId="{4BCA1C2B-F86A-41C3-928E-A5B3B347F1C0}" srcOrd="1" destOrd="0" presId="urn:microsoft.com/office/officeart/2005/8/layout/hList9"/>
    <dgm:cxn modelId="{55966D65-D8D7-4F40-BD69-02BF75AA4F9B}" type="presParOf" srcId="{4BCA1C2B-F86A-41C3-928E-A5B3B347F1C0}" destId="{83C6D43F-BB7D-430D-BAFB-36C43A269D1D}" srcOrd="0" destOrd="0" presId="urn:microsoft.com/office/officeart/2005/8/layout/hList9"/>
    <dgm:cxn modelId="{A48C258E-970F-427C-B77D-3B9A9B507594}" type="presParOf" srcId="{4BCA1C2B-F86A-41C3-928E-A5B3B347F1C0}" destId="{CD1558F4-317B-42DF-9469-7923A4EA28DB}" srcOrd="1" destOrd="0" presId="urn:microsoft.com/office/officeart/2005/8/layout/hList9"/>
    <dgm:cxn modelId="{346759F0-EBB4-415A-803E-CEE8892155CA}" type="presParOf" srcId="{65F3D801-9FE4-4003-84D9-36C7241B0872}" destId="{E3AC336A-2AFC-497D-AB5D-4277F38F2077}" srcOrd="2" destOrd="0" presId="urn:microsoft.com/office/officeart/2005/8/layout/hList9"/>
    <dgm:cxn modelId="{BB598AC6-7F58-482B-8753-7C5F8CC68149}" type="presParOf" srcId="{65F3D801-9FE4-4003-84D9-36C7241B0872}" destId="{9D256965-87EC-4CAE-953F-CF54E7BA7DC0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B3357C-031C-49BF-B603-9E9601A8CF29}" type="doc">
      <dgm:prSet loTypeId="urn:microsoft.com/office/officeart/2005/8/layout/hProcess9" loCatId="process" qsTypeId="urn:microsoft.com/office/officeart/2005/8/quickstyle/simple4" qsCatId="simple" csTypeId="urn:microsoft.com/office/officeart/2005/8/colors/accent6_2" csCatId="accent6"/>
      <dgm:spPr/>
      <dgm:t>
        <a:bodyPr/>
        <a:lstStyle/>
        <a:p>
          <a:endParaRPr lang="es-MX"/>
        </a:p>
      </dgm:t>
    </dgm:pt>
    <dgm:pt modelId="{93D35AB9-357E-4B51-9F8E-E03765F97A00}">
      <dgm:prSet/>
      <dgm:spPr/>
      <dgm:t>
        <a:bodyPr/>
        <a:lstStyle/>
        <a:p>
          <a:pPr rtl="0"/>
          <a:r>
            <a:rPr lang="es-MX" smtClean="0"/>
            <a:t>San Agustín primer pensador en utilizar la palabra </a:t>
          </a:r>
          <a:r>
            <a:rPr lang="es-MX" i="1" smtClean="0"/>
            <a:t>signum </a:t>
          </a:r>
          <a:r>
            <a:rPr lang="es-MX" smtClean="0"/>
            <a:t>como instrumento para comunicar a cualquier nivel y la propone como doctrina o ciencia.</a:t>
          </a:r>
          <a:endParaRPr lang="es-MX"/>
        </a:p>
      </dgm:t>
    </dgm:pt>
    <dgm:pt modelId="{DDDE3F0A-18E9-4600-A1B5-D5B73B7D178E}" type="parTrans" cxnId="{ADDD7ED6-7389-4547-B602-754DE92B041A}">
      <dgm:prSet/>
      <dgm:spPr/>
      <dgm:t>
        <a:bodyPr/>
        <a:lstStyle/>
        <a:p>
          <a:endParaRPr lang="es-MX"/>
        </a:p>
      </dgm:t>
    </dgm:pt>
    <dgm:pt modelId="{7B5D7D91-FC5A-4923-A31B-AB2F614B0D3E}" type="sibTrans" cxnId="{ADDD7ED6-7389-4547-B602-754DE92B041A}">
      <dgm:prSet/>
      <dgm:spPr/>
      <dgm:t>
        <a:bodyPr/>
        <a:lstStyle/>
        <a:p>
          <a:endParaRPr lang="es-MX"/>
        </a:p>
      </dgm:t>
    </dgm:pt>
    <dgm:pt modelId="{AD15D1FB-A437-4491-963B-010E3F8EE2C6}">
      <dgm:prSet/>
      <dgm:spPr/>
      <dgm:t>
        <a:bodyPr/>
        <a:lstStyle/>
        <a:p>
          <a:pPr rtl="0"/>
          <a:r>
            <a:rPr lang="es-MX" smtClean="0"/>
            <a:t>John Locke llama semiótica a la doctrina de los signos </a:t>
          </a:r>
          <a:endParaRPr lang="es-MX"/>
        </a:p>
      </dgm:t>
    </dgm:pt>
    <dgm:pt modelId="{787294E1-827A-4694-AF2A-9093892DC483}" type="parTrans" cxnId="{71759379-01CF-4F68-8424-6BC5F40A5429}">
      <dgm:prSet/>
      <dgm:spPr/>
      <dgm:t>
        <a:bodyPr/>
        <a:lstStyle/>
        <a:p>
          <a:endParaRPr lang="es-MX"/>
        </a:p>
      </dgm:t>
    </dgm:pt>
    <dgm:pt modelId="{91F577D0-F4D3-4800-AC7D-5BC7329BA307}" type="sibTrans" cxnId="{71759379-01CF-4F68-8424-6BC5F40A5429}">
      <dgm:prSet/>
      <dgm:spPr/>
      <dgm:t>
        <a:bodyPr/>
        <a:lstStyle/>
        <a:p>
          <a:endParaRPr lang="es-MX"/>
        </a:p>
      </dgm:t>
    </dgm:pt>
    <dgm:pt modelId="{B361A42A-E642-4245-A628-D8233FB50015}">
      <dgm:prSet/>
      <dgm:spPr/>
      <dgm:t>
        <a:bodyPr/>
        <a:lstStyle/>
        <a:p>
          <a:pPr rtl="0"/>
          <a:r>
            <a:rPr lang="es-MX" smtClean="0"/>
            <a:t>Pierce establece a los signos como una relación triádica.</a:t>
          </a:r>
          <a:endParaRPr lang="es-MX"/>
        </a:p>
      </dgm:t>
    </dgm:pt>
    <dgm:pt modelId="{9B5B4438-4AD4-4551-BE0B-2C93890AC835}" type="parTrans" cxnId="{AFEFCD9F-EA49-4032-8B1A-A08258B6DDE7}">
      <dgm:prSet/>
      <dgm:spPr/>
      <dgm:t>
        <a:bodyPr/>
        <a:lstStyle/>
        <a:p>
          <a:endParaRPr lang="es-MX"/>
        </a:p>
      </dgm:t>
    </dgm:pt>
    <dgm:pt modelId="{180FC6D9-99BD-4C35-922D-413CE0B9FD9D}" type="sibTrans" cxnId="{AFEFCD9F-EA49-4032-8B1A-A08258B6DDE7}">
      <dgm:prSet/>
      <dgm:spPr/>
      <dgm:t>
        <a:bodyPr/>
        <a:lstStyle/>
        <a:p>
          <a:endParaRPr lang="es-MX"/>
        </a:p>
      </dgm:t>
    </dgm:pt>
    <dgm:pt modelId="{B5C2DF7B-9E73-4911-816B-5FEA7F3B6A0D}" type="pres">
      <dgm:prSet presAssocID="{15B3357C-031C-49BF-B603-9E9601A8CF29}" presName="CompostProcess" presStyleCnt="0">
        <dgm:presLayoutVars>
          <dgm:dir/>
          <dgm:resizeHandles val="exact"/>
        </dgm:presLayoutVars>
      </dgm:prSet>
      <dgm:spPr/>
    </dgm:pt>
    <dgm:pt modelId="{776A0952-630A-4F6D-B19B-786374DD3595}" type="pres">
      <dgm:prSet presAssocID="{15B3357C-031C-49BF-B603-9E9601A8CF29}" presName="arrow" presStyleLbl="bgShp" presStyleIdx="0" presStyleCnt="1"/>
      <dgm:spPr/>
    </dgm:pt>
    <dgm:pt modelId="{6F43123F-4503-41FB-B4AD-7050708B64B3}" type="pres">
      <dgm:prSet presAssocID="{15B3357C-031C-49BF-B603-9E9601A8CF29}" presName="linearProcess" presStyleCnt="0"/>
      <dgm:spPr/>
    </dgm:pt>
    <dgm:pt modelId="{96B96B20-4621-4239-BDD2-DAA6D13FB0D3}" type="pres">
      <dgm:prSet presAssocID="{93D35AB9-357E-4B51-9F8E-E03765F97A00}" presName="textNode" presStyleLbl="node1" presStyleIdx="0" presStyleCnt="3">
        <dgm:presLayoutVars>
          <dgm:bulletEnabled val="1"/>
        </dgm:presLayoutVars>
      </dgm:prSet>
      <dgm:spPr/>
    </dgm:pt>
    <dgm:pt modelId="{24875EE0-90E3-49C9-8782-4B5F6B4550E6}" type="pres">
      <dgm:prSet presAssocID="{7B5D7D91-FC5A-4923-A31B-AB2F614B0D3E}" presName="sibTrans" presStyleCnt="0"/>
      <dgm:spPr/>
    </dgm:pt>
    <dgm:pt modelId="{4EFC00B5-AAAA-4E7D-8990-1860A8FF37EC}" type="pres">
      <dgm:prSet presAssocID="{AD15D1FB-A437-4491-963B-010E3F8EE2C6}" presName="textNode" presStyleLbl="node1" presStyleIdx="1" presStyleCnt="3">
        <dgm:presLayoutVars>
          <dgm:bulletEnabled val="1"/>
        </dgm:presLayoutVars>
      </dgm:prSet>
      <dgm:spPr/>
    </dgm:pt>
    <dgm:pt modelId="{8063E1FD-BF37-4B8A-B708-67F915F7AC10}" type="pres">
      <dgm:prSet presAssocID="{91F577D0-F4D3-4800-AC7D-5BC7329BA307}" presName="sibTrans" presStyleCnt="0"/>
      <dgm:spPr/>
    </dgm:pt>
    <dgm:pt modelId="{812B988F-DBD6-46EE-8E30-29473415F226}" type="pres">
      <dgm:prSet presAssocID="{B361A42A-E642-4245-A628-D8233FB50015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ADDD7ED6-7389-4547-B602-754DE92B041A}" srcId="{15B3357C-031C-49BF-B603-9E9601A8CF29}" destId="{93D35AB9-357E-4B51-9F8E-E03765F97A00}" srcOrd="0" destOrd="0" parTransId="{DDDE3F0A-18E9-4600-A1B5-D5B73B7D178E}" sibTransId="{7B5D7D91-FC5A-4923-A31B-AB2F614B0D3E}"/>
    <dgm:cxn modelId="{44935A0C-1B98-4076-9FAE-847AEDE98B4D}" type="presOf" srcId="{15B3357C-031C-49BF-B603-9E9601A8CF29}" destId="{B5C2DF7B-9E73-4911-816B-5FEA7F3B6A0D}" srcOrd="0" destOrd="0" presId="urn:microsoft.com/office/officeart/2005/8/layout/hProcess9"/>
    <dgm:cxn modelId="{71759379-01CF-4F68-8424-6BC5F40A5429}" srcId="{15B3357C-031C-49BF-B603-9E9601A8CF29}" destId="{AD15D1FB-A437-4491-963B-010E3F8EE2C6}" srcOrd="1" destOrd="0" parTransId="{787294E1-827A-4694-AF2A-9093892DC483}" sibTransId="{91F577D0-F4D3-4800-AC7D-5BC7329BA307}"/>
    <dgm:cxn modelId="{1418CC0C-8A73-4104-96AC-D79E5212EBF9}" type="presOf" srcId="{B361A42A-E642-4245-A628-D8233FB50015}" destId="{812B988F-DBD6-46EE-8E30-29473415F226}" srcOrd="0" destOrd="0" presId="urn:microsoft.com/office/officeart/2005/8/layout/hProcess9"/>
    <dgm:cxn modelId="{5549194A-1B5D-4DF6-8EC2-C43C71DA0440}" type="presOf" srcId="{93D35AB9-357E-4B51-9F8E-E03765F97A00}" destId="{96B96B20-4621-4239-BDD2-DAA6D13FB0D3}" srcOrd="0" destOrd="0" presId="urn:microsoft.com/office/officeart/2005/8/layout/hProcess9"/>
    <dgm:cxn modelId="{AFEFCD9F-EA49-4032-8B1A-A08258B6DDE7}" srcId="{15B3357C-031C-49BF-B603-9E9601A8CF29}" destId="{B361A42A-E642-4245-A628-D8233FB50015}" srcOrd="2" destOrd="0" parTransId="{9B5B4438-4AD4-4551-BE0B-2C93890AC835}" sibTransId="{180FC6D9-99BD-4C35-922D-413CE0B9FD9D}"/>
    <dgm:cxn modelId="{FCAC0DEB-B317-4A97-8DA2-A149759DD882}" type="presOf" srcId="{AD15D1FB-A437-4491-963B-010E3F8EE2C6}" destId="{4EFC00B5-AAAA-4E7D-8990-1860A8FF37EC}" srcOrd="0" destOrd="0" presId="urn:microsoft.com/office/officeart/2005/8/layout/hProcess9"/>
    <dgm:cxn modelId="{5B3D861B-B1A6-4A5B-A50C-21DAA04A1E54}" type="presParOf" srcId="{B5C2DF7B-9E73-4911-816B-5FEA7F3B6A0D}" destId="{776A0952-630A-4F6D-B19B-786374DD3595}" srcOrd="0" destOrd="0" presId="urn:microsoft.com/office/officeart/2005/8/layout/hProcess9"/>
    <dgm:cxn modelId="{198FE4E3-2E18-4A83-BDB4-93D445072C73}" type="presParOf" srcId="{B5C2DF7B-9E73-4911-816B-5FEA7F3B6A0D}" destId="{6F43123F-4503-41FB-B4AD-7050708B64B3}" srcOrd="1" destOrd="0" presId="urn:microsoft.com/office/officeart/2005/8/layout/hProcess9"/>
    <dgm:cxn modelId="{96C9B2FB-B8FE-4D43-9CFF-BF0BFF1A7B7B}" type="presParOf" srcId="{6F43123F-4503-41FB-B4AD-7050708B64B3}" destId="{96B96B20-4621-4239-BDD2-DAA6D13FB0D3}" srcOrd="0" destOrd="0" presId="urn:microsoft.com/office/officeart/2005/8/layout/hProcess9"/>
    <dgm:cxn modelId="{6AB1167D-03D2-42D8-882D-20AA34B80FCD}" type="presParOf" srcId="{6F43123F-4503-41FB-B4AD-7050708B64B3}" destId="{24875EE0-90E3-49C9-8782-4B5F6B4550E6}" srcOrd="1" destOrd="0" presId="urn:microsoft.com/office/officeart/2005/8/layout/hProcess9"/>
    <dgm:cxn modelId="{6B821463-526E-482E-8782-66015267E6FC}" type="presParOf" srcId="{6F43123F-4503-41FB-B4AD-7050708B64B3}" destId="{4EFC00B5-AAAA-4E7D-8990-1860A8FF37EC}" srcOrd="2" destOrd="0" presId="urn:microsoft.com/office/officeart/2005/8/layout/hProcess9"/>
    <dgm:cxn modelId="{3B6F0CFA-F4FE-4B12-A9E3-2B8D8E10D25E}" type="presParOf" srcId="{6F43123F-4503-41FB-B4AD-7050708B64B3}" destId="{8063E1FD-BF37-4B8A-B708-67F915F7AC10}" srcOrd="3" destOrd="0" presId="urn:microsoft.com/office/officeart/2005/8/layout/hProcess9"/>
    <dgm:cxn modelId="{C516E26F-A279-4531-A2E3-E6EFB065AEE4}" type="presParOf" srcId="{6F43123F-4503-41FB-B4AD-7050708B64B3}" destId="{812B988F-DBD6-46EE-8E30-29473415F22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C81052-EA42-48FF-A393-57D11402291F}" type="doc">
      <dgm:prSet loTypeId="urn:microsoft.com/office/officeart/2005/8/layout/defaul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s-MX"/>
        </a:p>
      </dgm:t>
    </dgm:pt>
    <dgm:pt modelId="{B39D163C-4F57-4041-B6B2-DD88917842B9}">
      <dgm:prSet phldrT="[Texto]"/>
      <dgm:spPr/>
      <dgm:t>
        <a:bodyPr/>
        <a:lstStyle/>
        <a:p>
          <a:r>
            <a:rPr lang="es-ES" b="1" i="1" dirty="0" smtClean="0"/>
            <a:t>Pragmática: </a:t>
          </a:r>
          <a:r>
            <a:rPr lang="es-ES" dirty="0" smtClean="0"/>
            <a:t>forma de emplear los signos: contextos.</a:t>
          </a:r>
          <a:endParaRPr lang="es-MX" dirty="0"/>
        </a:p>
      </dgm:t>
    </dgm:pt>
    <dgm:pt modelId="{861F58C9-6B0F-44FC-AC85-E7AA4714C79E}" type="parTrans" cxnId="{C89D7AD1-C411-45FA-BD71-8A308CA5784B}">
      <dgm:prSet/>
      <dgm:spPr/>
      <dgm:t>
        <a:bodyPr/>
        <a:lstStyle/>
        <a:p>
          <a:endParaRPr lang="es-MX"/>
        </a:p>
      </dgm:t>
    </dgm:pt>
    <dgm:pt modelId="{92C1BDE9-91B4-4ED7-9173-206BFE4F0541}" type="sibTrans" cxnId="{C89D7AD1-C411-45FA-BD71-8A308CA5784B}">
      <dgm:prSet/>
      <dgm:spPr/>
      <dgm:t>
        <a:bodyPr/>
        <a:lstStyle/>
        <a:p>
          <a:endParaRPr lang="es-MX"/>
        </a:p>
      </dgm:t>
    </dgm:pt>
    <dgm:pt modelId="{3278DB08-B094-4F53-A27D-C0585E14BF5C}">
      <dgm:prSet phldrT="[Texto]"/>
      <dgm:spPr/>
      <dgm:t>
        <a:bodyPr/>
        <a:lstStyle/>
        <a:p>
          <a:r>
            <a:rPr lang="es-ES" b="1" i="1" dirty="0" smtClean="0"/>
            <a:t>Semántica: </a:t>
          </a:r>
          <a:r>
            <a:rPr lang="es-ES" dirty="0" smtClean="0"/>
            <a:t>relaciones entre los </a:t>
          </a:r>
          <a:r>
            <a:rPr lang="es-ES" dirty="0" err="1" smtClean="0"/>
            <a:t>signos,y</a:t>
          </a:r>
          <a:r>
            <a:rPr lang="es-ES" dirty="0" smtClean="0"/>
            <a:t> su significado: significante y significado.</a:t>
          </a:r>
          <a:endParaRPr lang="es-MX" dirty="0"/>
        </a:p>
      </dgm:t>
    </dgm:pt>
    <dgm:pt modelId="{E1DE8129-DF78-44A5-BD22-2B27B3875511}" type="parTrans" cxnId="{EC674794-B024-4FAB-ADE5-6C1A5626CDCA}">
      <dgm:prSet/>
      <dgm:spPr/>
      <dgm:t>
        <a:bodyPr/>
        <a:lstStyle/>
        <a:p>
          <a:endParaRPr lang="es-MX"/>
        </a:p>
      </dgm:t>
    </dgm:pt>
    <dgm:pt modelId="{B961B5B8-4CCB-42AB-B42C-5FFF9ACC6165}" type="sibTrans" cxnId="{EC674794-B024-4FAB-ADE5-6C1A5626CDCA}">
      <dgm:prSet/>
      <dgm:spPr/>
      <dgm:t>
        <a:bodyPr/>
        <a:lstStyle/>
        <a:p>
          <a:endParaRPr lang="es-MX"/>
        </a:p>
      </dgm:t>
    </dgm:pt>
    <dgm:pt modelId="{6964E7F0-463D-4AB0-A16B-5BC3F3F877C6}">
      <dgm:prSet phldrT="[Texto]"/>
      <dgm:spPr/>
      <dgm:t>
        <a:bodyPr/>
        <a:lstStyle/>
        <a:p>
          <a:r>
            <a:rPr lang="es-ES" b="1" i="1" dirty="0" smtClean="0"/>
            <a:t>Sintáctica: </a:t>
          </a:r>
          <a:r>
            <a:rPr lang="es-ES" dirty="0" smtClean="0"/>
            <a:t>relación entre los signos.</a:t>
          </a:r>
          <a:endParaRPr lang="es-MX" dirty="0"/>
        </a:p>
      </dgm:t>
    </dgm:pt>
    <dgm:pt modelId="{718E8759-9AFA-4D5C-AE6F-39070D030046}" type="parTrans" cxnId="{63420494-C44F-440C-85F3-07B710E88CE1}">
      <dgm:prSet/>
      <dgm:spPr/>
      <dgm:t>
        <a:bodyPr/>
        <a:lstStyle/>
        <a:p>
          <a:endParaRPr lang="es-MX"/>
        </a:p>
      </dgm:t>
    </dgm:pt>
    <dgm:pt modelId="{345832FB-3837-4B56-8EFD-6FFD757438DC}" type="sibTrans" cxnId="{63420494-C44F-440C-85F3-07B710E88CE1}">
      <dgm:prSet/>
      <dgm:spPr/>
      <dgm:t>
        <a:bodyPr/>
        <a:lstStyle/>
        <a:p>
          <a:endParaRPr lang="es-MX"/>
        </a:p>
      </dgm:t>
    </dgm:pt>
    <dgm:pt modelId="{567A3C39-9E89-4422-8774-C3D854827E7C}" type="pres">
      <dgm:prSet presAssocID="{D7C81052-EA42-48FF-A393-57D11402291F}" presName="diagram" presStyleCnt="0">
        <dgm:presLayoutVars>
          <dgm:dir/>
          <dgm:resizeHandles val="exact"/>
        </dgm:presLayoutVars>
      </dgm:prSet>
      <dgm:spPr/>
    </dgm:pt>
    <dgm:pt modelId="{894C50D9-47F4-40EB-86E4-9FD59F2C9D99}" type="pres">
      <dgm:prSet presAssocID="{B39D163C-4F57-4041-B6B2-DD88917842B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0607223-6168-43A5-A2DB-E7D7343D4D15}" type="pres">
      <dgm:prSet presAssocID="{92C1BDE9-91B4-4ED7-9173-206BFE4F0541}" presName="sibTrans" presStyleCnt="0"/>
      <dgm:spPr/>
    </dgm:pt>
    <dgm:pt modelId="{3FC0D6E2-35D3-4ABD-9371-36188A07DA3D}" type="pres">
      <dgm:prSet presAssocID="{3278DB08-B094-4F53-A27D-C0585E14BF5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1C3807B-5B7F-45B5-9B89-EEB57821294B}" type="pres">
      <dgm:prSet presAssocID="{B961B5B8-4CCB-42AB-B42C-5FFF9ACC6165}" presName="sibTrans" presStyleCnt="0"/>
      <dgm:spPr/>
    </dgm:pt>
    <dgm:pt modelId="{F07513A1-F4A8-462D-9B35-A795CC6DDC20}" type="pres">
      <dgm:prSet presAssocID="{6964E7F0-463D-4AB0-A16B-5BC3F3F877C6}" presName="node" presStyleLbl="node1" presStyleIdx="2" presStyleCnt="3">
        <dgm:presLayoutVars>
          <dgm:bulletEnabled val="1"/>
        </dgm:presLayoutVars>
      </dgm:prSet>
      <dgm:spPr/>
    </dgm:pt>
  </dgm:ptLst>
  <dgm:cxnLst>
    <dgm:cxn modelId="{63420494-C44F-440C-85F3-07B710E88CE1}" srcId="{D7C81052-EA42-48FF-A393-57D11402291F}" destId="{6964E7F0-463D-4AB0-A16B-5BC3F3F877C6}" srcOrd="2" destOrd="0" parTransId="{718E8759-9AFA-4D5C-AE6F-39070D030046}" sibTransId="{345832FB-3837-4B56-8EFD-6FFD757438DC}"/>
    <dgm:cxn modelId="{EC674794-B024-4FAB-ADE5-6C1A5626CDCA}" srcId="{D7C81052-EA42-48FF-A393-57D11402291F}" destId="{3278DB08-B094-4F53-A27D-C0585E14BF5C}" srcOrd="1" destOrd="0" parTransId="{E1DE8129-DF78-44A5-BD22-2B27B3875511}" sibTransId="{B961B5B8-4CCB-42AB-B42C-5FFF9ACC6165}"/>
    <dgm:cxn modelId="{A2EA547C-75AF-4CAA-A57D-47ACA278F4CB}" type="presOf" srcId="{B39D163C-4F57-4041-B6B2-DD88917842B9}" destId="{894C50D9-47F4-40EB-86E4-9FD59F2C9D99}" srcOrd="0" destOrd="0" presId="urn:microsoft.com/office/officeart/2005/8/layout/default"/>
    <dgm:cxn modelId="{C89D7AD1-C411-45FA-BD71-8A308CA5784B}" srcId="{D7C81052-EA42-48FF-A393-57D11402291F}" destId="{B39D163C-4F57-4041-B6B2-DD88917842B9}" srcOrd="0" destOrd="0" parTransId="{861F58C9-6B0F-44FC-AC85-E7AA4714C79E}" sibTransId="{92C1BDE9-91B4-4ED7-9173-206BFE4F0541}"/>
    <dgm:cxn modelId="{323EAF96-ABF9-45C2-8995-80268FAA293C}" type="presOf" srcId="{D7C81052-EA42-48FF-A393-57D11402291F}" destId="{567A3C39-9E89-4422-8774-C3D854827E7C}" srcOrd="0" destOrd="0" presId="urn:microsoft.com/office/officeart/2005/8/layout/default"/>
    <dgm:cxn modelId="{96ED9381-9C5D-4830-9752-079A15B7A439}" type="presOf" srcId="{3278DB08-B094-4F53-A27D-C0585E14BF5C}" destId="{3FC0D6E2-35D3-4ABD-9371-36188A07DA3D}" srcOrd="0" destOrd="0" presId="urn:microsoft.com/office/officeart/2005/8/layout/default"/>
    <dgm:cxn modelId="{94D9E9F9-B4C2-4F90-8D81-EF1035E35A20}" type="presOf" srcId="{6964E7F0-463D-4AB0-A16B-5BC3F3F877C6}" destId="{F07513A1-F4A8-462D-9B35-A795CC6DDC20}" srcOrd="0" destOrd="0" presId="urn:microsoft.com/office/officeart/2005/8/layout/default"/>
    <dgm:cxn modelId="{F62F0B65-D04C-4900-8078-A3BECC4C470A}" type="presParOf" srcId="{567A3C39-9E89-4422-8774-C3D854827E7C}" destId="{894C50D9-47F4-40EB-86E4-9FD59F2C9D99}" srcOrd="0" destOrd="0" presId="urn:microsoft.com/office/officeart/2005/8/layout/default"/>
    <dgm:cxn modelId="{83A88BF7-0C46-4B31-B72F-35C2D06EA6C1}" type="presParOf" srcId="{567A3C39-9E89-4422-8774-C3D854827E7C}" destId="{80607223-6168-43A5-A2DB-E7D7343D4D15}" srcOrd="1" destOrd="0" presId="urn:microsoft.com/office/officeart/2005/8/layout/default"/>
    <dgm:cxn modelId="{62DC4CF6-5888-4CF2-A73E-95936CA30378}" type="presParOf" srcId="{567A3C39-9E89-4422-8774-C3D854827E7C}" destId="{3FC0D6E2-35D3-4ABD-9371-36188A07DA3D}" srcOrd="2" destOrd="0" presId="urn:microsoft.com/office/officeart/2005/8/layout/default"/>
    <dgm:cxn modelId="{4CE05162-CB7D-4CEC-9646-EFAEC56187A9}" type="presParOf" srcId="{567A3C39-9E89-4422-8774-C3D854827E7C}" destId="{41C3807B-5B7F-45B5-9B89-EEB57821294B}" srcOrd="3" destOrd="0" presId="urn:microsoft.com/office/officeart/2005/8/layout/default"/>
    <dgm:cxn modelId="{FDF8809E-9F58-43A5-9940-0C1F4206A886}" type="presParOf" srcId="{567A3C39-9E89-4422-8774-C3D854827E7C}" destId="{F07513A1-F4A8-462D-9B35-A795CC6DDC20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C6D43F-BB7D-430D-BAFB-36C43A269D1D}">
      <dsp:nvSpPr>
        <dsp:cNvPr id="0" name=""/>
        <dsp:cNvSpPr/>
      </dsp:nvSpPr>
      <dsp:spPr>
        <a:xfrm>
          <a:off x="2120800" y="1236595"/>
          <a:ext cx="3973710" cy="2650465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10600" contourW="3000">
          <a:bevelT w="48600" h="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Percepción que se tiene de una persona o institución por parte de sus grupos objetivo como consecuencia del uso estímulos dirigidos al sentido de la vista.</a:t>
          </a:r>
          <a:endParaRPr lang="es-MX" sz="2400" kern="1200" dirty="0"/>
        </a:p>
      </dsp:txBody>
      <dsp:txXfrm>
        <a:off x="2756594" y="1236595"/>
        <a:ext cx="3337917" cy="2650465"/>
      </dsp:txXfrm>
    </dsp:sp>
    <dsp:sp modelId="{9D256965-87EC-4CAE-953F-CF54E7BA7DC0}">
      <dsp:nvSpPr>
        <dsp:cNvPr id="0" name=""/>
        <dsp:cNvSpPr/>
      </dsp:nvSpPr>
      <dsp:spPr>
        <a:xfrm>
          <a:off x="1488" y="176939"/>
          <a:ext cx="2649140" cy="264914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800" kern="1200" dirty="0" smtClean="0"/>
            <a:t>Imagen visual.</a:t>
          </a:r>
          <a:endParaRPr lang="es-MX" sz="4800" kern="1200" dirty="0"/>
        </a:p>
      </dsp:txBody>
      <dsp:txXfrm>
        <a:off x="389446" y="564897"/>
        <a:ext cx="1873224" cy="18732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6A0952-630A-4F6D-B19B-786374DD3595}">
      <dsp:nvSpPr>
        <dsp:cNvPr id="0" name=""/>
        <dsp:cNvSpPr/>
      </dsp:nvSpPr>
      <dsp:spPr>
        <a:xfrm>
          <a:off x="617219" y="0"/>
          <a:ext cx="6995160" cy="5073427"/>
        </a:xfrm>
        <a:prstGeom prst="right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6B96B20-4621-4239-BDD2-DAA6D13FB0D3}">
      <dsp:nvSpPr>
        <dsp:cNvPr id="0" name=""/>
        <dsp:cNvSpPr/>
      </dsp:nvSpPr>
      <dsp:spPr>
        <a:xfrm>
          <a:off x="278874" y="1522028"/>
          <a:ext cx="2468880" cy="202937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smtClean="0"/>
            <a:t>San Agustín primer pensador en utilizar la palabra </a:t>
          </a:r>
          <a:r>
            <a:rPr lang="es-MX" sz="1700" i="1" kern="1200" smtClean="0"/>
            <a:t>signum </a:t>
          </a:r>
          <a:r>
            <a:rPr lang="es-MX" sz="1700" kern="1200" smtClean="0"/>
            <a:t>como instrumento para comunicar a cualquier nivel y la propone como doctrina o ciencia.</a:t>
          </a:r>
          <a:endParaRPr lang="es-MX" sz="1700" kern="1200"/>
        </a:p>
      </dsp:txBody>
      <dsp:txXfrm>
        <a:off x="377940" y="1621094"/>
        <a:ext cx="2270748" cy="1831238"/>
      </dsp:txXfrm>
    </dsp:sp>
    <dsp:sp modelId="{4EFC00B5-AAAA-4E7D-8990-1860A8FF37EC}">
      <dsp:nvSpPr>
        <dsp:cNvPr id="0" name=""/>
        <dsp:cNvSpPr/>
      </dsp:nvSpPr>
      <dsp:spPr>
        <a:xfrm>
          <a:off x="2880359" y="1522028"/>
          <a:ext cx="2468880" cy="202937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smtClean="0"/>
            <a:t>John Locke llama semiótica a la doctrina de los signos </a:t>
          </a:r>
          <a:endParaRPr lang="es-MX" sz="1700" kern="1200"/>
        </a:p>
      </dsp:txBody>
      <dsp:txXfrm>
        <a:off x="2979425" y="1621094"/>
        <a:ext cx="2270748" cy="1831238"/>
      </dsp:txXfrm>
    </dsp:sp>
    <dsp:sp modelId="{812B988F-DBD6-46EE-8E30-29473415F226}">
      <dsp:nvSpPr>
        <dsp:cNvPr id="0" name=""/>
        <dsp:cNvSpPr/>
      </dsp:nvSpPr>
      <dsp:spPr>
        <a:xfrm>
          <a:off x="5481845" y="1522028"/>
          <a:ext cx="2468880" cy="202937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smtClean="0"/>
            <a:t>Pierce establece a los signos como una relación triádica.</a:t>
          </a:r>
          <a:endParaRPr lang="es-MX" sz="1700" kern="1200"/>
        </a:p>
      </dsp:txBody>
      <dsp:txXfrm>
        <a:off x="5580911" y="1621094"/>
        <a:ext cx="2270748" cy="18312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4C50D9-47F4-40EB-86E4-9FD59F2C9D99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b="1" i="1" kern="1200" dirty="0" smtClean="0"/>
            <a:t>Pragmática: </a:t>
          </a:r>
          <a:r>
            <a:rPr lang="es-ES" sz="2200" kern="1200" dirty="0" smtClean="0"/>
            <a:t>forma de emplear los signos: contextos.</a:t>
          </a:r>
          <a:endParaRPr lang="es-MX" sz="2200" kern="1200" dirty="0"/>
        </a:p>
      </dsp:txBody>
      <dsp:txXfrm>
        <a:off x="744" y="145603"/>
        <a:ext cx="2902148" cy="1741289"/>
      </dsp:txXfrm>
    </dsp:sp>
    <dsp:sp modelId="{3FC0D6E2-35D3-4ABD-9371-36188A07DA3D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b="1" i="1" kern="1200" dirty="0" smtClean="0"/>
            <a:t>Semántica: </a:t>
          </a:r>
          <a:r>
            <a:rPr lang="es-ES" sz="2200" kern="1200" dirty="0" smtClean="0"/>
            <a:t>relaciones entre los </a:t>
          </a:r>
          <a:r>
            <a:rPr lang="es-ES" sz="2200" kern="1200" dirty="0" err="1" smtClean="0"/>
            <a:t>signos,y</a:t>
          </a:r>
          <a:r>
            <a:rPr lang="es-ES" sz="2200" kern="1200" dirty="0" smtClean="0"/>
            <a:t> su significado: significante y significado.</a:t>
          </a:r>
          <a:endParaRPr lang="es-MX" sz="2200" kern="1200" dirty="0"/>
        </a:p>
      </dsp:txBody>
      <dsp:txXfrm>
        <a:off x="3193107" y="145603"/>
        <a:ext cx="2902148" cy="1741289"/>
      </dsp:txXfrm>
    </dsp:sp>
    <dsp:sp modelId="{F07513A1-F4A8-462D-9B35-A795CC6DDC20}">
      <dsp:nvSpPr>
        <dsp:cNvPr id="0" name=""/>
        <dsp:cNvSpPr/>
      </dsp:nvSpPr>
      <dsp:spPr>
        <a:xfrm>
          <a:off x="1596925" y="2177107"/>
          <a:ext cx="2902148" cy="174128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b="1" i="1" kern="1200" dirty="0" smtClean="0"/>
            <a:t>Sintáctica: </a:t>
          </a:r>
          <a:r>
            <a:rPr lang="es-ES" sz="2200" kern="1200" dirty="0" smtClean="0"/>
            <a:t>relación entre los signos.</a:t>
          </a:r>
          <a:endParaRPr lang="es-MX" sz="2200" kern="1200" dirty="0"/>
        </a:p>
      </dsp:txBody>
      <dsp:txXfrm>
        <a:off x="1596925" y="2177107"/>
        <a:ext cx="2902148" cy="1741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FBF57F-373F-4687-815A-5461D2F09447}" type="datetimeFigureOut">
              <a:rPr lang="es-MX" smtClean="0"/>
              <a:t>17/09/2012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916B2-1864-4994-ADD5-71C7D7D91A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653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916B2-1864-4994-ADD5-71C7D7D91A99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9151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8D94-AD7C-4CB4-A536-8AD51A45529F}" type="datetimeFigureOut">
              <a:rPr lang="es-MX" smtClean="0"/>
              <a:t>17/09/2012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9D36-F8B6-47E0-8D04-9B1C9FBD6B7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8D94-AD7C-4CB4-A536-8AD51A45529F}" type="datetimeFigureOut">
              <a:rPr lang="es-MX" smtClean="0"/>
              <a:t>17/09/2012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9D36-F8B6-47E0-8D04-9B1C9FBD6B7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8D94-AD7C-4CB4-A536-8AD51A45529F}" type="datetimeFigureOut">
              <a:rPr lang="es-MX" smtClean="0"/>
              <a:t>17/09/2012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9D36-F8B6-47E0-8D04-9B1C9FBD6B7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8D94-AD7C-4CB4-A536-8AD51A45529F}" type="datetimeFigureOut">
              <a:rPr lang="es-MX" smtClean="0"/>
              <a:t>17/09/2012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9D36-F8B6-47E0-8D04-9B1C9FBD6B7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8D94-AD7C-4CB4-A536-8AD51A45529F}" type="datetimeFigureOut">
              <a:rPr lang="es-MX" smtClean="0"/>
              <a:t>17/09/2012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9D36-F8B6-47E0-8D04-9B1C9FBD6B7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8D94-AD7C-4CB4-A536-8AD51A45529F}" type="datetimeFigureOut">
              <a:rPr lang="es-MX" smtClean="0"/>
              <a:t>17/09/2012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9D36-F8B6-47E0-8D04-9B1C9FBD6B7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8D94-AD7C-4CB4-A536-8AD51A45529F}" type="datetimeFigureOut">
              <a:rPr lang="es-MX" smtClean="0"/>
              <a:t>17/09/2012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9D36-F8B6-47E0-8D04-9B1C9FBD6B7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8D94-AD7C-4CB4-A536-8AD51A45529F}" type="datetimeFigureOut">
              <a:rPr lang="es-MX" smtClean="0"/>
              <a:t>17/09/2012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9D36-F8B6-47E0-8D04-9B1C9FBD6B79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8D94-AD7C-4CB4-A536-8AD51A45529F}" type="datetimeFigureOut">
              <a:rPr lang="es-MX" smtClean="0"/>
              <a:t>17/09/2012</a:t>
            </a:fld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EF9D36-F8B6-47E0-8D04-9B1C9FBD6B79}" type="slidenum">
              <a:rPr lang="es-MX" smtClean="0"/>
              <a:t>‹Nº›</a:t>
            </a:fld>
            <a:endParaRPr lang="es-MX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8D94-AD7C-4CB4-A536-8AD51A45529F}" type="datetimeFigureOut">
              <a:rPr lang="es-MX" smtClean="0"/>
              <a:t>17/09/2012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9D36-F8B6-47E0-8D04-9B1C9FBD6B7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68D94-AD7C-4CB4-A536-8AD51A45529F}" type="datetimeFigureOut">
              <a:rPr lang="es-MX" smtClean="0"/>
              <a:t>17/09/2012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9D36-F8B6-47E0-8D04-9B1C9FBD6B7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43EF9D36-F8B6-47E0-8D04-9B1C9FBD6B79}" type="slidenum">
              <a:rPr lang="es-MX" smtClean="0"/>
              <a:t>‹Nº›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A2168D94-AD7C-4CB4-A536-8AD51A45529F}" type="datetimeFigureOut">
              <a:rPr lang="es-MX" smtClean="0"/>
              <a:t>17/09/2012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-243408"/>
            <a:ext cx="8077200" cy="1673352"/>
          </a:xfrm>
        </p:spPr>
        <p:txBody>
          <a:bodyPr/>
          <a:lstStyle/>
          <a:p>
            <a:r>
              <a:rPr lang="es-MX" dirty="0" smtClean="0"/>
              <a:t>La imagen visual.</a:t>
            </a:r>
            <a:endParaRPr lang="es-MX" dirty="0"/>
          </a:p>
        </p:txBody>
      </p:sp>
      <p:pic>
        <p:nvPicPr>
          <p:cNvPr id="1026" name="Picture 2" descr="http://2.bp.blogspot.com/_BQdixVEWKGk/TP0YrXenZ0I/AAAAAAAAACE/JBSIZ1p_xSA/s1600/Imagen1metafor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6048672" cy="4032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50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encrypted-tbn2.gstatic.com/images?q=tbn:ANd9GcSGUPbLeNRSrq3TXU5HzCwljMdtM2T6Wz1FesTSE9aH7GYxzJqnd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24" y="3140968"/>
            <a:ext cx="2055085" cy="29032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4" name="Picture 6" descr="https://encrypted-tbn0.gstatic.com/images?q=tbn:ANd9GcS8D8oaVY9r6s9omsvDRuAPsbtkBcTpOW3GQUbc6rDdR4IgQPl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437112"/>
            <a:ext cx="2943597" cy="2210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2482923951"/>
              </p:ext>
            </p:extLst>
          </p:nvPr>
        </p:nvGraphicFramePr>
        <p:xfrm>
          <a:off x="1691680" y="37926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437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188640"/>
            <a:ext cx="8229600" cy="1143000"/>
          </a:xfrm>
        </p:spPr>
        <p:txBody>
          <a:bodyPr/>
          <a:lstStyle/>
          <a:p>
            <a:r>
              <a:rPr lang="es-MX" dirty="0" smtClean="0"/>
              <a:t>La </a:t>
            </a:r>
            <a:r>
              <a:rPr lang="es-MX" dirty="0" smtClean="0"/>
              <a:t>semiótica.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7685583"/>
              </p:ext>
            </p:extLst>
          </p:nvPr>
        </p:nvGraphicFramePr>
        <p:xfrm>
          <a:off x="457200" y="1052736"/>
          <a:ext cx="8229600" cy="5073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847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35" y="476672"/>
            <a:ext cx="8229600" cy="5649491"/>
          </a:xfrm>
        </p:spPr>
        <p:txBody>
          <a:bodyPr/>
          <a:lstStyle/>
          <a:p>
            <a:r>
              <a:rPr lang="es-ES" sz="2800" i="1" dirty="0"/>
              <a:t> </a:t>
            </a:r>
            <a:r>
              <a:rPr lang="es-ES" sz="2800" i="1" dirty="0" smtClean="0"/>
              <a:t>Se conoce </a:t>
            </a:r>
            <a:r>
              <a:rPr lang="es-ES" sz="2800" i="1" dirty="0"/>
              <a:t>como semiótica a la </a:t>
            </a:r>
            <a:r>
              <a:rPr lang="es-ES" sz="2800" i="1" dirty="0" smtClean="0"/>
              <a:t>teoría que </a:t>
            </a:r>
            <a:r>
              <a:rPr lang="es-ES" sz="2800" i="1" dirty="0"/>
              <a:t>tiene como objeto de interés a los </a:t>
            </a:r>
            <a:r>
              <a:rPr lang="es-ES" sz="2800" i="1" dirty="0" smtClean="0"/>
              <a:t>signos. </a:t>
            </a:r>
            <a:r>
              <a:rPr lang="es-ES" sz="2800" i="1" dirty="0"/>
              <a:t>Esta ciencia se encarga de analizar la presencia de éstos en la </a:t>
            </a:r>
            <a:r>
              <a:rPr lang="es-ES" sz="2800" i="1" dirty="0" smtClean="0"/>
              <a:t>sociedad (RAE, 2008)</a:t>
            </a:r>
            <a:r>
              <a:rPr lang="es-ES" i="1" dirty="0" smtClean="0"/>
              <a:t>.</a:t>
            </a:r>
          </a:p>
          <a:p>
            <a:endParaRPr lang="es-MX" i="1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130307082"/>
              </p:ext>
            </p:extLst>
          </p:nvPr>
        </p:nvGraphicFramePr>
        <p:xfrm>
          <a:off x="1763688" y="213285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610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Semiología.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Estudia las leyes de los signos.</a:t>
            </a:r>
          </a:p>
          <a:p>
            <a:r>
              <a:rPr lang="es-MX" dirty="0" smtClean="0"/>
              <a:t>Ferdinand de Saussure propone la semiología como la doctrina que indica para qué sirven los signos en la vida diaria y como parte de la psicología social.</a:t>
            </a:r>
          </a:p>
          <a:p>
            <a:endParaRPr lang="es-MX" b="1" dirty="0"/>
          </a:p>
        </p:txBody>
      </p:sp>
      <p:pic>
        <p:nvPicPr>
          <p:cNvPr id="3074" name="Picture 2" descr="https://encrypted-tbn3.gstatic.com/images?q=tbn:ANd9GcQQfxIJoEnKEAIu6h8D0fcUV9ojgXKJ5kgKtw-mXuKh7Mm3gmB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645024"/>
            <a:ext cx="3115047" cy="233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80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Semiósis.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2400" dirty="0" smtClean="0"/>
              <a:t>El objeto de estudio de la investigación semiótica además de los signos son las acciones de los signos o semiosis.</a:t>
            </a:r>
          </a:p>
          <a:p>
            <a:pPr algn="just"/>
            <a:r>
              <a:rPr lang="es-MX" sz="2400" dirty="0" smtClean="0"/>
              <a:t>La semiótica es el conocimiento acerca de la semiosis, es la explicación teórica de los signos y sus acciones.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8519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764704"/>
            <a:ext cx="8077200" cy="1673352"/>
          </a:xfrm>
        </p:spPr>
        <p:txBody>
          <a:bodyPr/>
          <a:lstStyle/>
          <a:p>
            <a:r>
              <a:rPr lang="es-MX" dirty="0" smtClean="0"/>
              <a:t>¿Signo o símbolo?</a:t>
            </a:r>
            <a:endParaRPr lang="es-MX" dirty="0"/>
          </a:p>
        </p:txBody>
      </p:sp>
      <p:pic>
        <p:nvPicPr>
          <p:cNvPr id="60422" name="Picture 6" descr="http://t2.gstatic.com/images?q=tbn:ANd9GcTnLMmVtGJPlS0unY9-oc4VNIMg6DMvKhOj49T-lyxaO8f7m58dK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780928"/>
            <a:ext cx="3908990" cy="29279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Sub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Signos</a:t>
            </a:r>
            <a:endParaRPr lang="es-MX" sz="3600" dirty="0"/>
          </a:p>
        </p:txBody>
      </p:sp>
      <p:pic>
        <p:nvPicPr>
          <p:cNvPr id="64514" name="Picture 2" descr="http://t1.gstatic.com/images?q=tbn:ANd9GcT8V8qDR1J9cF4W4ESRvyRxDos_8WgEW7POSUUYp-WDKSNdT71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4248472" cy="3182255"/>
          </a:xfrm>
          <a:prstGeom prst="rect">
            <a:avLst/>
          </a:prstGeom>
          <a:noFill/>
        </p:spPr>
      </p:pic>
      <p:pic>
        <p:nvPicPr>
          <p:cNvPr id="64516" name="Picture 4" descr="http://t2.gstatic.com/images?q=tbn:ANd9GcRnun_rmt_zN1VaVU9XOq5RUH5t-pJJATn4vB5UJfT6zjc8D0e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772024"/>
            <a:ext cx="2190750" cy="2085976"/>
          </a:xfrm>
          <a:prstGeom prst="rect">
            <a:avLst/>
          </a:prstGeom>
          <a:noFill/>
        </p:spPr>
      </p:pic>
      <p:pic>
        <p:nvPicPr>
          <p:cNvPr id="64518" name="Picture 6" descr="http://t2.gstatic.com/images?q=tbn:ANd9GcRYs_aGiBoCs0H3DCsU0QfwhMlaEtFMt2NgTiTRhzjBxVrhp4kGp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1844824"/>
            <a:ext cx="2376264" cy="2386872"/>
          </a:xfrm>
          <a:prstGeom prst="rect">
            <a:avLst/>
          </a:prstGeom>
          <a:noFill/>
        </p:spPr>
      </p:pic>
      <p:pic>
        <p:nvPicPr>
          <p:cNvPr id="64520" name="Picture 8" descr="http://t0.gstatic.com/images?q=tbn:ANd9GcQ0whsmDtjqSHqoJL-za0bpsKTkh-LAGf1BEC8KdfB3vj20ux9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4538860"/>
            <a:ext cx="3485044" cy="2319140"/>
          </a:xfrm>
          <a:prstGeom prst="rect">
            <a:avLst/>
          </a:prstGeom>
          <a:noFill/>
        </p:spPr>
      </p:pic>
      <p:pic>
        <p:nvPicPr>
          <p:cNvPr id="64522" name="Picture 10" descr="http://t0.gstatic.com/images?q=tbn:ANd9GcSvu54EiMbiSQ3qTutOvl2SJodfGkVQ-XdnogxFbpIdGJ_tQ4A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9992" y="1628800"/>
            <a:ext cx="2160240" cy="2884032"/>
          </a:xfrm>
          <a:prstGeom prst="rect">
            <a:avLst/>
          </a:prstGeom>
          <a:noFill/>
        </p:spPr>
      </p:pic>
      <p:pic>
        <p:nvPicPr>
          <p:cNvPr id="64524" name="Picture 12" descr="http://t2.gstatic.com/images?q=tbn:ANd9GcQze6Rq48Hflu5hMnzLhgxsblWUywa6AZm5SS0jxLVNTggGDKmWb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0800000">
            <a:off x="3779912" y="332656"/>
            <a:ext cx="1068916" cy="17530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Relación de tres elementos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4402832" cy="5082809"/>
          </a:xfrm>
        </p:spPr>
        <p:txBody>
          <a:bodyPr/>
          <a:lstStyle/>
          <a:p>
            <a:r>
              <a:rPr lang="es-MX" dirty="0" smtClean="0"/>
              <a:t>1. El signo como un medio “M”.</a:t>
            </a:r>
          </a:p>
          <a:p>
            <a:endParaRPr lang="es-MX" dirty="0" smtClean="0"/>
          </a:p>
          <a:p>
            <a:r>
              <a:rPr lang="es-MX" dirty="0" smtClean="0"/>
              <a:t>2. El signo como objeto designado “O”.</a:t>
            </a:r>
          </a:p>
          <a:p>
            <a:endParaRPr lang="es-MX" dirty="0" smtClean="0"/>
          </a:p>
          <a:p>
            <a:r>
              <a:rPr lang="es-MX" dirty="0" smtClean="0"/>
              <a:t>3. El signo como consciencia interpretadora “I”.</a:t>
            </a:r>
            <a:endParaRPr lang="es-MX" dirty="0"/>
          </a:p>
        </p:txBody>
      </p:sp>
      <p:sp>
        <p:nvSpPr>
          <p:cNvPr id="4" name="3 CuadroTexto"/>
          <p:cNvSpPr txBox="1"/>
          <p:nvPr/>
        </p:nvSpPr>
        <p:spPr>
          <a:xfrm>
            <a:off x="4788024" y="2060848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 smtClean="0"/>
              <a:t>La cosa.</a:t>
            </a:r>
            <a:endParaRPr lang="es-MX" sz="2800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4788024" y="3645024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 smtClean="0"/>
              <a:t>Lo que representa.</a:t>
            </a:r>
            <a:endParaRPr lang="es-MX" sz="28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4788024" y="5229200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 smtClean="0"/>
              <a:t>Sujeto interpretador.</a:t>
            </a:r>
            <a:endParaRPr lang="es-MX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Símbolo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8291264" cy="2661921"/>
          </a:xfrm>
        </p:spPr>
        <p:txBody>
          <a:bodyPr>
            <a:normAutofit/>
          </a:bodyPr>
          <a:lstStyle/>
          <a:p>
            <a:pPr algn="just"/>
            <a:r>
              <a:rPr lang="es-MX" dirty="0" smtClean="0"/>
              <a:t>Objeto designado por el símbolo es general.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El símbolo difiere del signo en el hecho de que el primero transmite un mensaje más profundo y completo que muchos entienden de la misma manera.</a:t>
            </a:r>
          </a:p>
        </p:txBody>
      </p:sp>
      <p:pic>
        <p:nvPicPr>
          <p:cNvPr id="66562" name="Picture 2" descr="http://t0.gstatic.com/images?q=tbn:ANd9GcRXyYCT2wcDLNy6QslN6efbg76tth65b3J0eWiPn-uJSU4OpbQXa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4437112"/>
            <a:ext cx="2124075" cy="2152650"/>
          </a:xfrm>
          <a:prstGeom prst="rect">
            <a:avLst/>
          </a:prstGeom>
          <a:noFill/>
        </p:spPr>
      </p:pic>
      <p:pic>
        <p:nvPicPr>
          <p:cNvPr id="66564" name="Picture 4" descr="http://t0.gstatic.com/images?q=tbn:ANd9GcRep11VTKkVwVX_EuQUvPGXrmxSI3TyQq6Y34sEN_3t7Ett1H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509120"/>
            <a:ext cx="220980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Tricotomía de los signos.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48986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548680"/>
            <a:ext cx="7620000" cy="4800600"/>
          </a:xfrm>
        </p:spPr>
        <p:txBody>
          <a:bodyPr/>
          <a:lstStyle/>
          <a:p>
            <a:pPr>
              <a:buNone/>
            </a:pPr>
            <a:r>
              <a:rPr lang="es-ES" sz="2400" dirty="0" smtClean="0"/>
              <a:t>* </a:t>
            </a:r>
            <a:r>
              <a:rPr lang="es-ES" sz="2400" b="1" dirty="0" err="1" smtClean="0"/>
              <a:t>Primeridad</a:t>
            </a:r>
            <a:r>
              <a:rPr lang="es-ES" sz="2400" dirty="0" smtClean="0"/>
              <a:t>: suele entenderse en términos de “sentimiento”, cualidades o características de algo.  No tiene relaciones. </a:t>
            </a:r>
          </a:p>
          <a:p>
            <a:pPr lvl="0">
              <a:buFont typeface="Arial" charset="0"/>
              <a:buChar char="•"/>
            </a:pPr>
            <a:r>
              <a:rPr lang="es-ES" sz="2400" b="1" dirty="0" err="1" smtClean="0"/>
              <a:t>Secundaridad</a:t>
            </a:r>
            <a:r>
              <a:rPr lang="es-ES" sz="2400" b="1" dirty="0"/>
              <a:t>: </a:t>
            </a:r>
            <a:r>
              <a:rPr lang="es-ES" sz="2400" dirty="0"/>
              <a:t>hechos que surgen de una relación. Al descubrirla, el mundo se revela como algo conformado por cosas y su coexistencia con otras cosas. </a:t>
            </a:r>
            <a:endParaRPr lang="es-ES" sz="2400" dirty="0" smtClean="0"/>
          </a:p>
          <a:p>
            <a:pPr>
              <a:buFont typeface="Arial" charset="0"/>
              <a:buChar char="•"/>
            </a:pPr>
            <a:r>
              <a:rPr lang="es-ES" sz="2400" b="1" dirty="0" smtClean="0"/>
              <a:t>* </a:t>
            </a:r>
            <a:r>
              <a:rPr lang="es-ES" sz="2400" b="1" dirty="0" err="1" smtClean="0"/>
              <a:t>Terceridad</a:t>
            </a:r>
            <a:r>
              <a:rPr lang="es-ES" sz="2400" b="1" dirty="0" smtClean="0"/>
              <a:t>: </a:t>
            </a:r>
            <a:r>
              <a:rPr lang="es-ES" sz="2400" dirty="0" smtClean="0"/>
              <a:t>denominados categorías de la ley o </a:t>
            </a:r>
            <a:r>
              <a:rPr lang="es-ES" sz="2400" i="1" dirty="0" smtClean="0"/>
              <a:t>necesidad</a:t>
            </a:r>
            <a:r>
              <a:rPr lang="es-ES" sz="2400" dirty="0" smtClean="0"/>
              <a:t>. Según </a:t>
            </a:r>
            <a:r>
              <a:rPr lang="es-ES" sz="2400" dirty="0" err="1" smtClean="0"/>
              <a:t>Peirce</a:t>
            </a:r>
            <a:r>
              <a:rPr lang="es-ES" sz="2400" dirty="0" smtClean="0"/>
              <a:t> un tercero hace que un primero asuma una relación con un segundo. En la analogía de dar, A le da B a C y así B hace que se establezca una relación entre A y C. </a:t>
            </a:r>
          </a:p>
          <a:p>
            <a:pPr lvl="0">
              <a:buFont typeface="Arial" charset="0"/>
              <a:buChar char="•"/>
            </a:pPr>
            <a:endParaRPr lang="es-ES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42943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9795942"/>
              </p:ext>
            </p:extLst>
          </p:nvPr>
        </p:nvGraphicFramePr>
        <p:xfrm>
          <a:off x="107504" y="332656"/>
          <a:ext cx="8568953" cy="514606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469020"/>
                <a:gridCol w="1815456"/>
                <a:gridCol w="2124236"/>
                <a:gridCol w="2160241"/>
              </a:tblGrid>
              <a:tr h="13067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2600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/>
                        <a:t>Cualidad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600" dirty="0" err="1"/>
                        <a:t>Primeridad</a:t>
                      </a:r>
                      <a:endParaRPr lang="es-ES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600" dirty="0"/>
                        <a:t>Hechos en bruto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600" dirty="0" err="1"/>
                        <a:t>Secundaridad</a:t>
                      </a:r>
                      <a:endParaRPr lang="es-ES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600" dirty="0"/>
                        <a:t>Ley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600" dirty="0" err="1"/>
                        <a:t>Terceridad</a:t>
                      </a:r>
                      <a:endParaRPr lang="es-ES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822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600" dirty="0" err="1"/>
                        <a:t>Representamen</a:t>
                      </a:r>
                      <a:endParaRPr lang="es-ES" sz="2600" dirty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600" dirty="0" err="1"/>
                        <a:t>Primeridad</a:t>
                      </a:r>
                      <a:endParaRPr lang="es-ES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600" dirty="0" err="1" smtClean="0"/>
                        <a:t>Cualisigno</a:t>
                      </a:r>
                      <a:r>
                        <a:rPr lang="es-ES" sz="2600" dirty="0" smtClean="0"/>
                        <a:t> </a:t>
                      </a:r>
                      <a:endParaRPr lang="es-ES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600" dirty="0" err="1" smtClean="0"/>
                        <a:t>Sinsigno</a:t>
                      </a:r>
                      <a:endParaRPr lang="es-ES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600" dirty="0" err="1" smtClean="0"/>
                        <a:t>Legisigno</a:t>
                      </a:r>
                      <a:endParaRPr lang="es-ES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1375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600"/>
                        <a:t>Objeto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600"/>
                        <a:t>Secundaridad</a:t>
                      </a:r>
                      <a:endParaRPr lang="es-ES" sz="2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600" dirty="0" smtClean="0"/>
                        <a:t>Ícono (índex) </a:t>
                      </a:r>
                      <a:endParaRPr lang="es-ES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600" dirty="0"/>
                        <a:t>Índice </a:t>
                      </a:r>
                      <a:endParaRPr lang="es-ES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600" dirty="0" smtClean="0"/>
                        <a:t>Símbolo</a:t>
                      </a:r>
                      <a:endParaRPr lang="es-ES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4860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600" dirty="0" err="1"/>
                        <a:t>Interpretante</a:t>
                      </a:r>
                      <a:endParaRPr lang="es-ES" sz="2600" dirty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600" dirty="0" err="1"/>
                        <a:t>Terceridad</a:t>
                      </a:r>
                      <a:endParaRPr lang="es-ES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2600" dirty="0" smtClean="0"/>
                        <a:t>Rema</a:t>
                      </a:r>
                      <a:endParaRPr lang="es-ES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600" dirty="0" err="1" smtClean="0"/>
                        <a:t>Decisigno</a:t>
                      </a:r>
                      <a:r>
                        <a:rPr lang="es-ES" sz="2600" dirty="0" smtClean="0"/>
                        <a:t> </a:t>
                      </a:r>
                      <a:endParaRPr lang="es-ES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600" dirty="0"/>
                        <a:t>Argumento </a:t>
                      </a:r>
                      <a:endParaRPr lang="es-ES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205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Alta costura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122</TotalTime>
  <Words>411</Words>
  <Application>Microsoft Office PowerPoint</Application>
  <PresentationFormat>Presentación en pantalla (4:3)</PresentationFormat>
  <Paragraphs>58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Adyacencia</vt:lpstr>
      <vt:lpstr>La imagen visual.</vt:lpstr>
      <vt:lpstr>Presentación de PowerPoint</vt:lpstr>
      <vt:lpstr>La semiótica.</vt:lpstr>
      <vt:lpstr>Presentación de PowerPoint</vt:lpstr>
      <vt:lpstr>Semiología.</vt:lpstr>
      <vt:lpstr>Semiósis.</vt:lpstr>
      <vt:lpstr>¿Signo o símbolo?</vt:lpstr>
      <vt:lpstr>Signos</vt:lpstr>
      <vt:lpstr>Relación de tres elementos</vt:lpstr>
      <vt:lpstr>Símbolo</vt:lpstr>
      <vt:lpstr>Tricotomía de los signos.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¿Signo o símbolo?</dc:title>
  <dc:creator>Emmanuel</dc:creator>
  <cp:lastModifiedBy>Valued Acer Customer</cp:lastModifiedBy>
  <cp:revision>12</cp:revision>
  <dcterms:created xsi:type="dcterms:W3CDTF">2012-09-08T22:16:19Z</dcterms:created>
  <dcterms:modified xsi:type="dcterms:W3CDTF">2012-09-17T17:51:44Z</dcterms:modified>
</cp:coreProperties>
</file>