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2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agosto 22,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agosto 22,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INTELIGENCIA COMUNICATIVA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PATY PARRA Y GIL TREJO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8095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Comunicaci</a:t>
            </a:r>
            <a:r>
              <a:rPr lang="es-ES" dirty="0" smtClean="0"/>
              <a:t>ón Lineal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1546869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s-ES" dirty="0" smtClean="0"/>
              <a:t>Fuentes ego</a:t>
            </a:r>
            <a:r>
              <a:rPr lang="es-ES" dirty="0" smtClean="0"/>
              <a:t>ístas, frías, unidireccionales y mecánicas</a:t>
            </a:r>
          </a:p>
          <a:p>
            <a:pPr>
              <a:buFont typeface="Arial"/>
              <a:buChar char="•"/>
            </a:pPr>
            <a:r>
              <a:rPr lang="es-ES" dirty="0" smtClean="0"/>
              <a:t>No empatía</a:t>
            </a:r>
          </a:p>
          <a:p>
            <a:pPr>
              <a:buFont typeface="Arial"/>
              <a:buChar char="•"/>
            </a:pPr>
            <a:r>
              <a:rPr lang="es-ES" dirty="0" smtClean="0"/>
              <a:t>Autoritarias, rigidez</a:t>
            </a:r>
          </a:p>
          <a:p>
            <a:pPr>
              <a:buFont typeface="Arial"/>
              <a:buChar char="•"/>
            </a:pPr>
            <a:r>
              <a:rPr lang="es-ES" dirty="0" smtClean="0"/>
              <a:t>Ven a los receptores como destinos anónimos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2808036" y="2808492"/>
            <a:ext cx="3434031" cy="1162752"/>
          </a:xfrm>
          <a:prstGeom prst="ellipse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3237290" y="3166263"/>
            <a:ext cx="266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Emisor Autoritario</a:t>
            </a:r>
            <a:endParaRPr lang="es-ES" sz="2400" b="1" dirty="0"/>
          </a:p>
        </p:txBody>
      </p:sp>
      <p:sp>
        <p:nvSpPr>
          <p:cNvPr id="6" name="Elipse 5"/>
          <p:cNvSpPr/>
          <p:nvPr/>
        </p:nvSpPr>
        <p:spPr>
          <a:xfrm>
            <a:off x="3336032" y="5724995"/>
            <a:ext cx="2494666" cy="844686"/>
          </a:xfrm>
          <a:prstGeom prst="ellipse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3622200" y="5701332"/>
            <a:ext cx="1935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Receptor Pasivo</a:t>
            </a:r>
            <a:endParaRPr lang="es-ES" sz="2400" b="1" dirty="0"/>
          </a:p>
        </p:txBody>
      </p:sp>
      <p:sp>
        <p:nvSpPr>
          <p:cNvPr id="8" name="Flecha abajo 7"/>
          <p:cNvSpPr/>
          <p:nvPr/>
        </p:nvSpPr>
        <p:spPr>
          <a:xfrm>
            <a:off x="3890112" y="4078576"/>
            <a:ext cx="1305647" cy="1467539"/>
          </a:xfrm>
          <a:prstGeom prst="downArrow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3336032" y="4418461"/>
            <a:ext cx="2494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Mensaje Intencionado</a:t>
            </a:r>
            <a:endParaRPr lang="es-ES" sz="2400" b="1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2235697" y="5617667"/>
            <a:ext cx="4703906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r 12"/>
          <p:cNvCxnSpPr>
            <a:stCxn id="6" idx="6"/>
          </p:cNvCxnSpPr>
          <p:nvPr/>
        </p:nvCxnSpPr>
        <p:spPr>
          <a:xfrm flipV="1">
            <a:off x="5830698" y="5617667"/>
            <a:ext cx="357711" cy="52967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r 14"/>
          <p:cNvCxnSpPr>
            <a:stCxn id="6" idx="2"/>
          </p:cNvCxnSpPr>
          <p:nvPr/>
        </p:nvCxnSpPr>
        <p:spPr>
          <a:xfrm rot="10800000">
            <a:off x="2933234" y="5617668"/>
            <a:ext cx="402798" cy="52967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879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echa izquierda y derecha 9"/>
          <p:cNvSpPr/>
          <p:nvPr/>
        </p:nvSpPr>
        <p:spPr>
          <a:xfrm>
            <a:off x="3487686" y="3547472"/>
            <a:ext cx="2664952" cy="1007536"/>
          </a:xfrm>
          <a:prstGeom prst="left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Comunicaci</a:t>
            </a:r>
            <a:r>
              <a:rPr lang="es-ES" dirty="0" smtClean="0"/>
              <a:t>ón Dinámica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2226631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s-ES" dirty="0" smtClean="0"/>
              <a:t>Emisores m</a:t>
            </a:r>
            <a:r>
              <a:rPr lang="es-ES" dirty="0" smtClean="0"/>
              <a:t>ás humanos</a:t>
            </a:r>
          </a:p>
          <a:p>
            <a:pPr>
              <a:buFont typeface="Arial"/>
              <a:buChar char="•"/>
            </a:pPr>
            <a:r>
              <a:rPr lang="es-ES" dirty="0" smtClean="0"/>
              <a:t>Ven a los receptores personas reales = intereses y condiciones específicas</a:t>
            </a:r>
          </a:p>
          <a:p>
            <a:pPr>
              <a:buFont typeface="Arial"/>
              <a:buChar char="•"/>
            </a:pPr>
            <a:r>
              <a:rPr lang="es-ES" dirty="0" smtClean="0"/>
              <a:t>Egoísmo </a:t>
            </a:r>
            <a:r>
              <a:rPr lang="es-ES" dirty="0" smtClean="0">
                <a:sym typeface="Wingdings"/>
              </a:rPr>
              <a:t> capacidad estratégica: genera flujos</a:t>
            </a:r>
          </a:p>
          <a:p>
            <a:pPr>
              <a:buFont typeface="Arial"/>
              <a:buChar char="•"/>
            </a:pPr>
            <a:r>
              <a:rPr lang="es-ES" u="sng" dirty="0" smtClean="0">
                <a:sym typeface="Wingdings"/>
              </a:rPr>
              <a:t>Retroalimentación e influencia mutua</a:t>
            </a:r>
          </a:p>
          <a:p>
            <a:pPr>
              <a:buFont typeface="Arial"/>
              <a:buChar char="•"/>
            </a:pPr>
            <a:r>
              <a:rPr lang="es-ES" u="sng" dirty="0" smtClean="0">
                <a:sym typeface="Wingdings"/>
              </a:rPr>
              <a:t>Selectividad: procesamiento de </a:t>
            </a:r>
            <a:r>
              <a:rPr lang="es-ES" u="sng" dirty="0" err="1" smtClean="0">
                <a:sym typeface="Wingdings"/>
              </a:rPr>
              <a:t>info</a:t>
            </a:r>
            <a:endParaRPr lang="es-ES" u="sng" dirty="0" smtClean="0">
              <a:sym typeface="Wingdings"/>
            </a:endParaRPr>
          </a:p>
          <a:p>
            <a:pPr>
              <a:buFont typeface="Arial"/>
              <a:buChar char="•"/>
            </a:pPr>
            <a:r>
              <a:rPr lang="es-ES" u="sng" dirty="0" smtClean="0">
                <a:sym typeface="Wingdings"/>
              </a:rPr>
              <a:t>Conversación: formación de redes sociales</a:t>
            </a:r>
            <a:endParaRPr lang="es-ES" u="sng" dirty="0" smtClean="0"/>
          </a:p>
          <a:p>
            <a:pPr>
              <a:buFont typeface="Arial"/>
              <a:buChar char="•"/>
            </a:pP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822960" y="3535595"/>
            <a:ext cx="2092613" cy="1162752"/>
          </a:xfrm>
          <a:prstGeom prst="ellipse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518681" y="3840246"/>
            <a:ext cx="266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Emisor</a:t>
            </a:r>
            <a:endParaRPr lang="es-ES" sz="2400" b="1" dirty="0"/>
          </a:p>
        </p:txBody>
      </p:sp>
      <p:sp>
        <p:nvSpPr>
          <p:cNvPr id="6" name="Elipse 5"/>
          <p:cNvSpPr/>
          <p:nvPr/>
        </p:nvSpPr>
        <p:spPr>
          <a:xfrm>
            <a:off x="6483895" y="3547472"/>
            <a:ext cx="2083297" cy="1133005"/>
          </a:xfrm>
          <a:prstGeom prst="ellipse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6631227" y="3809476"/>
            <a:ext cx="1935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Receptor</a:t>
            </a:r>
            <a:endParaRPr lang="es-ES" sz="24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3523458" y="3809476"/>
            <a:ext cx="2494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Mensaje</a:t>
            </a:r>
            <a:endParaRPr lang="es-ES" sz="24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657972" y="4555008"/>
            <a:ext cx="249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Retroalimentaci</a:t>
            </a:r>
            <a:r>
              <a:rPr lang="es-ES" b="1" dirty="0" smtClean="0"/>
              <a:t>ón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07405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Comunicaci</a:t>
            </a:r>
            <a:r>
              <a:rPr lang="es-ES" dirty="0" smtClean="0"/>
              <a:t>ón Productiva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1922527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s-ES" dirty="0" smtClean="0"/>
              <a:t>Construir y progresar</a:t>
            </a:r>
          </a:p>
          <a:p>
            <a:pPr>
              <a:buFont typeface="Arial"/>
              <a:buChar char="•"/>
            </a:pPr>
            <a:r>
              <a:rPr lang="es-ES" dirty="0" smtClean="0"/>
              <a:t>Responsabilidad tripartita: individual / corresponsabilidad / con el sistema</a:t>
            </a:r>
          </a:p>
          <a:p>
            <a:pPr>
              <a:buFont typeface="Arial"/>
              <a:buChar char="•"/>
            </a:pPr>
            <a:r>
              <a:rPr lang="es-ES" dirty="0" smtClean="0"/>
              <a:t>Conocer necesidades y realizar ajustes</a:t>
            </a:r>
          </a:p>
          <a:p>
            <a:pPr>
              <a:buFont typeface="Arial"/>
              <a:buChar char="•"/>
            </a:pPr>
            <a:r>
              <a:rPr lang="es-ES" u="sng" dirty="0" smtClean="0"/>
              <a:t>Usuario</a:t>
            </a:r>
            <a:r>
              <a:rPr lang="es-ES" dirty="0" smtClean="0"/>
              <a:t>: determina la calidad de informaci</a:t>
            </a:r>
            <a:r>
              <a:rPr lang="es-ES" dirty="0" smtClean="0"/>
              <a:t>ón según el resultado</a:t>
            </a:r>
          </a:p>
          <a:p>
            <a:pPr>
              <a:buFont typeface="Arial"/>
              <a:buChar char="•"/>
            </a:pPr>
            <a:r>
              <a:rPr lang="es-ES" u="sng" dirty="0" smtClean="0"/>
              <a:t>Beneficios comunes</a:t>
            </a:r>
            <a:endParaRPr lang="es-ES" u="sng" dirty="0"/>
          </a:p>
        </p:txBody>
      </p:sp>
      <p:sp>
        <p:nvSpPr>
          <p:cNvPr id="4" name="Elipse 3"/>
          <p:cNvSpPr/>
          <p:nvPr/>
        </p:nvSpPr>
        <p:spPr>
          <a:xfrm>
            <a:off x="2629191" y="3023155"/>
            <a:ext cx="4006368" cy="364925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/>
          <p:cNvSpPr/>
          <p:nvPr/>
        </p:nvSpPr>
        <p:spPr>
          <a:xfrm>
            <a:off x="4310424" y="3756584"/>
            <a:ext cx="2325136" cy="223606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2629191" y="3756584"/>
            <a:ext cx="2378770" cy="223606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4310424" y="4060688"/>
            <a:ext cx="670989" cy="1609963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3755971" y="3255705"/>
            <a:ext cx="177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Sistema</a:t>
            </a:r>
            <a:endParaRPr lang="es-ES" sz="24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611306" y="4445642"/>
            <a:ext cx="177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Emisor</a:t>
            </a:r>
            <a:endParaRPr lang="es-ES" sz="24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981413" y="4445642"/>
            <a:ext cx="177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Usuario</a:t>
            </a:r>
            <a:endParaRPr lang="es-ES" sz="24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469795" y="5107514"/>
            <a:ext cx="2360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Bienes comunes</a:t>
            </a:r>
            <a:endParaRPr lang="es-ES" b="1" dirty="0"/>
          </a:p>
        </p:txBody>
      </p:sp>
      <p:sp>
        <p:nvSpPr>
          <p:cNvPr id="14" name="Flecha izquierda y arriba 13"/>
          <p:cNvSpPr/>
          <p:nvPr/>
        </p:nvSpPr>
        <p:spPr>
          <a:xfrm rot="17967983">
            <a:off x="5339681" y="3383716"/>
            <a:ext cx="654924" cy="745738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izquierda y arriba 14"/>
          <p:cNvSpPr/>
          <p:nvPr/>
        </p:nvSpPr>
        <p:spPr>
          <a:xfrm rot="9286794">
            <a:off x="3251022" y="3423751"/>
            <a:ext cx="789545" cy="682333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izquierda y arriba 15"/>
          <p:cNvSpPr/>
          <p:nvPr/>
        </p:nvSpPr>
        <p:spPr>
          <a:xfrm rot="2758267">
            <a:off x="4241081" y="5405079"/>
            <a:ext cx="857533" cy="876560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1388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lecha derecha 55"/>
          <p:cNvSpPr/>
          <p:nvPr/>
        </p:nvSpPr>
        <p:spPr>
          <a:xfrm>
            <a:off x="148460" y="4826610"/>
            <a:ext cx="8959768" cy="68304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Gesti</a:t>
            </a:r>
            <a:r>
              <a:rPr lang="es-ES" dirty="0" smtClean="0"/>
              <a:t>ón del Conocimiento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s-ES" dirty="0" smtClean="0"/>
              <a:t>Competencia </a:t>
            </a:r>
          </a:p>
          <a:p>
            <a:pPr>
              <a:buFont typeface="Arial"/>
              <a:buChar char="•"/>
            </a:pPr>
            <a:r>
              <a:rPr lang="es-ES" dirty="0" smtClean="0"/>
              <a:t>Competitividad</a:t>
            </a:r>
          </a:p>
          <a:p>
            <a:pPr>
              <a:buFont typeface="Arial"/>
              <a:buChar char="•"/>
            </a:pPr>
            <a:r>
              <a:rPr lang="es-ES" dirty="0" smtClean="0"/>
              <a:t>Entender y enfrentar de la manera m</a:t>
            </a:r>
            <a:r>
              <a:rPr lang="es-ES" dirty="0" smtClean="0"/>
              <a:t>ás inteligente, estratégica y rápida la sobrevivencia y prosperidad.</a:t>
            </a:r>
          </a:p>
          <a:p>
            <a:pPr>
              <a:buFont typeface="Arial"/>
              <a:buChar char="•"/>
            </a:pPr>
            <a:r>
              <a:rPr lang="es-ES" dirty="0" smtClean="0"/>
              <a:t>Conocimientos y experiencias como referencias para comunicación efectiva.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166345" y="3236609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/>
          <p:cNvSpPr/>
          <p:nvPr/>
        </p:nvSpPr>
        <p:spPr>
          <a:xfrm>
            <a:off x="806853" y="3600791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153825" y="3621650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806853" y="3693572"/>
            <a:ext cx="317954" cy="76289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636723" y="3252318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148460" y="3893331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97899" y="3901843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50769" y="3972008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12" name="Flecha izquierda y arriba 11"/>
          <p:cNvSpPr/>
          <p:nvPr/>
        </p:nvSpPr>
        <p:spPr>
          <a:xfrm rot="17967983">
            <a:off x="1205958" y="3458131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izquierda y arriba 12"/>
          <p:cNvSpPr/>
          <p:nvPr/>
        </p:nvSpPr>
        <p:spPr>
          <a:xfrm rot="9286794">
            <a:off x="324655" y="3501041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izquierda y arriba 13"/>
          <p:cNvSpPr/>
          <p:nvPr/>
        </p:nvSpPr>
        <p:spPr>
          <a:xfrm rot="2758267">
            <a:off x="767050" y="4349510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Elipse 25"/>
          <p:cNvSpPr/>
          <p:nvPr/>
        </p:nvSpPr>
        <p:spPr>
          <a:xfrm>
            <a:off x="2554441" y="3217334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/>
          <p:cNvSpPr/>
          <p:nvPr/>
        </p:nvSpPr>
        <p:spPr>
          <a:xfrm>
            <a:off x="3194949" y="3581516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/>
          <p:cNvSpPr/>
          <p:nvPr/>
        </p:nvSpPr>
        <p:spPr>
          <a:xfrm>
            <a:off x="2541921" y="3602375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/>
          <p:cNvSpPr txBox="1"/>
          <p:nvPr/>
        </p:nvSpPr>
        <p:spPr>
          <a:xfrm>
            <a:off x="3024819" y="3233043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30" name="CuadroTexto 29"/>
          <p:cNvSpPr txBox="1"/>
          <p:nvPr/>
        </p:nvSpPr>
        <p:spPr>
          <a:xfrm>
            <a:off x="2536556" y="3874056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31" name="CuadroTexto 30"/>
          <p:cNvSpPr txBox="1"/>
          <p:nvPr/>
        </p:nvSpPr>
        <p:spPr>
          <a:xfrm>
            <a:off x="3585995" y="3882568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32" name="CuadroTexto 31"/>
          <p:cNvSpPr txBox="1"/>
          <p:nvPr/>
        </p:nvSpPr>
        <p:spPr>
          <a:xfrm>
            <a:off x="2938865" y="3952733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33" name="Flecha izquierda y arriba 32"/>
          <p:cNvSpPr/>
          <p:nvPr/>
        </p:nvSpPr>
        <p:spPr>
          <a:xfrm rot="17967983">
            <a:off x="3594054" y="3438856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Flecha izquierda y arriba 33"/>
          <p:cNvSpPr/>
          <p:nvPr/>
        </p:nvSpPr>
        <p:spPr>
          <a:xfrm rot="9286794">
            <a:off x="2712751" y="3481766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Flecha izquierda y arriba 34"/>
          <p:cNvSpPr/>
          <p:nvPr/>
        </p:nvSpPr>
        <p:spPr>
          <a:xfrm rot="2758267">
            <a:off x="3155146" y="4330235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/>
          <p:cNvSpPr/>
          <p:nvPr/>
        </p:nvSpPr>
        <p:spPr>
          <a:xfrm>
            <a:off x="5069051" y="3246719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/>
          <p:cNvSpPr/>
          <p:nvPr/>
        </p:nvSpPr>
        <p:spPr>
          <a:xfrm>
            <a:off x="5709559" y="3610901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Elipse 37"/>
          <p:cNvSpPr/>
          <p:nvPr/>
        </p:nvSpPr>
        <p:spPr>
          <a:xfrm>
            <a:off x="5056531" y="3631760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/>
          <p:cNvSpPr txBox="1"/>
          <p:nvPr/>
        </p:nvSpPr>
        <p:spPr>
          <a:xfrm>
            <a:off x="5539429" y="3262428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40" name="CuadroTexto 39"/>
          <p:cNvSpPr txBox="1"/>
          <p:nvPr/>
        </p:nvSpPr>
        <p:spPr>
          <a:xfrm>
            <a:off x="5051166" y="3903441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41" name="CuadroTexto 40"/>
          <p:cNvSpPr txBox="1"/>
          <p:nvPr/>
        </p:nvSpPr>
        <p:spPr>
          <a:xfrm>
            <a:off x="6100605" y="3911953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42" name="CuadroTexto 41"/>
          <p:cNvSpPr txBox="1"/>
          <p:nvPr/>
        </p:nvSpPr>
        <p:spPr>
          <a:xfrm>
            <a:off x="5453475" y="3982118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43" name="Flecha izquierda y arriba 42"/>
          <p:cNvSpPr/>
          <p:nvPr/>
        </p:nvSpPr>
        <p:spPr>
          <a:xfrm rot="17967983">
            <a:off x="6108664" y="3468241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Flecha izquierda y arriba 43"/>
          <p:cNvSpPr/>
          <p:nvPr/>
        </p:nvSpPr>
        <p:spPr>
          <a:xfrm rot="9286794">
            <a:off x="5227361" y="3511151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Flecha izquierda y arriba 44"/>
          <p:cNvSpPr/>
          <p:nvPr/>
        </p:nvSpPr>
        <p:spPr>
          <a:xfrm rot="2758267">
            <a:off x="5669756" y="4359620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/>
          <p:cNvSpPr/>
          <p:nvPr/>
        </p:nvSpPr>
        <p:spPr>
          <a:xfrm>
            <a:off x="7531444" y="3246719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/>
          <p:cNvSpPr/>
          <p:nvPr/>
        </p:nvSpPr>
        <p:spPr>
          <a:xfrm>
            <a:off x="8171952" y="3610901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Elipse 47"/>
          <p:cNvSpPr/>
          <p:nvPr/>
        </p:nvSpPr>
        <p:spPr>
          <a:xfrm>
            <a:off x="7518924" y="3631760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CuadroTexto 48"/>
          <p:cNvSpPr txBox="1"/>
          <p:nvPr/>
        </p:nvSpPr>
        <p:spPr>
          <a:xfrm>
            <a:off x="8001822" y="3262428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50" name="CuadroTexto 49"/>
          <p:cNvSpPr txBox="1"/>
          <p:nvPr/>
        </p:nvSpPr>
        <p:spPr>
          <a:xfrm>
            <a:off x="7513559" y="3903441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51" name="CuadroTexto 50"/>
          <p:cNvSpPr txBox="1"/>
          <p:nvPr/>
        </p:nvSpPr>
        <p:spPr>
          <a:xfrm>
            <a:off x="8562998" y="3911953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52" name="CuadroTexto 51"/>
          <p:cNvSpPr txBox="1"/>
          <p:nvPr/>
        </p:nvSpPr>
        <p:spPr>
          <a:xfrm>
            <a:off x="7915868" y="3982118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53" name="Flecha izquierda y arriba 52"/>
          <p:cNvSpPr/>
          <p:nvPr/>
        </p:nvSpPr>
        <p:spPr>
          <a:xfrm rot="17967983">
            <a:off x="8571057" y="3468241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 izquierda y arriba 53"/>
          <p:cNvSpPr/>
          <p:nvPr/>
        </p:nvSpPr>
        <p:spPr>
          <a:xfrm rot="9286794">
            <a:off x="7689754" y="3511151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Flecha izquierda y arriba 54"/>
          <p:cNvSpPr/>
          <p:nvPr/>
        </p:nvSpPr>
        <p:spPr>
          <a:xfrm rot="2758267">
            <a:off x="8132149" y="4359620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CuadroTexto 56"/>
          <p:cNvSpPr txBox="1"/>
          <p:nvPr/>
        </p:nvSpPr>
        <p:spPr>
          <a:xfrm>
            <a:off x="1788565" y="4968000"/>
            <a:ext cx="561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COMUNICACI</a:t>
            </a:r>
            <a:r>
              <a:rPr lang="es-ES" b="1" dirty="0" smtClean="0"/>
              <a:t>ÓN ESTRATÉGICA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802059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ángulo 66"/>
          <p:cNvSpPr/>
          <p:nvPr/>
        </p:nvSpPr>
        <p:spPr>
          <a:xfrm>
            <a:off x="1" y="1323748"/>
            <a:ext cx="9144000" cy="4973001"/>
          </a:xfrm>
          <a:prstGeom prst="rect">
            <a:avLst/>
          </a:prstGeom>
          <a:solidFill>
            <a:srgbClr val="CCFF66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6581675" cy="548640"/>
          </a:xfrm>
        </p:spPr>
        <p:txBody>
          <a:bodyPr/>
          <a:lstStyle/>
          <a:p>
            <a:r>
              <a:rPr lang="es-ES" dirty="0" smtClean="0"/>
              <a:t>MODELO INTEGRADO</a:t>
            </a:r>
            <a:endParaRPr lang="es-ES" dirty="0"/>
          </a:p>
        </p:txBody>
      </p:sp>
      <p:sp>
        <p:nvSpPr>
          <p:cNvPr id="16" name="Flecha izquierda y derecha 15"/>
          <p:cNvSpPr/>
          <p:nvPr/>
        </p:nvSpPr>
        <p:spPr>
          <a:xfrm>
            <a:off x="3487686" y="1651292"/>
            <a:ext cx="2664952" cy="1007536"/>
          </a:xfrm>
          <a:prstGeom prst="left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/>
          <p:cNvSpPr/>
          <p:nvPr/>
        </p:nvSpPr>
        <p:spPr>
          <a:xfrm>
            <a:off x="822960" y="1639415"/>
            <a:ext cx="2092613" cy="1162752"/>
          </a:xfrm>
          <a:prstGeom prst="ellipse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518681" y="1944066"/>
            <a:ext cx="266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Emisor</a:t>
            </a:r>
            <a:endParaRPr lang="es-ES" sz="2400" b="1" dirty="0"/>
          </a:p>
        </p:txBody>
      </p:sp>
      <p:sp>
        <p:nvSpPr>
          <p:cNvPr id="19" name="Elipse 18"/>
          <p:cNvSpPr/>
          <p:nvPr/>
        </p:nvSpPr>
        <p:spPr>
          <a:xfrm>
            <a:off x="6483895" y="1651292"/>
            <a:ext cx="2083297" cy="1133005"/>
          </a:xfrm>
          <a:prstGeom prst="ellipse">
            <a:avLst/>
          </a:prstGeom>
          <a:solidFill>
            <a:srgbClr val="F96A1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/>
          <p:cNvSpPr txBox="1"/>
          <p:nvPr/>
        </p:nvSpPr>
        <p:spPr>
          <a:xfrm>
            <a:off x="6631227" y="1913296"/>
            <a:ext cx="1935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Receptor</a:t>
            </a:r>
            <a:endParaRPr lang="es-ES" sz="2400" b="1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523458" y="1913296"/>
            <a:ext cx="2494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Mensaje</a:t>
            </a:r>
            <a:endParaRPr lang="es-ES" sz="2400" b="1" dirty="0"/>
          </a:p>
        </p:txBody>
      </p:sp>
      <p:sp>
        <p:nvSpPr>
          <p:cNvPr id="22" name="CuadroTexto 21"/>
          <p:cNvSpPr txBox="1"/>
          <p:nvPr/>
        </p:nvSpPr>
        <p:spPr>
          <a:xfrm>
            <a:off x="3657972" y="2658828"/>
            <a:ext cx="249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Retroalimentaci</a:t>
            </a:r>
            <a:r>
              <a:rPr lang="es-ES" b="1" dirty="0" smtClean="0"/>
              <a:t>ón</a:t>
            </a:r>
            <a:endParaRPr lang="es-ES" b="1" dirty="0"/>
          </a:p>
        </p:txBody>
      </p:sp>
      <p:sp>
        <p:nvSpPr>
          <p:cNvPr id="23" name="Flecha derecha 22"/>
          <p:cNvSpPr/>
          <p:nvPr/>
        </p:nvSpPr>
        <p:spPr>
          <a:xfrm>
            <a:off x="148460" y="4826610"/>
            <a:ext cx="8959768" cy="68304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Elipse 23"/>
          <p:cNvSpPr/>
          <p:nvPr/>
        </p:nvSpPr>
        <p:spPr>
          <a:xfrm>
            <a:off x="166345" y="3236609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Elipse 24"/>
          <p:cNvSpPr/>
          <p:nvPr/>
        </p:nvSpPr>
        <p:spPr>
          <a:xfrm>
            <a:off x="806853" y="3600791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Elipse 25"/>
          <p:cNvSpPr/>
          <p:nvPr/>
        </p:nvSpPr>
        <p:spPr>
          <a:xfrm>
            <a:off x="153825" y="3621650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/>
          <p:cNvSpPr/>
          <p:nvPr/>
        </p:nvSpPr>
        <p:spPr>
          <a:xfrm>
            <a:off x="806853" y="3693572"/>
            <a:ext cx="317954" cy="76289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/>
          <p:cNvSpPr txBox="1"/>
          <p:nvPr/>
        </p:nvSpPr>
        <p:spPr>
          <a:xfrm>
            <a:off x="636723" y="3252318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48460" y="3893331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30" name="CuadroTexto 29"/>
          <p:cNvSpPr txBox="1"/>
          <p:nvPr/>
        </p:nvSpPr>
        <p:spPr>
          <a:xfrm>
            <a:off x="1197899" y="3901843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31" name="CuadroTexto 30"/>
          <p:cNvSpPr txBox="1"/>
          <p:nvPr/>
        </p:nvSpPr>
        <p:spPr>
          <a:xfrm>
            <a:off x="550769" y="3972008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32" name="Flecha izquierda y arriba 31"/>
          <p:cNvSpPr/>
          <p:nvPr/>
        </p:nvSpPr>
        <p:spPr>
          <a:xfrm rot="17967983">
            <a:off x="1205958" y="3458131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Flecha izquierda y arriba 32"/>
          <p:cNvSpPr/>
          <p:nvPr/>
        </p:nvSpPr>
        <p:spPr>
          <a:xfrm rot="9286794">
            <a:off x="324655" y="3501041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Flecha izquierda y arriba 33"/>
          <p:cNvSpPr/>
          <p:nvPr/>
        </p:nvSpPr>
        <p:spPr>
          <a:xfrm rot="2758267">
            <a:off x="767050" y="4349510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/>
          <p:cNvSpPr/>
          <p:nvPr/>
        </p:nvSpPr>
        <p:spPr>
          <a:xfrm>
            <a:off x="2554441" y="3217334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Elipse 35"/>
          <p:cNvSpPr/>
          <p:nvPr/>
        </p:nvSpPr>
        <p:spPr>
          <a:xfrm>
            <a:off x="3194949" y="3581516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Elipse 36"/>
          <p:cNvSpPr/>
          <p:nvPr/>
        </p:nvSpPr>
        <p:spPr>
          <a:xfrm>
            <a:off x="2541921" y="3602375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CuadroTexto 37"/>
          <p:cNvSpPr txBox="1"/>
          <p:nvPr/>
        </p:nvSpPr>
        <p:spPr>
          <a:xfrm>
            <a:off x="3024819" y="3233043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39" name="CuadroTexto 38"/>
          <p:cNvSpPr txBox="1"/>
          <p:nvPr/>
        </p:nvSpPr>
        <p:spPr>
          <a:xfrm>
            <a:off x="2536556" y="3874056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40" name="CuadroTexto 39"/>
          <p:cNvSpPr txBox="1"/>
          <p:nvPr/>
        </p:nvSpPr>
        <p:spPr>
          <a:xfrm>
            <a:off x="3585995" y="3882568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41" name="CuadroTexto 40"/>
          <p:cNvSpPr txBox="1"/>
          <p:nvPr/>
        </p:nvSpPr>
        <p:spPr>
          <a:xfrm>
            <a:off x="2938865" y="3952733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42" name="Flecha izquierda y arriba 41"/>
          <p:cNvSpPr/>
          <p:nvPr/>
        </p:nvSpPr>
        <p:spPr>
          <a:xfrm rot="17967983">
            <a:off x="3594054" y="3438856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Flecha izquierda y arriba 42"/>
          <p:cNvSpPr/>
          <p:nvPr/>
        </p:nvSpPr>
        <p:spPr>
          <a:xfrm rot="9286794">
            <a:off x="2712751" y="3481766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Flecha izquierda y arriba 43"/>
          <p:cNvSpPr/>
          <p:nvPr/>
        </p:nvSpPr>
        <p:spPr>
          <a:xfrm rot="2758267">
            <a:off x="3155146" y="4330235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Elipse 44"/>
          <p:cNvSpPr/>
          <p:nvPr/>
        </p:nvSpPr>
        <p:spPr>
          <a:xfrm>
            <a:off x="5069051" y="3246719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Elipse 45"/>
          <p:cNvSpPr/>
          <p:nvPr/>
        </p:nvSpPr>
        <p:spPr>
          <a:xfrm>
            <a:off x="5709559" y="3610901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/>
          <p:cNvSpPr/>
          <p:nvPr/>
        </p:nvSpPr>
        <p:spPr>
          <a:xfrm>
            <a:off x="5056531" y="3631760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/>
          <p:cNvSpPr txBox="1"/>
          <p:nvPr/>
        </p:nvSpPr>
        <p:spPr>
          <a:xfrm>
            <a:off x="5539429" y="3262428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49" name="CuadroTexto 48"/>
          <p:cNvSpPr txBox="1"/>
          <p:nvPr/>
        </p:nvSpPr>
        <p:spPr>
          <a:xfrm>
            <a:off x="5051166" y="3903441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50" name="CuadroTexto 49"/>
          <p:cNvSpPr txBox="1"/>
          <p:nvPr/>
        </p:nvSpPr>
        <p:spPr>
          <a:xfrm>
            <a:off x="6100605" y="3911953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51" name="CuadroTexto 50"/>
          <p:cNvSpPr txBox="1"/>
          <p:nvPr/>
        </p:nvSpPr>
        <p:spPr>
          <a:xfrm>
            <a:off x="5453475" y="3982118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52" name="Flecha izquierda y arriba 51"/>
          <p:cNvSpPr/>
          <p:nvPr/>
        </p:nvSpPr>
        <p:spPr>
          <a:xfrm rot="17967983">
            <a:off x="6108664" y="3468241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Flecha izquierda y arriba 52"/>
          <p:cNvSpPr/>
          <p:nvPr/>
        </p:nvSpPr>
        <p:spPr>
          <a:xfrm rot="9286794">
            <a:off x="5227361" y="3511151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 izquierda y arriba 53"/>
          <p:cNvSpPr/>
          <p:nvPr/>
        </p:nvSpPr>
        <p:spPr>
          <a:xfrm rot="2758267">
            <a:off x="5669756" y="4359620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Elipse 54"/>
          <p:cNvSpPr/>
          <p:nvPr/>
        </p:nvSpPr>
        <p:spPr>
          <a:xfrm>
            <a:off x="7531444" y="3246719"/>
            <a:ext cx="1613821" cy="16676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Elipse 55"/>
          <p:cNvSpPr/>
          <p:nvPr/>
        </p:nvSpPr>
        <p:spPr>
          <a:xfrm>
            <a:off x="8171952" y="3610901"/>
            <a:ext cx="972544" cy="107063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Elipse 56"/>
          <p:cNvSpPr/>
          <p:nvPr/>
        </p:nvSpPr>
        <p:spPr>
          <a:xfrm>
            <a:off x="7518924" y="3631760"/>
            <a:ext cx="994978" cy="107063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CuadroTexto 57"/>
          <p:cNvSpPr txBox="1"/>
          <p:nvPr/>
        </p:nvSpPr>
        <p:spPr>
          <a:xfrm>
            <a:off x="8001822" y="3262428"/>
            <a:ext cx="65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</a:t>
            </a:r>
            <a:endParaRPr lang="es-ES" b="1" dirty="0"/>
          </a:p>
        </p:txBody>
      </p:sp>
      <p:sp>
        <p:nvSpPr>
          <p:cNvPr id="59" name="CuadroTexto 58"/>
          <p:cNvSpPr txBox="1"/>
          <p:nvPr/>
        </p:nvSpPr>
        <p:spPr>
          <a:xfrm>
            <a:off x="7513559" y="3903441"/>
            <a:ext cx="658393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</a:t>
            </a:r>
            <a:endParaRPr lang="es-ES" b="1" dirty="0"/>
          </a:p>
        </p:txBody>
      </p:sp>
      <p:sp>
        <p:nvSpPr>
          <p:cNvPr id="60" name="CuadroTexto 59"/>
          <p:cNvSpPr txBox="1"/>
          <p:nvPr/>
        </p:nvSpPr>
        <p:spPr>
          <a:xfrm>
            <a:off x="8562998" y="3911953"/>
            <a:ext cx="545230" cy="377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U</a:t>
            </a:r>
            <a:endParaRPr lang="es-ES" b="1" dirty="0"/>
          </a:p>
        </p:txBody>
      </p:sp>
      <p:sp>
        <p:nvSpPr>
          <p:cNvPr id="61" name="CuadroTexto 60"/>
          <p:cNvSpPr txBox="1"/>
          <p:nvPr/>
        </p:nvSpPr>
        <p:spPr>
          <a:xfrm>
            <a:off x="7915868" y="3982118"/>
            <a:ext cx="80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BC</a:t>
            </a:r>
            <a:endParaRPr lang="es-ES" sz="1400" b="1" dirty="0"/>
          </a:p>
        </p:txBody>
      </p:sp>
      <p:sp>
        <p:nvSpPr>
          <p:cNvPr id="62" name="Flecha izquierda y arriba 61"/>
          <p:cNvSpPr/>
          <p:nvPr/>
        </p:nvSpPr>
        <p:spPr>
          <a:xfrm rot="17967983">
            <a:off x="8571057" y="3468241"/>
            <a:ext cx="335831" cy="38239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Flecha izquierda y arriba 62"/>
          <p:cNvSpPr/>
          <p:nvPr/>
        </p:nvSpPr>
        <p:spPr>
          <a:xfrm rot="9286794">
            <a:off x="7689754" y="3511151"/>
            <a:ext cx="406995" cy="351729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Flecha izquierda y arriba 63"/>
          <p:cNvSpPr/>
          <p:nvPr/>
        </p:nvSpPr>
        <p:spPr>
          <a:xfrm rot="2758267">
            <a:off x="8132149" y="4359620"/>
            <a:ext cx="432990" cy="442597"/>
          </a:xfrm>
          <a:prstGeom prst="left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CuadroTexto 64"/>
          <p:cNvSpPr txBox="1"/>
          <p:nvPr/>
        </p:nvSpPr>
        <p:spPr>
          <a:xfrm>
            <a:off x="1788565" y="4968000"/>
            <a:ext cx="561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COMUNICACI</a:t>
            </a:r>
            <a:r>
              <a:rPr lang="es-ES" b="1" dirty="0" smtClean="0"/>
              <a:t>ÓN ESTRATÉGICA</a:t>
            </a:r>
            <a:endParaRPr lang="es-ES" b="1" dirty="0"/>
          </a:p>
        </p:txBody>
      </p:sp>
      <p:sp>
        <p:nvSpPr>
          <p:cNvPr id="68" name="CuadroTexto 67"/>
          <p:cNvSpPr txBox="1"/>
          <p:nvPr/>
        </p:nvSpPr>
        <p:spPr>
          <a:xfrm>
            <a:off x="3585995" y="5709164"/>
            <a:ext cx="249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SISTEMA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77395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Ángulo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Ángulos.thmx</Template>
  <TotalTime>52</TotalTime>
  <Words>188</Words>
  <Application>Microsoft Macintosh PowerPoint</Application>
  <PresentationFormat>Presentación en pantalla (4:3)</PresentationFormat>
  <Paragraphs>76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Ángulos</vt:lpstr>
      <vt:lpstr>INTELIGENCIA COMUNICATIVA</vt:lpstr>
      <vt:lpstr>Comunicación Lineal</vt:lpstr>
      <vt:lpstr>Comunicación Dinámica </vt:lpstr>
      <vt:lpstr>Comunicación Productiva</vt:lpstr>
      <vt:lpstr>Gestión del Conocimiento</vt:lpstr>
      <vt:lpstr>MODELO INTEGRADO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Gilberto Ismael Trejo Gonzalez</dc:creator>
  <cp:lastModifiedBy>Gilberto Ismael Trejo Gonzalez</cp:lastModifiedBy>
  <cp:revision>8</cp:revision>
  <dcterms:created xsi:type="dcterms:W3CDTF">2012-08-23T01:09:00Z</dcterms:created>
  <dcterms:modified xsi:type="dcterms:W3CDTF">2012-08-23T02:01:32Z</dcterms:modified>
</cp:coreProperties>
</file>