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57" r:id="rId16"/>
    <p:sldId id="258" r:id="rId17"/>
    <p:sldId id="262" r:id="rId18"/>
    <p:sldId id="259" r:id="rId19"/>
    <p:sldId id="261" r:id="rId20"/>
    <p:sldId id="260" r:id="rId21"/>
    <p:sldId id="263" r:id="rId22"/>
    <p:sldId id="264" r:id="rId23"/>
    <p:sldId id="265" r:id="rId24"/>
    <p:sldId id="266" r:id="rId25"/>
    <p:sldId id="267" r:id="rId26"/>
    <p:sldId id="268" r:id="rId2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8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37500F-9E6E-E447-B283-EB7E4816F361}" type="doc">
      <dgm:prSet loTypeId="urn:microsoft.com/office/officeart/2005/8/layout/radial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F3B5947-F67D-3542-8FD4-F58E09E7A57E}">
      <dgm:prSet phldrT="[Texto]"/>
      <dgm:spPr/>
      <dgm:t>
        <a:bodyPr/>
        <a:lstStyle/>
        <a:p>
          <a:r>
            <a:rPr lang="es-ES" dirty="0" smtClean="0"/>
            <a:t>Plan Estratégico de Comunicación</a:t>
          </a:r>
          <a:endParaRPr lang="es-ES" dirty="0"/>
        </a:p>
      </dgm:t>
    </dgm:pt>
    <dgm:pt modelId="{E3259028-8E35-E542-814A-EA94C6F11C82}" type="parTrans" cxnId="{B97B18A2-8A86-AC44-B5DE-522EBB8B1AC6}">
      <dgm:prSet/>
      <dgm:spPr/>
      <dgm:t>
        <a:bodyPr/>
        <a:lstStyle/>
        <a:p>
          <a:endParaRPr lang="es-ES"/>
        </a:p>
      </dgm:t>
    </dgm:pt>
    <dgm:pt modelId="{8A305B59-531C-FC41-ADD0-89B8B0615FEC}" type="sibTrans" cxnId="{B97B18A2-8A86-AC44-B5DE-522EBB8B1AC6}">
      <dgm:prSet/>
      <dgm:spPr/>
      <dgm:t>
        <a:bodyPr/>
        <a:lstStyle/>
        <a:p>
          <a:endParaRPr lang="es-ES"/>
        </a:p>
      </dgm:t>
    </dgm:pt>
    <dgm:pt modelId="{B6D700F7-284C-4E4F-B767-5A42B8E13844}">
      <dgm:prSet phldrT="[Texto]"/>
      <dgm:spPr/>
      <dgm:t>
        <a:bodyPr/>
        <a:lstStyle/>
        <a:p>
          <a:r>
            <a:rPr lang="es-ES" dirty="0" smtClean="0"/>
            <a:t>Filosofía corporativa</a:t>
          </a:r>
          <a:endParaRPr lang="es-ES" dirty="0"/>
        </a:p>
      </dgm:t>
    </dgm:pt>
    <dgm:pt modelId="{7DDE6C3B-3AB7-174E-A9C5-09BB73724847}" type="parTrans" cxnId="{AD62E465-4203-8E42-94DD-B1E388F570B4}">
      <dgm:prSet/>
      <dgm:spPr/>
      <dgm:t>
        <a:bodyPr/>
        <a:lstStyle/>
        <a:p>
          <a:endParaRPr lang="es-ES"/>
        </a:p>
      </dgm:t>
    </dgm:pt>
    <dgm:pt modelId="{0763B474-19D7-394C-B187-E5DF1C8EC67C}" type="sibTrans" cxnId="{AD62E465-4203-8E42-94DD-B1E388F570B4}">
      <dgm:prSet/>
      <dgm:spPr/>
      <dgm:t>
        <a:bodyPr/>
        <a:lstStyle/>
        <a:p>
          <a:endParaRPr lang="es-ES"/>
        </a:p>
      </dgm:t>
    </dgm:pt>
    <dgm:pt modelId="{0B73B6C3-8681-BF4F-AA65-A49B09AF3A95}">
      <dgm:prSet phldrT="[Texto]"/>
      <dgm:spPr/>
      <dgm:t>
        <a:bodyPr/>
        <a:lstStyle/>
        <a:p>
          <a:r>
            <a:rPr lang="es-ES" dirty="0" smtClean="0"/>
            <a:t>Objetivos estratégicos y anuales</a:t>
          </a:r>
          <a:endParaRPr lang="es-ES" dirty="0"/>
        </a:p>
      </dgm:t>
    </dgm:pt>
    <dgm:pt modelId="{B110D833-53A9-A446-BF34-4980DA7455ED}" type="parTrans" cxnId="{EEDE54B4-8BA6-C746-AEA6-D44689B12202}">
      <dgm:prSet/>
      <dgm:spPr/>
      <dgm:t>
        <a:bodyPr/>
        <a:lstStyle/>
        <a:p>
          <a:endParaRPr lang="es-ES"/>
        </a:p>
      </dgm:t>
    </dgm:pt>
    <dgm:pt modelId="{A36C3E4D-2F2A-434B-BA50-F62EC74A5DD0}" type="sibTrans" cxnId="{EEDE54B4-8BA6-C746-AEA6-D44689B12202}">
      <dgm:prSet/>
      <dgm:spPr/>
      <dgm:t>
        <a:bodyPr/>
        <a:lstStyle/>
        <a:p>
          <a:endParaRPr lang="es-ES"/>
        </a:p>
      </dgm:t>
    </dgm:pt>
    <dgm:pt modelId="{C6ACB892-9448-BA41-AF71-DF695087B2E2}">
      <dgm:prSet phldrT="[Texto]"/>
      <dgm:spPr/>
      <dgm:t>
        <a:bodyPr/>
        <a:lstStyle/>
        <a:p>
          <a:r>
            <a:rPr lang="es-ES" dirty="0" smtClean="0"/>
            <a:t>Características internas de la organización</a:t>
          </a:r>
          <a:endParaRPr lang="es-ES" dirty="0"/>
        </a:p>
      </dgm:t>
    </dgm:pt>
    <dgm:pt modelId="{1E904DF9-035C-E343-88BB-AC7AC7D83310}" type="parTrans" cxnId="{C3AA3654-A6C2-294A-9388-A548C65BA45C}">
      <dgm:prSet/>
      <dgm:spPr/>
      <dgm:t>
        <a:bodyPr/>
        <a:lstStyle/>
        <a:p>
          <a:endParaRPr lang="es-ES"/>
        </a:p>
      </dgm:t>
    </dgm:pt>
    <dgm:pt modelId="{7E41239E-40AF-BF4F-961C-31548D37CE71}" type="sibTrans" cxnId="{C3AA3654-A6C2-294A-9388-A548C65BA45C}">
      <dgm:prSet/>
      <dgm:spPr/>
      <dgm:t>
        <a:bodyPr/>
        <a:lstStyle/>
        <a:p>
          <a:endParaRPr lang="es-ES"/>
        </a:p>
      </dgm:t>
    </dgm:pt>
    <dgm:pt modelId="{E5E452BA-2B08-3F46-9B90-352101479B51}">
      <dgm:prSet/>
      <dgm:spPr/>
      <dgm:t>
        <a:bodyPr/>
        <a:lstStyle/>
        <a:p>
          <a:r>
            <a:rPr lang="es-ES" dirty="0" smtClean="0"/>
            <a:t>Características del entorno</a:t>
          </a:r>
          <a:endParaRPr lang="es-ES" dirty="0"/>
        </a:p>
      </dgm:t>
    </dgm:pt>
    <dgm:pt modelId="{C4B7092D-314B-654C-8EE2-A3D4D7FEE176}" type="parTrans" cxnId="{A997ADC5-912C-CF47-AD09-BAB2F1022688}">
      <dgm:prSet/>
      <dgm:spPr/>
      <dgm:t>
        <a:bodyPr/>
        <a:lstStyle/>
        <a:p>
          <a:endParaRPr lang="es-ES"/>
        </a:p>
      </dgm:t>
    </dgm:pt>
    <dgm:pt modelId="{7ED31081-EF9E-5547-B570-4D4E0F98A7E7}" type="sibTrans" cxnId="{A997ADC5-912C-CF47-AD09-BAB2F1022688}">
      <dgm:prSet/>
      <dgm:spPr/>
      <dgm:t>
        <a:bodyPr/>
        <a:lstStyle/>
        <a:p>
          <a:endParaRPr lang="es-ES"/>
        </a:p>
      </dgm:t>
    </dgm:pt>
    <dgm:pt modelId="{B57F3633-E402-FC4B-BC5C-1478FF21238D}" type="pres">
      <dgm:prSet presAssocID="{5E37500F-9E6E-E447-B283-EB7E4816F36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E029739-C0D7-0144-B53A-325730171633}" type="pres">
      <dgm:prSet presAssocID="{5F3B5947-F67D-3542-8FD4-F58E09E7A57E}" presName="centerShape" presStyleLbl="node0" presStyleIdx="0" presStyleCnt="1"/>
      <dgm:spPr/>
      <dgm:t>
        <a:bodyPr/>
        <a:lstStyle/>
        <a:p>
          <a:endParaRPr lang="es-ES"/>
        </a:p>
      </dgm:t>
    </dgm:pt>
    <dgm:pt modelId="{4501B387-22FA-2D4C-AC60-6B2599608D30}" type="pres">
      <dgm:prSet presAssocID="{7DDE6C3B-3AB7-174E-A9C5-09BB73724847}" presName="parTrans" presStyleLbl="bgSibTrans2D1" presStyleIdx="0" presStyleCnt="4"/>
      <dgm:spPr/>
      <dgm:t>
        <a:bodyPr/>
        <a:lstStyle/>
        <a:p>
          <a:endParaRPr lang="es-ES"/>
        </a:p>
      </dgm:t>
    </dgm:pt>
    <dgm:pt modelId="{7454408C-C91A-5346-A8C2-9F7F9BB56C7D}" type="pres">
      <dgm:prSet presAssocID="{B6D700F7-284C-4E4F-B767-5A42B8E1384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B2660A-3DE2-F741-81E8-2867E76ADFBD}" type="pres">
      <dgm:prSet presAssocID="{B110D833-53A9-A446-BF34-4980DA7455ED}" presName="parTrans" presStyleLbl="bgSibTrans2D1" presStyleIdx="1" presStyleCnt="4"/>
      <dgm:spPr/>
      <dgm:t>
        <a:bodyPr/>
        <a:lstStyle/>
        <a:p>
          <a:endParaRPr lang="es-ES"/>
        </a:p>
      </dgm:t>
    </dgm:pt>
    <dgm:pt modelId="{679C924B-90EE-DA41-AB57-BDC8AB114B83}" type="pres">
      <dgm:prSet presAssocID="{0B73B6C3-8681-BF4F-AA65-A49B09AF3A9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D93D63-2912-E248-AE55-C66F33F628A1}" type="pres">
      <dgm:prSet presAssocID="{1E904DF9-035C-E343-88BB-AC7AC7D83310}" presName="parTrans" presStyleLbl="bgSibTrans2D1" presStyleIdx="2" presStyleCnt="4"/>
      <dgm:spPr/>
      <dgm:t>
        <a:bodyPr/>
        <a:lstStyle/>
        <a:p>
          <a:endParaRPr lang="es-ES"/>
        </a:p>
      </dgm:t>
    </dgm:pt>
    <dgm:pt modelId="{A5602CE8-5F89-4E4D-A1E9-637D40CCADC3}" type="pres">
      <dgm:prSet presAssocID="{C6ACB892-9448-BA41-AF71-DF695087B2E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0AB27DB-B313-7842-A042-4541324ABE20}" type="pres">
      <dgm:prSet presAssocID="{C4B7092D-314B-654C-8EE2-A3D4D7FEE176}" presName="parTrans" presStyleLbl="bgSibTrans2D1" presStyleIdx="3" presStyleCnt="4"/>
      <dgm:spPr/>
      <dgm:t>
        <a:bodyPr/>
        <a:lstStyle/>
        <a:p>
          <a:endParaRPr lang="es-ES"/>
        </a:p>
      </dgm:t>
    </dgm:pt>
    <dgm:pt modelId="{27D1A5A2-7794-6049-AFB6-8CC16652A2BE}" type="pres">
      <dgm:prSet presAssocID="{E5E452BA-2B08-3F46-9B90-352101479B5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997ADC5-912C-CF47-AD09-BAB2F1022688}" srcId="{5F3B5947-F67D-3542-8FD4-F58E09E7A57E}" destId="{E5E452BA-2B08-3F46-9B90-352101479B51}" srcOrd="3" destOrd="0" parTransId="{C4B7092D-314B-654C-8EE2-A3D4D7FEE176}" sibTransId="{7ED31081-EF9E-5547-B570-4D4E0F98A7E7}"/>
    <dgm:cxn modelId="{1C0D94DD-D784-5B4E-91BF-D427D641E649}" type="presOf" srcId="{5E37500F-9E6E-E447-B283-EB7E4816F361}" destId="{B57F3633-E402-FC4B-BC5C-1478FF21238D}" srcOrd="0" destOrd="0" presId="urn:microsoft.com/office/officeart/2005/8/layout/radial4"/>
    <dgm:cxn modelId="{C84EF2F6-828C-3C44-A1B8-D1DCFD84C778}" type="presOf" srcId="{C4B7092D-314B-654C-8EE2-A3D4D7FEE176}" destId="{00AB27DB-B313-7842-A042-4541324ABE20}" srcOrd="0" destOrd="0" presId="urn:microsoft.com/office/officeart/2005/8/layout/radial4"/>
    <dgm:cxn modelId="{81BFF910-F65F-1340-9590-358178DCB43A}" type="presOf" srcId="{C6ACB892-9448-BA41-AF71-DF695087B2E2}" destId="{A5602CE8-5F89-4E4D-A1E9-637D40CCADC3}" srcOrd="0" destOrd="0" presId="urn:microsoft.com/office/officeart/2005/8/layout/radial4"/>
    <dgm:cxn modelId="{D2476DDE-1616-2D49-B0D1-E8743E843ECA}" type="presOf" srcId="{7DDE6C3B-3AB7-174E-A9C5-09BB73724847}" destId="{4501B387-22FA-2D4C-AC60-6B2599608D30}" srcOrd="0" destOrd="0" presId="urn:microsoft.com/office/officeart/2005/8/layout/radial4"/>
    <dgm:cxn modelId="{EEDE54B4-8BA6-C746-AEA6-D44689B12202}" srcId="{5F3B5947-F67D-3542-8FD4-F58E09E7A57E}" destId="{0B73B6C3-8681-BF4F-AA65-A49B09AF3A95}" srcOrd="1" destOrd="0" parTransId="{B110D833-53A9-A446-BF34-4980DA7455ED}" sibTransId="{A36C3E4D-2F2A-434B-BA50-F62EC74A5DD0}"/>
    <dgm:cxn modelId="{B97B18A2-8A86-AC44-B5DE-522EBB8B1AC6}" srcId="{5E37500F-9E6E-E447-B283-EB7E4816F361}" destId="{5F3B5947-F67D-3542-8FD4-F58E09E7A57E}" srcOrd="0" destOrd="0" parTransId="{E3259028-8E35-E542-814A-EA94C6F11C82}" sibTransId="{8A305B59-531C-FC41-ADD0-89B8B0615FEC}"/>
    <dgm:cxn modelId="{AD62E465-4203-8E42-94DD-B1E388F570B4}" srcId="{5F3B5947-F67D-3542-8FD4-F58E09E7A57E}" destId="{B6D700F7-284C-4E4F-B767-5A42B8E13844}" srcOrd="0" destOrd="0" parTransId="{7DDE6C3B-3AB7-174E-A9C5-09BB73724847}" sibTransId="{0763B474-19D7-394C-B187-E5DF1C8EC67C}"/>
    <dgm:cxn modelId="{DE6BE013-10FF-1B45-B34D-5DC9E7E735C2}" type="presOf" srcId="{0B73B6C3-8681-BF4F-AA65-A49B09AF3A95}" destId="{679C924B-90EE-DA41-AB57-BDC8AB114B83}" srcOrd="0" destOrd="0" presId="urn:microsoft.com/office/officeart/2005/8/layout/radial4"/>
    <dgm:cxn modelId="{5697FF19-E751-B74B-80A4-4953AFF6184E}" type="presOf" srcId="{B6D700F7-284C-4E4F-B767-5A42B8E13844}" destId="{7454408C-C91A-5346-A8C2-9F7F9BB56C7D}" srcOrd="0" destOrd="0" presId="urn:microsoft.com/office/officeart/2005/8/layout/radial4"/>
    <dgm:cxn modelId="{2A91B772-0EAE-1349-8468-5E7ED2B4899A}" type="presOf" srcId="{E5E452BA-2B08-3F46-9B90-352101479B51}" destId="{27D1A5A2-7794-6049-AFB6-8CC16652A2BE}" srcOrd="0" destOrd="0" presId="urn:microsoft.com/office/officeart/2005/8/layout/radial4"/>
    <dgm:cxn modelId="{0A5F3288-9B31-2343-8C14-5B1FB9CBBF29}" type="presOf" srcId="{B110D833-53A9-A446-BF34-4980DA7455ED}" destId="{B9B2660A-3DE2-F741-81E8-2867E76ADFBD}" srcOrd="0" destOrd="0" presId="urn:microsoft.com/office/officeart/2005/8/layout/radial4"/>
    <dgm:cxn modelId="{1DE566A2-2789-EE4C-B9AE-A06681F293B8}" type="presOf" srcId="{5F3B5947-F67D-3542-8FD4-F58E09E7A57E}" destId="{FE029739-C0D7-0144-B53A-325730171633}" srcOrd="0" destOrd="0" presId="urn:microsoft.com/office/officeart/2005/8/layout/radial4"/>
    <dgm:cxn modelId="{DB58D088-1E8F-9943-A1EE-7A8A93AF6254}" type="presOf" srcId="{1E904DF9-035C-E343-88BB-AC7AC7D83310}" destId="{84D93D63-2912-E248-AE55-C66F33F628A1}" srcOrd="0" destOrd="0" presId="urn:microsoft.com/office/officeart/2005/8/layout/radial4"/>
    <dgm:cxn modelId="{C3AA3654-A6C2-294A-9388-A548C65BA45C}" srcId="{5F3B5947-F67D-3542-8FD4-F58E09E7A57E}" destId="{C6ACB892-9448-BA41-AF71-DF695087B2E2}" srcOrd="2" destOrd="0" parTransId="{1E904DF9-035C-E343-88BB-AC7AC7D83310}" sibTransId="{7E41239E-40AF-BF4F-961C-31548D37CE71}"/>
    <dgm:cxn modelId="{447B79E9-AB8F-2F4B-853C-02F5D5ADCAF0}" type="presParOf" srcId="{B57F3633-E402-FC4B-BC5C-1478FF21238D}" destId="{FE029739-C0D7-0144-B53A-325730171633}" srcOrd="0" destOrd="0" presId="urn:microsoft.com/office/officeart/2005/8/layout/radial4"/>
    <dgm:cxn modelId="{FBF9A2D8-AB4C-3D46-8E8E-FE79893211E3}" type="presParOf" srcId="{B57F3633-E402-FC4B-BC5C-1478FF21238D}" destId="{4501B387-22FA-2D4C-AC60-6B2599608D30}" srcOrd="1" destOrd="0" presId="urn:microsoft.com/office/officeart/2005/8/layout/radial4"/>
    <dgm:cxn modelId="{10835DF2-051D-9D49-A34E-7A2A323D192F}" type="presParOf" srcId="{B57F3633-E402-FC4B-BC5C-1478FF21238D}" destId="{7454408C-C91A-5346-A8C2-9F7F9BB56C7D}" srcOrd="2" destOrd="0" presId="urn:microsoft.com/office/officeart/2005/8/layout/radial4"/>
    <dgm:cxn modelId="{B9521569-D5B6-E142-A745-1CA42E0BF4C6}" type="presParOf" srcId="{B57F3633-E402-FC4B-BC5C-1478FF21238D}" destId="{B9B2660A-3DE2-F741-81E8-2867E76ADFBD}" srcOrd="3" destOrd="0" presId="urn:microsoft.com/office/officeart/2005/8/layout/radial4"/>
    <dgm:cxn modelId="{9B846C64-4465-AF41-A2A3-B14BDFCFF04C}" type="presParOf" srcId="{B57F3633-E402-FC4B-BC5C-1478FF21238D}" destId="{679C924B-90EE-DA41-AB57-BDC8AB114B83}" srcOrd="4" destOrd="0" presId="urn:microsoft.com/office/officeart/2005/8/layout/radial4"/>
    <dgm:cxn modelId="{5BDA5443-D97A-E44C-A57E-145C310F170C}" type="presParOf" srcId="{B57F3633-E402-FC4B-BC5C-1478FF21238D}" destId="{84D93D63-2912-E248-AE55-C66F33F628A1}" srcOrd="5" destOrd="0" presId="urn:microsoft.com/office/officeart/2005/8/layout/radial4"/>
    <dgm:cxn modelId="{BC7FAB6C-9F2C-A741-A0B5-7BB9837FE04C}" type="presParOf" srcId="{B57F3633-E402-FC4B-BC5C-1478FF21238D}" destId="{A5602CE8-5F89-4E4D-A1E9-637D40CCADC3}" srcOrd="6" destOrd="0" presId="urn:microsoft.com/office/officeart/2005/8/layout/radial4"/>
    <dgm:cxn modelId="{DD0D692A-70DA-4C40-B0BF-BF4018E4A021}" type="presParOf" srcId="{B57F3633-E402-FC4B-BC5C-1478FF21238D}" destId="{00AB27DB-B313-7842-A042-4541324ABE20}" srcOrd="7" destOrd="0" presId="urn:microsoft.com/office/officeart/2005/8/layout/radial4"/>
    <dgm:cxn modelId="{14F1302F-2550-CC4E-88E2-B32787DB5DA9}" type="presParOf" srcId="{B57F3633-E402-FC4B-BC5C-1478FF21238D}" destId="{27D1A5A2-7794-6049-AFB6-8CC16652A2BE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C7C784-E1A6-9449-8E09-779117BAB56B}" type="doc">
      <dgm:prSet loTypeId="urn:microsoft.com/office/officeart/2005/8/layout/venn1" loCatId="" qsTypeId="urn:microsoft.com/office/officeart/2005/8/quickstyle/simple4" qsCatId="simple" csTypeId="urn:microsoft.com/office/officeart/2005/8/colors/accent1_2" csCatId="accent1" phldr="1"/>
      <dgm:spPr/>
    </dgm:pt>
    <dgm:pt modelId="{8006E530-4399-214F-92E2-E7BDB58538D0}">
      <dgm:prSet phldrT="[Texto]"/>
      <dgm:spPr/>
      <dgm:t>
        <a:bodyPr/>
        <a:lstStyle/>
        <a:p>
          <a:r>
            <a:rPr lang="es-ES" dirty="0" smtClean="0"/>
            <a:t>Comunicación institucional</a:t>
          </a:r>
          <a:endParaRPr lang="es-ES" dirty="0"/>
        </a:p>
      </dgm:t>
    </dgm:pt>
    <dgm:pt modelId="{7CF260B6-CB6A-CD40-A7C6-3E8ADC1DA1B2}" type="parTrans" cxnId="{E387D41D-6CE5-8446-AD62-8097B90FED0D}">
      <dgm:prSet/>
      <dgm:spPr/>
      <dgm:t>
        <a:bodyPr/>
        <a:lstStyle/>
        <a:p>
          <a:endParaRPr lang="es-ES"/>
        </a:p>
      </dgm:t>
    </dgm:pt>
    <dgm:pt modelId="{2D986247-8D90-7846-B59A-6A50C2910C17}" type="sibTrans" cxnId="{E387D41D-6CE5-8446-AD62-8097B90FED0D}">
      <dgm:prSet/>
      <dgm:spPr/>
      <dgm:t>
        <a:bodyPr/>
        <a:lstStyle/>
        <a:p>
          <a:endParaRPr lang="es-ES"/>
        </a:p>
      </dgm:t>
    </dgm:pt>
    <dgm:pt modelId="{4511E30D-574B-B44E-830E-55B5777668C3}">
      <dgm:prSet phldrT="[Texto]"/>
      <dgm:spPr/>
      <dgm:t>
        <a:bodyPr/>
        <a:lstStyle/>
        <a:p>
          <a:r>
            <a:rPr lang="es-ES" dirty="0" smtClean="0"/>
            <a:t>Comunicación mercadológica</a:t>
          </a:r>
          <a:endParaRPr lang="es-ES" dirty="0"/>
        </a:p>
      </dgm:t>
    </dgm:pt>
    <dgm:pt modelId="{F18DE628-42E7-8F4B-9156-281D68C19484}" type="parTrans" cxnId="{CC6E9151-0967-F241-A824-1552C49DF525}">
      <dgm:prSet/>
      <dgm:spPr/>
      <dgm:t>
        <a:bodyPr/>
        <a:lstStyle/>
        <a:p>
          <a:endParaRPr lang="es-ES"/>
        </a:p>
      </dgm:t>
    </dgm:pt>
    <dgm:pt modelId="{21EB7C3E-897C-774B-ADB3-AA96C8818E0D}" type="sibTrans" cxnId="{CC6E9151-0967-F241-A824-1552C49DF525}">
      <dgm:prSet/>
      <dgm:spPr/>
      <dgm:t>
        <a:bodyPr/>
        <a:lstStyle/>
        <a:p>
          <a:endParaRPr lang="es-ES"/>
        </a:p>
      </dgm:t>
    </dgm:pt>
    <dgm:pt modelId="{8DF6102E-29E0-6F4A-9961-B5101746BF65}">
      <dgm:prSet phldrT="[Texto]"/>
      <dgm:spPr/>
      <dgm:t>
        <a:bodyPr/>
        <a:lstStyle/>
        <a:p>
          <a:r>
            <a:rPr lang="es-ES" dirty="0" smtClean="0"/>
            <a:t>Comunicación organizacional</a:t>
          </a:r>
          <a:endParaRPr lang="es-ES" dirty="0"/>
        </a:p>
      </dgm:t>
    </dgm:pt>
    <dgm:pt modelId="{FAECAF39-1A4F-0244-B045-684EF2E8BA12}" type="parTrans" cxnId="{EE8F1CDD-7606-CB4A-9B99-9FB33629EE13}">
      <dgm:prSet/>
      <dgm:spPr/>
      <dgm:t>
        <a:bodyPr/>
        <a:lstStyle/>
        <a:p>
          <a:endParaRPr lang="es-ES"/>
        </a:p>
      </dgm:t>
    </dgm:pt>
    <dgm:pt modelId="{91B4C0A2-41BC-D149-AF4A-0E18F0AE9E42}" type="sibTrans" cxnId="{EE8F1CDD-7606-CB4A-9B99-9FB33629EE13}">
      <dgm:prSet/>
      <dgm:spPr/>
      <dgm:t>
        <a:bodyPr/>
        <a:lstStyle/>
        <a:p>
          <a:endParaRPr lang="es-ES"/>
        </a:p>
      </dgm:t>
    </dgm:pt>
    <dgm:pt modelId="{282B5F4C-76AD-7548-A05D-98FB876F8F78}" type="pres">
      <dgm:prSet presAssocID="{ACC7C784-E1A6-9449-8E09-779117BAB56B}" presName="compositeShape" presStyleCnt="0">
        <dgm:presLayoutVars>
          <dgm:chMax val="7"/>
          <dgm:dir/>
          <dgm:resizeHandles val="exact"/>
        </dgm:presLayoutVars>
      </dgm:prSet>
      <dgm:spPr/>
    </dgm:pt>
    <dgm:pt modelId="{5B41BB02-9E8D-3342-B424-B3F018C8E394}" type="pres">
      <dgm:prSet presAssocID="{8006E530-4399-214F-92E2-E7BDB58538D0}" presName="circ1" presStyleLbl="vennNode1" presStyleIdx="0" presStyleCnt="3"/>
      <dgm:spPr/>
      <dgm:t>
        <a:bodyPr/>
        <a:lstStyle/>
        <a:p>
          <a:endParaRPr lang="es-ES"/>
        </a:p>
      </dgm:t>
    </dgm:pt>
    <dgm:pt modelId="{3F9C80A7-054B-9241-96EC-E876E5E2E105}" type="pres">
      <dgm:prSet presAssocID="{8006E530-4399-214F-92E2-E7BDB58538D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866F5F-B0DD-574B-B9DF-672F606805C0}" type="pres">
      <dgm:prSet presAssocID="{4511E30D-574B-B44E-830E-55B5777668C3}" presName="circ2" presStyleLbl="vennNode1" presStyleIdx="1" presStyleCnt="3"/>
      <dgm:spPr/>
      <dgm:t>
        <a:bodyPr/>
        <a:lstStyle/>
        <a:p>
          <a:endParaRPr lang="es-ES"/>
        </a:p>
      </dgm:t>
    </dgm:pt>
    <dgm:pt modelId="{5E0CAC3B-7DA1-DB4E-AC49-2465B3D505F4}" type="pres">
      <dgm:prSet presAssocID="{4511E30D-574B-B44E-830E-55B5777668C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2B38CD2-E563-4846-BB37-5E26C69000D9}" type="pres">
      <dgm:prSet presAssocID="{8DF6102E-29E0-6F4A-9961-B5101746BF65}" presName="circ3" presStyleLbl="vennNode1" presStyleIdx="2" presStyleCnt="3"/>
      <dgm:spPr/>
      <dgm:t>
        <a:bodyPr/>
        <a:lstStyle/>
        <a:p>
          <a:endParaRPr lang="es-ES"/>
        </a:p>
      </dgm:t>
    </dgm:pt>
    <dgm:pt modelId="{3F32BAD1-B198-4A47-972C-BA061ADCB0C6}" type="pres">
      <dgm:prSet presAssocID="{8DF6102E-29E0-6F4A-9961-B5101746BF6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998D7D9-02C1-234F-B783-2CF6407ED8C1}" type="presOf" srcId="{8006E530-4399-214F-92E2-E7BDB58538D0}" destId="{5B41BB02-9E8D-3342-B424-B3F018C8E394}" srcOrd="0" destOrd="0" presId="urn:microsoft.com/office/officeart/2005/8/layout/venn1"/>
    <dgm:cxn modelId="{EE8F1CDD-7606-CB4A-9B99-9FB33629EE13}" srcId="{ACC7C784-E1A6-9449-8E09-779117BAB56B}" destId="{8DF6102E-29E0-6F4A-9961-B5101746BF65}" srcOrd="2" destOrd="0" parTransId="{FAECAF39-1A4F-0244-B045-684EF2E8BA12}" sibTransId="{91B4C0A2-41BC-D149-AF4A-0E18F0AE9E42}"/>
    <dgm:cxn modelId="{1D435F70-7B85-5A46-954D-C5CCDD6B5559}" type="presOf" srcId="{4511E30D-574B-B44E-830E-55B5777668C3}" destId="{5E0CAC3B-7DA1-DB4E-AC49-2465B3D505F4}" srcOrd="1" destOrd="0" presId="urn:microsoft.com/office/officeart/2005/8/layout/venn1"/>
    <dgm:cxn modelId="{CC6E9151-0967-F241-A824-1552C49DF525}" srcId="{ACC7C784-E1A6-9449-8E09-779117BAB56B}" destId="{4511E30D-574B-B44E-830E-55B5777668C3}" srcOrd="1" destOrd="0" parTransId="{F18DE628-42E7-8F4B-9156-281D68C19484}" sibTransId="{21EB7C3E-897C-774B-ADB3-AA96C8818E0D}"/>
    <dgm:cxn modelId="{451EB2A2-6D31-F24E-8A09-30C45145E549}" type="presOf" srcId="{8006E530-4399-214F-92E2-E7BDB58538D0}" destId="{3F9C80A7-054B-9241-96EC-E876E5E2E105}" srcOrd="1" destOrd="0" presId="urn:microsoft.com/office/officeart/2005/8/layout/venn1"/>
    <dgm:cxn modelId="{E387D41D-6CE5-8446-AD62-8097B90FED0D}" srcId="{ACC7C784-E1A6-9449-8E09-779117BAB56B}" destId="{8006E530-4399-214F-92E2-E7BDB58538D0}" srcOrd="0" destOrd="0" parTransId="{7CF260B6-CB6A-CD40-A7C6-3E8ADC1DA1B2}" sibTransId="{2D986247-8D90-7846-B59A-6A50C2910C17}"/>
    <dgm:cxn modelId="{128525C2-9999-AE46-88C3-BF716D722C79}" type="presOf" srcId="{4511E30D-574B-B44E-830E-55B5777668C3}" destId="{06866F5F-B0DD-574B-B9DF-672F606805C0}" srcOrd="0" destOrd="0" presId="urn:microsoft.com/office/officeart/2005/8/layout/venn1"/>
    <dgm:cxn modelId="{701F76AE-E493-6147-8CAC-F27CF5580FEE}" type="presOf" srcId="{ACC7C784-E1A6-9449-8E09-779117BAB56B}" destId="{282B5F4C-76AD-7548-A05D-98FB876F8F78}" srcOrd="0" destOrd="0" presId="urn:microsoft.com/office/officeart/2005/8/layout/venn1"/>
    <dgm:cxn modelId="{CD656F7E-4012-F348-9AB4-635F9F36486E}" type="presOf" srcId="{8DF6102E-29E0-6F4A-9961-B5101746BF65}" destId="{3F32BAD1-B198-4A47-972C-BA061ADCB0C6}" srcOrd="1" destOrd="0" presId="urn:microsoft.com/office/officeart/2005/8/layout/venn1"/>
    <dgm:cxn modelId="{B0EAB9F9-7256-BE47-AAF0-955821CAA012}" type="presOf" srcId="{8DF6102E-29E0-6F4A-9961-B5101746BF65}" destId="{B2B38CD2-E563-4846-BB37-5E26C69000D9}" srcOrd="0" destOrd="0" presId="urn:microsoft.com/office/officeart/2005/8/layout/venn1"/>
    <dgm:cxn modelId="{A27F8BB8-2383-7C40-8DE0-E3D0FC8A172C}" type="presParOf" srcId="{282B5F4C-76AD-7548-A05D-98FB876F8F78}" destId="{5B41BB02-9E8D-3342-B424-B3F018C8E394}" srcOrd="0" destOrd="0" presId="urn:microsoft.com/office/officeart/2005/8/layout/venn1"/>
    <dgm:cxn modelId="{FC3889E4-1E8D-C744-97FA-C2499548A5E8}" type="presParOf" srcId="{282B5F4C-76AD-7548-A05D-98FB876F8F78}" destId="{3F9C80A7-054B-9241-96EC-E876E5E2E105}" srcOrd="1" destOrd="0" presId="urn:microsoft.com/office/officeart/2005/8/layout/venn1"/>
    <dgm:cxn modelId="{1BEE73A8-B2C2-D446-A35F-43B251B80C8C}" type="presParOf" srcId="{282B5F4C-76AD-7548-A05D-98FB876F8F78}" destId="{06866F5F-B0DD-574B-B9DF-672F606805C0}" srcOrd="2" destOrd="0" presId="urn:microsoft.com/office/officeart/2005/8/layout/venn1"/>
    <dgm:cxn modelId="{8EBEBCC9-FE77-7E42-A8D1-C72C3E926579}" type="presParOf" srcId="{282B5F4C-76AD-7548-A05D-98FB876F8F78}" destId="{5E0CAC3B-7DA1-DB4E-AC49-2465B3D505F4}" srcOrd="3" destOrd="0" presId="urn:microsoft.com/office/officeart/2005/8/layout/venn1"/>
    <dgm:cxn modelId="{4DDB86EC-6B25-7740-A112-69F474CB7DB2}" type="presParOf" srcId="{282B5F4C-76AD-7548-A05D-98FB876F8F78}" destId="{B2B38CD2-E563-4846-BB37-5E26C69000D9}" srcOrd="4" destOrd="0" presId="urn:microsoft.com/office/officeart/2005/8/layout/venn1"/>
    <dgm:cxn modelId="{497024B6-2CD4-1E42-8A40-E1F303DDA4FC}" type="presParOf" srcId="{282B5F4C-76AD-7548-A05D-98FB876F8F78}" destId="{3F32BAD1-B198-4A47-972C-BA061ADCB0C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29739-C0D7-0144-B53A-325730171633}">
      <dsp:nvSpPr>
        <dsp:cNvPr id="0" name=""/>
        <dsp:cNvSpPr/>
      </dsp:nvSpPr>
      <dsp:spPr>
        <a:xfrm>
          <a:off x="2531797" y="1794491"/>
          <a:ext cx="1713721" cy="17137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Plan Estratégico de Comunicación</a:t>
          </a:r>
          <a:endParaRPr lang="es-ES" sz="1300" kern="1200" dirty="0"/>
        </a:p>
      </dsp:txBody>
      <dsp:txXfrm>
        <a:off x="2782766" y="2045460"/>
        <a:ext cx="1211783" cy="1211783"/>
      </dsp:txXfrm>
    </dsp:sp>
    <dsp:sp modelId="{4501B387-22FA-2D4C-AC60-6B2599608D30}">
      <dsp:nvSpPr>
        <dsp:cNvPr id="0" name=""/>
        <dsp:cNvSpPr/>
      </dsp:nvSpPr>
      <dsp:spPr>
        <a:xfrm rot="11700000">
          <a:off x="1236041" y="2001172"/>
          <a:ext cx="1274997" cy="48841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54408C-C91A-5346-A8C2-9F7F9BB56C7D}">
      <dsp:nvSpPr>
        <dsp:cNvPr id="0" name=""/>
        <dsp:cNvSpPr/>
      </dsp:nvSpPr>
      <dsp:spPr>
        <a:xfrm>
          <a:off x="443746" y="1429166"/>
          <a:ext cx="1628035" cy="13024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Filosofía corporativa</a:t>
          </a:r>
          <a:endParaRPr lang="es-ES" sz="1600" kern="1200" dirty="0"/>
        </a:p>
      </dsp:txBody>
      <dsp:txXfrm>
        <a:off x="481893" y="1467313"/>
        <a:ext cx="1551741" cy="1226134"/>
      </dsp:txXfrm>
    </dsp:sp>
    <dsp:sp modelId="{B9B2660A-3DE2-F741-81E8-2867E76ADFBD}">
      <dsp:nvSpPr>
        <dsp:cNvPr id="0" name=""/>
        <dsp:cNvSpPr/>
      </dsp:nvSpPr>
      <dsp:spPr>
        <a:xfrm rot="14700000">
          <a:off x="2088255" y="985543"/>
          <a:ext cx="1274997" cy="48841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9C924B-90EE-DA41-AB57-BDC8AB114B83}">
      <dsp:nvSpPr>
        <dsp:cNvPr id="0" name=""/>
        <dsp:cNvSpPr/>
      </dsp:nvSpPr>
      <dsp:spPr>
        <a:xfrm>
          <a:off x="1642317" y="764"/>
          <a:ext cx="1628035" cy="13024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Objetivos estratégicos y anuales</a:t>
          </a:r>
          <a:endParaRPr lang="es-ES" sz="1600" kern="1200" dirty="0"/>
        </a:p>
      </dsp:txBody>
      <dsp:txXfrm>
        <a:off x="1680464" y="38911"/>
        <a:ext cx="1551741" cy="1226134"/>
      </dsp:txXfrm>
    </dsp:sp>
    <dsp:sp modelId="{84D93D63-2912-E248-AE55-C66F33F628A1}">
      <dsp:nvSpPr>
        <dsp:cNvPr id="0" name=""/>
        <dsp:cNvSpPr/>
      </dsp:nvSpPr>
      <dsp:spPr>
        <a:xfrm rot="17700000">
          <a:off x="3414064" y="985543"/>
          <a:ext cx="1274997" cy="48841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602CE8-5F89-4E4D-A1E9-637D40CCADC3}">
      <dsp:nvSpPr>
        <dsp:cNvPr id="0" name=""/>
        <dsp:cNvSpPr/>
      </dsp:nvSpPr>
      <dsp:spPr>
        <a:xfrm>
          <a:off x="3506964" y="764"/>
          <a:ext cx="1628035" cy="13024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Características internas de la organización</a:t>
          </a:r>
          <a:endParaRPr lang="es-ES" sz="1600" kern="1200" dirty="0"/>
        </a:p>
      </dsp:txBody>
      <dsp:txXfrm>
        <a:off x="3545111" y="38911"/>
        <a:ext cx="1551741" cy="1226134"/>
      </dsp:txXfrm>
    </dsp:sp>
    <dsp:sp modelId="{00AB27DB-B313-7842-A042-4541324ABE20}">
      <dsp:nvSpPr>
        <dsp:cNvPr id="0" name=""/>
        <dsp:cNvSpPr/>
      </dsp:nvSpPr>
      <dsp:spPr>
        <a:xfrm rot="20700000">
          <a:off x="4266277" y="2001172"/>
          <a:ext cx="1274997" cy="48841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D1A5A2-7794-6049-AFB6-8CC16652A2BE}">
      <dsp:nvSpPr>
        <dsp:cNvPr id="0" name=""/>
        <dsp:cNvSpPr/>
      </dsp:nvSpPr>
      <dsp:spPr>
        <a:xfrm>
          <a:off x="4705535" y="1429166"/>
          <a:ext cx="1628035" cy="13024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Características del entorno</a:t>
          </a:r>
          <a:endParaRPr lang="es-ES" sz="1600" kern="1200" dirty="0"/>
        </a:p>
      </dsp:txBody>
      <dsp:txXfrm>
        <a:off x="4743682" y="1467313"/>
        <a:ext cx="1551741" cy="12261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41BB02-9E8D-3342-B424-B3F018C8E394}">
      <dsp:nvSpPr>
        <dsp:cNvPr id="0" name=""/>
        <dsp:cNvSpPr/>
      </dsp:nvSpPr>
      <dsp:spPr>
        <a:xfrm>
          <a:off x="2335965" y="43862"/>
          <a:ext cx="2105386" cy="210538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Comunicación institucional</a:t>
          </a:r>
          <a:endParaRPr lang="es-ES" sz="1300" kern="1200" dirty="0"/>
        </a:p>
      </dsp:txBody>
      <dsp:txXfrm>
        <a:off x="2616683" y="412304"/>
        <a:ext cx="1543949" cy="947423"/>
      </dsp:txXfrm>
    </dsp:sp>
    <dsp:sp modelId="{06866F5F-B0DD-574B-B9DF-672F606805C0}">
      <dsp:nvSpPr>
        <dsp:cNvPr id="0" name=""/>
        <dsp:cNvSpPr/>
      </dsp:nvSpPr>
      <dsp:spPr>
        <a:xfrm>
          <a:off x="3095658" y="1359728"/>
          <a:ext cx="2105386" cy="210538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Comunicación mercadológica</a:t>
          </a:r>
          <a:endParaRPr lang="es-ES" sz="1300" kern="1200" dirty="0"/>
        </a:p>
      </dsp:txBody>
      <dsp:txXfrm>
        <a:off x="3739556" y="1903620"/>
        <a:ext cx="1263231" cy="1157962"/>
      </dsp:txXfrm>
    </dsp:sp>
    <dsp:sp modelId="{B2B38CD2-E563-4846-BB37-5E26C69000D9}">
      <dsp:nvSpPr>
        <dsp:cNvPr id="0" name=""/>
        <dsp:cNvSpPr/>
      </dsp:nvSpPr>
      <dsp:spPr>
        <a:xfrm>
          <a:off x="1576271" y="1359728"/>
          <a:ext cx="2105386" cy="210538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Comunicación organizacional</a:t>
          </a:r>
          <a:endParaRPr lang="es-ES" sz="1300" kern="1200" dirty="0"/>
        </a:p>
      </dsp:txBody>
      <dsp:txXfrm>
        <a:off x="1774529" y="1903620"/>
        <a:ext cx="1263231" cy="1157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697BA54-4098-4D12-8B17-47595328CA7B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261B3A9-5758-463A-9A43-2B9723239639}" type="slidenum">
              <a:rPr lang="es-MX" smtClean="0"/>
              <a:t>‹Nr.›</a:t>
            </a:fld>
            <a:endParaRPr lang="es-MX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BA54-4098-4D12-8B17-47595328CA7B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B3A9-5758-463A-9A43-2B972323963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BA54-4098-4D12-8B17-47595328CA7B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B3A9-5758-463A-9A43-2B972323963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BA54-4098-4D12-8B17-47595328CA7B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B3A9-5758-463A-9A43-2B9723239639}" type="slidenum">
              <a:rPr lang="es-MX" smtClean="0"/>
              <a:t>‹Nr.›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BA54-4098-4D12-8B17-47595328CA7B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B3A9-5758-463A-9A43-2B972323963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BA54-4098-4D12-8B17-47595328CA7B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B3A9-5758-463A-9A43-2B972323963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BA54-4098-4D12-8B17-47595328CA7B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B3A9-5758-463A-9A43-2B972323963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BA54-4098-4D12-8B17-47595328CA7B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B3A9-5758-463A-9A43-2B9723239639}" type="slidenum">
              <a:rPr lang="es-MX" smtClean="0"/>
              <a:t>‹Nr.›</a:t>
            </a:fld>
            <a:endParaRPr lang="es-MX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BA54-4098-4D12-8B17-47595328CA7B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B3A9-5758-463A-9A43-2B972323963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BA54-4098-4D12-8B17-47595328CA7B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B3A9-5758-463A-9A43-2B972323963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BA54-4098-4D12-8B17-47595328CA7B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B3A9-5758-463A-9A43-2B972323963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697BA54-4098-4D12-8B17-47595328CA7B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261B3A9-5758-463A-9A43-2B9723239639}" type="slidenum">
              <a:rPr lang="es-MX" smtClean="0"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572000" y="2708476"/>
            <a:ext cx="3672407" cy="1702160"/>
          </a:xfrm>
        </p:spPr>
        <p:txBody>
          <a:bodyPr>
            <a:normAutofit/>
          </a:bodyPr>
          <a:lstStyle/>
          <a:p>
            <a:r>
              <a:rPr lang="es-MX" dirty="0" smtClean="0"/>
              <a:t>Cap</a:t>
            </a:r>
            <a:r>
              <a:rPr lang="es-MX" dirty="0" smtClean="0"/>
              <a:t>ítulos 9 y 10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744224"/>
          </a:xfrm>
        </p:spPr>
        <p:txBody>
          <a:bodyPr>
            <a:normAutofit/>
          </a:bodyPr>
          <a:lstStyle/>
          <a:p>
            <a:endParaRPr lang="es-MX" dirty="0"/>
          </a:p>
          <a:p>
            <a:pPr algn="r"/>
            <a:r>
              <a:rPr lang="es-MX" sz="1800" dirty="0" smtClean="0"/>
              <a:t>Rosario Martínez Cardoso 965875</a:t>
            </a:r>
          </a:p>
          <a:p>
            <a:pPr algn="r"/>
            <a:r>
              <a:rPr lang="es-MX" dirty="0" smtClean="0"/>
              <a:t>Mitzi Sámano Loyola</a:t>
            </a:r>
          </a:p>
          <a:p>
            <a:pPr algn="r"/>
            <a:r>
              <a:rPr lang="es-MX" sz="1800" dirty="0" smtClean="0"/>
              <a:t>1014087</a:t>
            </a:r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380014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Plan estratégico de Comunicación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2564904"/>
            <a:ext cx="8136904" cy="3600400"/>
          </a:xfrm>
        </p:spPr>
        <p:txBody>
          <a:bodyPr>
            <a:normAutofit/>
          </a:bodyPr>
          <a:lstStyle/>
          <a:p>
            <a:r>
              <a:rPr lang="es-ES" dirty="0" smtClean="0"/>
              <a:t>Andrés </a:t>
            </a:r>
            <a:r>
              <a:rPr lang="es-ES" dirty="0" err="1" smtClean="0"/>
              <a:t>Aljure</a:t>
            </a:r>
            <a:endParaRPr lang="es-ES" dirty="0" smtClean="0"/>
          </a:p>
          <a:p>
            <a:r>
              <a:rPr lang="es-ES" dirty="0" smtClean="0"/>
              <a:t>“Utilizando el método de un diálogo ficticio, un </a:t>
            </a:r>
            <a:r>
              <a:rPr lang="es-ES" dirty="0" err="1" smtClean="0"/>
              <a:t>DirCom</a:t>
            </a:r>
            <a:r>
              <a:rPr lang="es-ES" dirty="0" smtClean="0"/>
              <a:t> se dirige a un consultor que es conocido por su larga experiencia en la elaboración de Planes Estratégicos de Comunicación”.</a:t>
            </a:r>
          </a:p>
          <a:p>
            <a:r>
              <a:rPr lang="es-ES" dirty="0" smtClean="0"/>
              <a:t>“A través de preguntas y respuestas se examinan en detalle los nueve errores más frecuentes en que el </a:t>
            </a:r>
            <a:r>
              <a:rPr lang="es-ES" dirty="0" err="1" smtClean="0"/>
              <a:t>DirCom</a:t>
            </a:r>
            <a:r>
              <a:rPr lang="es-ES" dirty="0" smtClean="0"/>
              <a:t> puede caer”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7279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5576" y="1268760"/>
            <a:ext cx="7488948" cy="4057676"/>
          </a:xfrm>
        </p:spPr>
        <p:txBody>
          <a:bodyPr>
            <a:normAutofit/>
          </a:bodyPr>
          <a:lstStyle/>
          <a:p>
            <a:r>
              <a:rPr lang="es-ES" dirty="0" smtClean="0"/>
              <a:t>Identificar en dónde está una organización, a dónde quiere llegar y cómo lo va a hacer, es en esencia lo que un proceso de planeación estratégica implica.</a:t>
            </a:r>
          </a:p>
          <a:p>
            <a:pPr marL="68580" indent="0">
              <a:buNone/>
            </a:pPr>
            <a:endParaRPr lang="es-ES" dirty="0" smtClean="0"/>
          </a:p>
          <a:p>
            <a:r>
              <a:rPr lang="es-ES" dirty="0" smtClean="0"/>
              <a:t>Conocer objetivos (a dónde se quiere llegar)</a:t>
            </a:r>
          </a:p>
          <a:p>
            <a:r>
              <a:rPr lang="es-ES" dirty="0" smtClean="0"/>
              <a:t>Situación actual (en dónde está)</a:t>
            </a:r>
          </a:p>
          <a:p>
            <a:r>
              <a:rPr lang="es-ES" dirty="0" smtClean="0"/>
              <a:t>Recursos y alternativas (cómo lo va a hacer)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9334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¿Por qué podría fracasar un plan de comunicación?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2204864"/>
            <a:ext cx="8064896" cy="4176464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No entender ni aplicar con rigor los conceptos de planeación estratégica.</a:t>
            </a:r>
          </a:p>
          <a:p>
            <a:r>
              <a:rPr lang="es-ES" dirty="0" smtClean="0"/>
              <a:t>No asociar el plan de comunicación a la estrategia de negocio u organizacional</a:t>
            </a:r>
          </a:p>
          <a:p>
            <a:r>
              <a:rPr lang="es-ES" dirty="0" smtClean="0"/>
              <a:t>Basarse en suposiciones y no en datos y hechos.</a:t>
            </a:r>
          </a:p>
          <a:p>
            <a:r>
              <a:rPr lang="es-ES" dirty="0" smtClean="0"/>
              <a:t>Querer comunicar lo que no se tiene y lo que no es.</a:t>
            </a:r>
          </a:p>
          <a:p>
            <a:r>
              <a:rPr lang="es-ES" dirty="0" smtClean="0"/>
              <a:t>Definir objetivos incorrectamente.</a:t>
            </a:r>
          </a:p>
          <a:p>
            <a:r>
              <a:rPr lang="es-ES" dirty="0" smtClean="0"/>
              <a:t>Pensar en un plan de comunicación sólo para la dirección de comunicación.</a:t>
            </a:r>
          </a:p>
          <a:p>
            <a:r>
              <a:rPr lang="es-ES" dirty="0" smtClean="0"/>
              <a:t>Definir acciones y tácticas sin tener claro por qué ni para qué.</a:t>
            </a:r>
          </a:p>
          <a:p>
            <a:r>
              <a:rPr lang="es-ES" dirty="0" smtClean="0"/>
              <a:t>Plantear indicadores incorrectamente.</a:t>
            </a:r>
          </a:p>
          <a:p>
            <a:r>
              <a:rPr lang="es-ES" dirty="0" smtClean="0"/>
              <a:t>No efectuar un proceso de </a:t>
            </a:r>
            <a:r>
              <a:rPr lang="es-ES" dirty="0" err="1" smtClean="0"/>
              <a:t>brief</a:t>
            </a:r>
            <a:r>
              <a:rPr lang="es-ES" dirty="0" smtClean="0"/>
              <a:t> y </a:t>
            </a:r>
            <a:r>
              <a:rPr lang="es-ES" dirty="0" err="1" smtClean="0"/>
              <a:t>contrabrief</a:t>
            </a:r>
            <a:r>
              <a:rPr lang="es-ES" dirty="0" smtClean="0"/>
              <a:t>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4197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973912"/>
          </a:xfrm>
        </p:spPr>
        <p:txBody>
          <a:bodyPr>
            <a:normAutofit/>
          </a:bodyPr>
          <a:lstStyle/>
          <a:p>
            <a:r>
              <a:rPr lang="es-ES" sz="2800" dirty="0" smtClean="0"/>
              <a:t>No entender ni aplicar con rigor los conceptos de planeación estratégica</a:t>
            </a: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1844824"/>
            <a:ext cx="7920880" cy="4320480"/>
          </a:xfrm>
        </p:spPr>
        <p:txBody>
          <a:bodyPr/>
          <a:lstStyle/>
          <a:p>
            <a:r>
              <a:rPr lang="es-ES" dirty="0" smtClean="0"/>
              <a:t>Etapas básicas del proceso de elaboración de un plan estratégico:</a:t>
            </a:r>
          </a:p>
          <a:p>
            <a:pPr marL="68580" indent="0">
              <a:buNone/>
            </a:pPr>
            <a:endParaRPr lang="es-ES" dirty="0"/>
          </a:p>
        </p:txBody>
      </p:sp>
      <p:sp>
        <p:nvSpPr>
          <p:cNvPr id="4" name="Rectángulo redondeado 3"/>
          <p:cNvSpPr/>
          <p:nvPr/>
        </p:nvSpPr>
        <p:spPr>
          <a:xfrm>
            <a:off x="827584" y="2852936"/>
            <a:ext cx="1512168" cy="27363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899592" y="292494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Análisis de Situación</a:t>
            </a:r>
            <a:endParaRPr lang="es-ES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899592" y="3861048"/>
            <a:ext cx="1512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Análisis de la situación externa e interna</a:t>
            </a:r>
          </a:p>
        </p:txBody>
      </p:sp>
      <p:sp>
        <p:nvSpPr>
          <p:cNvPr id="7" name="Flecha derecha 6"/>
          <p:cNvSpPr/>
          <p:nvPr/>
        </p:nvSpPr>
        <p:spPr>
          <a:xfrm>
            <a:off x="2339752" y="3933056"/>
            <a:ext cx="720080" cy="43204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131840" y="3789040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Análsis</a:t>
            </a:r>
            <a:endParaRPr lang="es-ES" dirty="0" smtClean="0"/>
          </a:p>
          <a:p>
            <a:r>
              <a:rPr lang="es-ES" dirty="0" smtClean="0"/>
              <a:t>FODA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4427984" y="386104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Definición de objetivos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444208" y="3933056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Definición de Estrategias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300192" y="5301208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Definición de planes de acción de tácticas</a:t>
            </a:r>
            <a:endParaRPr lang="es-ES" dirty="0"/>
          </a:p>
        </p:txBody>
      </p:sp>
      <p:sp>
        <p:nvSpPr>
          <p:cNvPr id="12" name="Flecha derecha 11"/>
          <p:cNvSpPr/>
          <p:nvPr/>
        </p:nvSpPr>
        <p:spPr>
          <a:xfrm>
            <a:off x="4067944" y="3933056"/>
            <a:ext cx="432048" cy="43204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derecha 12"/>
          <p:cNvSpPr/>
          <p:nvPr/>
        </p:nvSpPr>
        <p:spPr>
          <a:xfrm>
            <a:off x="6012160" y="4077072"/>
            <a:ext cx="432048" cy="43204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derecha 13"/>
          <p:cNvSpPr/>
          <p:nvPr/>
        </p:nvSpPr>
        <p:spPr>
          <a:xfrm rot="5400000">
            <a:off x="6804248" y="4797152"/>
            <a:ext cx="432048" cy="43204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1193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No asociar el plan de comunicación a la estrategia organizacional</a:t>
            </a:r>
            <a:endParaRPr lang="es-ES" sz="28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5985947"/>
              </p:ext>
            </p:extLst>
          </p:nvPr>
        </p:nvGraphicFramePr>
        <p:xfrm>
          <a:off x="1043492" y="2323652"/>
          <a:ext cx="6777317" cy="3508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3893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Basarse en suposiciones y no en datos y hechos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Suponer es tan grave como mentir.</a:t>
            </a:r>
          </a:p>
          <a:p>
            <a:r>
              <a:rPr lang="es-ES" dirty="0" smtClean="0"/>
              <a:t>No actuar sin conocer qué se quiere y cómo se debe transmitir.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7720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Querer comunicar lo que no se tiene y lo que no se es</a:t>
            </a:r>
            <a:endParaRPr lang="es-ES" dirty="0"/>
          </a:p>
        </p:txBody>
      </p:sp>
      <p:sp>
        <p:nvSpPr>
          <p:cNvPr id="4" name="Triángulo isósceles 3"/>
          <p:cNvSpPr/>
          <p:nvPr/>
        </p:nvSpPr>
        <p:spPr>
          <a:xfrm>
            <a:off x="3059832" y="3068960"/>
            <a:ext cx="2880320" cy="2088232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6156176" y="48691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Hacer (acción)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611560" y="486916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Decir (comunicación)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3707904" y="256490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 y querer ser (identidad)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683568" y="2420888"/>
            <a:ext cx="2880320" cy="8640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827584" y="2564904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COHERENCIA ORGANIZACIONAL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986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Definir objetivos incorrectamente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420888"/>
            <a:ext cx="8136904" cy="3528392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ES" dirty="0" smtClean="0"/>
              <a:t>1. Evaluar la capacidad de cumplir:</a:t>
            </a:r>
          </a:p>
          <a:p>
            <a:pPr marL="68580" indent="0">
              <a:buNone/>
            </a:pPr>
            <a:r>
              <a:rPr lang="es-ES" dirty="0" smtClean="0"/>
              <a:t>	- relación con la visión y misión</a:t>
            </a:r>
            <a:endParaRPr lang="es-ES" dirty="0"/>
          </a:p>
          <a:p>
            <a:pPr marL="68580" indent="0">
              <a:buNone/>
            </a:pPr>
            <a:r>
              <a:rPr lang="es-ES" dirty="0" smtClean="0"/>
              <a:t>	- específico, claro y cuantificable</a:t>
            </a:r>
          </a:p>
          <a:p>
            <a:pPr marL="68580" indent="0">
              <a:buNone/>
            </a:pPr>
            <a:r>
              <a:rPr lang="es-ES" dirty="0"/>
              <a:t>	</a:t>
            </a:r>
            <a:r>
              <a:rPr lang="es-ES" dirty="0" smtClean="0"/>
              <a:t>- pueda ser evaluado</a:t>
            </a:r>
          </a:p>
          <a:p>
            <a:pPr marL="68580" indent="0">
              <a:buNone/>
            </a:pPr>
            <a:r>
              <a:rPr lang="es-ES" dirty="0"/>
              <a:t>	</a:t>
            </a:r>
            <a:r>
              <a:rPr lang="es-ES" dirty="0" smtClean="0"/>
              <a:t>- definición de tiempo</a:t>
            </a:r>
          </a:p>
          <a:p>
            <a:pPr marL="68580" indent="0">
              <a:buNone/>
            </a:pPr>
            <a:r>
              <a:rPr lang="es-ES" dirty="0"/>
              <a:t>	</a:t>
            </a:r>
            <a:r>
              <a:rPr lang="es-ES" dirty="0" smtClean="0"/>
              <a:t>- realizable</a:t>
            </a:r>
          </a:p>
          <a:p>
            <a:pPr marL="68580" indent="0">
              <a:buNone/>
            </a:pPr>
            <a:r>
              <a:rPr lang="es-ES" dirty="0"/>
              <a:t>	</a:t>
            </a:r>
            <a:r>
              <a:rPr lang="es-ES" dirty="0" smtClean="0"/>
              <a:t>- escrito</a:t>
            </a:r>
          </a:p>
        </p:txBody>
      </p:sp>
    </p:spTree>
    <p:extLst>
      <p:ext uri="{BB962C8B-B14F-4D97-AF65-F5344CB8AC3E}">
        <p14:creationId xmlns:p14="http://schemas.microsoft.com/office/powerpoint/2010/main" val="2246972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1052736"/>
            <a:ext cx="7920880" cy="5328592"/>
          </a:xfrm>
        </p:spPr>
        <p:txBody>
          <a:bodyPr/>
          <a:lstStyle/>
          <a:p>
            <a:pPr marL="68580" indent="0">
              <a:buNone/>
            </a:pPr>
            <a:r>
              <a:rPr lang="es-ES" dirty="0" smtClean="0"/>
              <a:t>2. Definir los objetivos con base en el mutuo acuerdo entre los involucrados en el logro.</a:t>
            </a:r>
          </a:p>
          <a:p>
            <a:pPr marL="68580" indent="0">
              <a:buNone/>
            </a:pPr>
            <a:endParaRPr lang="es-ES" dirty="0"/>
          </a:p>
          <a:p>
            <a:pPr marL="68580" indent="0">
              <a:buNone/>
            </a:pPr>
            <a:r>
              <a:rPr lang="es-ES" dirty="0" smtClean="0"/>
              <a:t>3. Definir plan de acción.</a:t>
            </a:r>
          </a:p>
          <a:p>
            <a:pPr marL="68580" indent="0">
              <a:buNone/>
            </a:pPr>
            <a:endParaRPr lang="es-ES" dirty="0"/>
          </a:p>
          <a:p>
            <a:pPr marL="68580" indent="0">
              <a:buNone/>
            </a:pPr>
            <a:r>
              <a:rPr lang="es-ES" dirty="0" smtClean="0"/>
              <a:t>4. Comunicarlo a todos los interesados.</a:t>
            </a:r>
          </a:p>
          <a:p>
            <a:pPr marL="68580" indent="0">
              <a:buNone/>
            </a:pPr>
            <a:endParaRPr lang="es-ES" dirty="0"/>
          </a:p>
          <a:p>
            <a:pPr marL="68580" indent="0">
              <a:buNone/>
            </a:pPr>
            <a:r>
              <a:rPr lang="es-ES" dirty="0" smtClean="0"/>
              <a:t>5. Actuar consecuentemente para cumplir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777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Pensar en un plan de comunicación sólo para la dirección de comunicación</a:t>
            </a:r>
            <a:endParaRPr lang="es-ES" sz="28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3266350"/>
              </p:ext>
            </p:extLst>
          </p:nvPr>
        </p:nvGraphicFramePr>
        <p:xfrm>
          <a:off x="1878942" y="2290229"/>
          <a:ext cx="6777317" cy="3508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755576" y="2852936"/>
            <a:ext cx="2520280" cy="11521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971600" y="2852936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Ámbitos de la comunicación en las organizaciones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262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7920880" cy="1143000"/>
          </a:xfrm>
        </p:spPr>
        <p:txBody>
          <a:bodyPr>
            <a:noAutofit/>
          </a:bodyPr>
          <a:lstStyle/>
          <a:p>
            <a:r>
              <a:rPr lang="es-ES" sz="3600" dirty="0" smtClean="0"/>
              <a:t>Plantear indicadores incorrectamente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medición tiene dos grandes componentes: la auditoría y el control.</a:t>
            </a:r>
          </a:p>
          <a:p>
            <a:r>
              <a:rPr lang="es-ES" dirty="0" smtClean="0"/>
              <a:t>Auditoría: generar un referente cuando ni siquiera se ha planteado el plan.</a:t>
            </a:r>
          </a:p>
          <a:p>
            <a:r>
              <a:rPr lang="es-ES" dirty="0" smtClean="0"/>
              <a:t>Control: verificación de que lo que se ha planteado ejecutar, se ejecute y lo que se esperaba lograr, se logre.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5718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43492" y="1124744"/>
            <a:ext cx="6777317" cy="4707885"/>
          </a:xfrm>
        </p:spPr>
        <p:txBody>
          <a:bodyPr/>
          <a:lstStyle/>
          <a:p>
            <a:pPr marL="68580" indent="0">
              <a:buNone/>
            </a:pPr>
            <a:r>
              <a:rPr lang="es-ES" dirty="0" smtClean="0"/>
              <a:t>Propósito de los mecanismos de Auditoría y Control</a:t>
            </a:r>
            <a:endParaRPr lang="es-ES" dirty="0"/>
          </a:p>
        </p:txBody>
      </p:sp>
      <p:sp>
        <p:nvSpPr>
          <p:cNvPr id="4" name="Triángulo isósceles 3"/>
          <p:cNvSpPr/>
          <p:nvPr/>
        </p:nvSpPr>
        <p:spPr>
          <a:xfrm>
            <a:off x="3059832" y="2636912"/>
            <a:ext cx="2808312" cy="1944216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3779912" y="220486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Objetivo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3419872" y="422108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Correspondencia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1547664" y="4581128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Definición – lo que dijo que se haría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5724128" y="458112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Realidad- lo que se hace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5940152" y="2060848"/>
            <a:ext cx="25202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Auditoría + control:</a:t>
            </a:r>
          </a:p>
          <a:p>
            <a:pPr marL="285750" indent="-285750">
              <a:buFontTx/>
              <a:buChar char="-"/>
            </a:pPr>
            <a:r>
              <a:rPr lang="es-ES" dirty="0" smtClean="0"/>
              <a:t>Objetivo con definición</a:t>
            </a:r>
          </a:p>
          <a:p>
            <a:pPr marL="285750" indent="-285750">
              <a:buFontTx/>
              <a:buChar char="-"/>
            </a:pPr>
            <a:r>
              <a:rPr lang="es-ES" dirty="0" smtClean="0"/>
              <a:t>Definición con realidad</a:t>
            </a:r>
          </a:p>
          <a:p>
            <a:pPr marL="285750" indent="-285750">
              <a:buFontTx/>
              <a:buChar char="-"/>
            </a:pPr>
            <a:r>
              <a:rPr lang="es-ES" dirty="0" smtClean="0"/>
              <a:t>Realidad con objetivo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8919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definición de una metodología de planeación estratégica es un factor decisivo en el éxito de la gestión de comunicación.</a:t>
            </a:r>
          </a:p>
        </p:txBody>
      </p:sp>
    </p:spTree>
    <p:extLst>
      <p:ext uri="{BB962C8B-B14F-4D97-AF65-F5344CB8AC3E}">
        <p14:creationId xmlns:p14="http://schemas.microsoft.com/office/powerpoint/2010/main" val="4208684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Concepto de crisis </a:t>
            </a:r>
            <a:br>
              <a:rPr lang="es-MX" dirty="0"/>
            </a:br>
            <a:r>
              <a:rPr lang="es-MX" sz="3600" dirty="0" smtClean="0">
                <a:solidFill>
                  <a:schemeClr val="tx1"/>
                </a:solidFill>
              </a:rPr>
              <a:t>José Carlos Losada</a:t>
            </a:r>
            <a:endParaRPr lang="es-MX" sz="3600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Es un cambio súbito y un descalabro del equilibrio y la normalidad que pone en peligro la imagen de una organización e incluso, en algunos casos su propio </a:t>
            </a:r>
            <a:r>
              <a:rPr lang="es-MX" dirty="0" smtClean="0"/>
              <a:t>futuro.</a:t>
            </a:r>
          </a:p>
          <a:p>
            <a:pPr marL="68580" indent="0">
              <a:buNone/>
            </a:pPr>
            <a:endParaRPr lang="es-MX" dirty="0" smtClean="0"/>
          </a:p>
          <a:p>
            <a:r>
              <a:rPr lang="es-MX" dirty="0" smtClean="0"/>
              <a:t>Público interno  </a:t>
            </a:r>
            <a:r>
              <a:rPr lang="es-MX" dirty="0"/>
              <a:t>y </a:t>
            </a:r>
            <a:r>
              <a:rPr lang="es-MX" dirty="0" smtClean="0"/>
              <a:t>externo.</a:t>
            </a:r>
          </a:p>
          <a:p>
            <a:pPr marL="68580" indent="0">
              <a:buNone/>
            </a:pPr>
            <a:endParaRPr lang="es-MX" dirty="0" smtClean="0"/>
          </a:p>
          <a:p>
            <a:r>
              <a:rPr lang="es-MX" dirty="0" smtClean="0"/>
              <a:t>organización como </a:t>
            </a:r>
            <a:r>
              <a:rPr lang="es-MX" dirty="0"/>
              <a:t>centro de </a:t>
            </a:r>
            <a:r>
              <a:rPr lang="es-MX" dirty="0" smtClean="0"/>
              <a:t>atención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45533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Factores comunes:</a:t>
            </a:r>
            <a:br>
              <a:rPr lang="es-MX" dirty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s-MX" dirty="0"/>
              <a:t>Sorpresa: sin capacidad de reacción adecuada</a:t>
            </a:r>
          </a:p>
          <a:p>
            <a:pPr lvl="0"/>
            <a:r>
              <a:rPr lang="es-MX" dirty="0"/>
              <a:t>Urgencia: exige rapidez de </a:t>
            </a:r>
            <a:r>
              <a:rPr lang="es-MX" dirty="0" smtClean="0"/>
              <a:t>respuesta </a:t>
            </a:r>
            <a:endParaRPr lang="es-MX" dirty="0"/>
          </a:p>
          <a:p>
            <a:pPr lvl="0"/>
            <a:r>
              <a:rPr lang="es-MX" dirty="0"/>
              <a:t>Inestabilidad: por delicada que sea la situación provocara una inestabilidad </a:t>
            </a:r>
          </a:p>
          <a:p>
            <a:pPr lvl="2"/>
            <a:r>
              <a:rPr lang="es-MX" dirty="0"/>
              <a:t>Debe continuar con su actividad normal</a:t>
            </a:r>
          </a:p>
          <a:p>
            <a:pPr lvl="2"/>
            <a:r>
              <a:rPr lang="es-MX" dirty="0"/>
              <a:t>Medios de comunicación VS la organización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8566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Causa de las crisis </a:t>
            </a:r>
            <a:br>
              <a:rPr lang="es-MX" dirty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s-MX" dirty="0"/>
              <a:t>Son muy diversas y dependen de la naturaleza de la empresa, pero podemos hablar de cinco:</a:t>
            </a:r>
          </a:p>
          <a:p>
            <a:pPr lvl="0"/>
            <a:r>
              <a:rPr lang="es-MX" dirty="0" smtClean="0"/>
              <a:t>Catástrofes</a:t>
            </a:r>
          </a:p>
          <a:p>
            <a:pPr lvl="0"/>
            <a:r>
              <a:rPr lang="es-MX" dirty="0" smtClean="0"/>
              <a:t>Fallos </a:t>
            </a:r>
            <a:r>
              <a:rPr lang="es-MX" dirty="0"/>
              <a:t>Funcionales </a:t>
            </a:r>
            <a:r>
              <a:rPr lang="es-MX" dirty="0" smtClean="0"/>
              <a:t>Graves</a:t>
            </a:r>
          </a:p>
          <a:p>
            <a:pPr lvl="0"/>
            <a:r>
              <a:rPr lang="es-MX" dirty="0" smtClean="0"/>
              <a:t>Crisis </a:t>
            </a:r>
            <a:r>
              <a:rPr lang="es-MX" dirty="0"/>
              <a:t>de </a:t>
            </a:r>
            <a:r>
              <a:rPr lang="es-MX" dirty="0" smtClean="0"/>
              <a:t>honorabilidad</a:t>
            </a:r>
          </a:p>
          <a:p>
            <a:pPr lvl="0"/>
            <a:r>
              <a:rPr lang="es-MX" dirty="0" smtClean="0"/>
              <a:t>Amenazas económico-financieras</a:t>
            </a:r>
          </a:p>
          <a:p>
            <a:pPr lvl="0"/>
            <a:r>
              <a:rPr lang="es-MX" dirty="0" smtClean="0"/>
              <a:t>Crisis Internas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01996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Efectos de la crisis </a:t>
            </a:r>
            <a:br>
              <a:rPr lang="es-MX" dirty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Dependen de su </a:t>
            </a:r>
            <a:r>
              <a:rPr lang="es-MX" dirty="0"/>
              <a:t>intensidad, </a:t>
            </a:r>
            <a:r>
              <a:rPr lang="es-MX" dirty="0" smtClean="0"/>
              <a:t>gravedad</a:t>
            </a:r>
            <a:r>
              <a:rPr lang="es-MX" dirty="0"/>
              <a:t>, la previsión de tales hechos y la respuesta de la </a:t>
            </a:r>
            <a:r>
              <a:rPr lang="es-MX" dirty="0" smtClean="0"/>
              <a:t>organización.</a:t>
            </a:r>
          </a:p>
          <a:p>
            <a:endParaRPr lang="es-MX" dirty="0" smtClean="0"/>
          </a:p>
          <a:p>
            <a:pPr lvl="1"/>
            <a:r>
              <a:rPr lang="es-MX" dirty="0" smtClean="0"/>
              <a:t>Positivos</a:t>
            </a:r>
          </a:p>
          <a:p>
            <a:pPr lvl="1"/>
            <a:r>
              <a:rPr lang="es-MX" dirty="0" smtClean="0"/>
              <a:t>Negativos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95120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Fases de la crisis </a:t>
            </a:r>
            <a:br>
              <a:rPr lang="es-MX" dirty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s-MX" dirty="0" err="1" smtClean="0"/>
              <a:t>Precrisis</a:t>
            </a:r>
            <a:endParaRPr lang="es-MX" dirty="0" smtClean="0"/>
          </a:p>
          <a:p>
            <a:pPr marL="68580" lvl="0" indent="0">
              <a:buNone/>
            </a:pPr>
            <a:endParaRPr lang="es-MX" dirty="0" smtClean="0"/>
          </a:p>
          <a:p>
            <a:pPr lvl="0"/>
            <a:r>
              <a:rPr lang="es-MX" dirty="0" smtClean="0"/>
              <a:t>Crisis</a:t>
            </a:r>
            <a:r>
              <a:rPr lang="es-MX" dirty="0"/>
              <a:t>: </a:t>
            </a:r>
            <a:r>
              <a:rPr lang="es-MX" sz="2400" dirty="0" smtClean="0"/>
              <a:t>Dos </a:t>
            </a:r>
            <a:r>
              <a:rPr lang="es-MX" sz="2400" dirty="0"/>
              <a:t>momentos dentro de la crisis: </a:t>
            </a:r>
            <a:endParaRPr lang="es-MX" sz="2400" dirty="0" smtClean="0"/>
          </a:p>
          <a:p>
            <a:pPr marL="68580" lvl="0" indent="0">
              <a:buNone/>
            </a:pPr>
            <a:endParaRPr lang="es-MX" sz="2400" dirty="0"/>
          </a:p>
          <a:p>
            <a:pPr lvl="2"/>
            <a:r>
              <a:rPr lang="es-MX" dirty="0"/>
              <a:t>Fase </a:t>
            </a:r>
            <a:r>
              <a:rPr lang="es-MX" dirty="0" smtClean="0"/>
              <a:t>aguda</a:t>
            </a:r>
            <a:endParaRPr lang="es-MX" dirty="0"/>
          </a:p>
          <a:p>
            <a:pPr lvl="2"/>
            <a:r>
              <a:rPr lang="es-MX" dirty="0"/>
              <a:t>Fase </a:t>
            </a:r>
            <a:r>
              <a:rPr lang="es-MX" dirty="0" smtClean="0"/>
              <a:t>crónica</a:t>
            </a:r>
          </a:p>
          <a:p>
            <a:pPr marL="685800" lvl="2" indent="0">
              <a:buNone/>
            </a:pPr>
            <a:endParaRPr lang="es-MX" dirty="0"/>
          </a:p>
          <a:p>
            <a:r>
              <a:rPr lang="es-MX" dirty="0" smtClean="0"/>
              <a:t>Poscrisis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43224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Prevenir la crisis </a:t>
            </a:r>
            <a:br>
              <a:rPr lang="es-MX" dirty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/>
          </a:bodyPr>
          <a:lstStyle/>
          <a:p>
            <a:r>
              <a:rPr lang="es-MX" sz="2000" dirty="0"/>
              <a:t>ejecutarse en primer lugar una auditoria de riesgos </a:t>
            </a:r>
            <a:r>
              <a:rPr lang="es-MX" sz="2000" dirty="0" smtClean="0"/>
              <a:t>conocido</a:t>
            </a:r>
          </a:p>
          <a:p>
            <a:pPr marL="68580" indent="0">
              <a:buNone/>
            </a:pPr>
            <a:endParaRPr lang="es-MX" sz="2000" dirty="0" smtClean="0"/>
          </a:p>
          <a:p>
            <a:r>
              <a:rPr lang="es-MX" sz="2000" dirty="0"/>
              <a:t>evaluar las circunstancias actuales </a:t>
            </a:r>
            <a:r>
              <a:rPr lang="es-MX" sz="2000" dirty="0" smtClean="0"/>
              <a:t>para delimitar peligros</a:t>
            </a:r>
          </a:p>
          <a:p>
            <a:pPr marL="68580" indent="0">
              <a:buNone/>
            </a:pPr>
            <a:endParaRPr lang="es-MX" sz="2000" dirty="0" smtClean="0"/>
          </a:p>
          <a:p>
            <a:r>
              <a:rPr lang="es-MX" sz="2000" dirty="0"/>
              <a:t>Planificar la reacción a una posible </a:t>
            </a:r>
            <a:r>
              <a:rPr lang="es-MX" sz="2000" dirty="0" smtClean="0"/>
              <a:t>emergencia: </a:t>
            </a:r>
          </a:p>
          <a:p>
            <a:pPr lvl="2"/>
            <a:r>
              <a:rPr lang="es-MX" sz="1800" dirty="0"/>
              <a:t>analizar las posibilidades del </a:t>
            </a:r>
            <a:r>
              <a:rPr lang="es-MX" sz="1800" dirty="0" smtClean="0"/>
              <a:t>problema</a:t>
            </a:r>
          </a:p>
          <a:p>
            <a:pPr lvl="2"/>
            <a:r>
              <a:rPr lang="es-MX" sz="1800" dirty="0"/>
              <a:t>seleccionar al personal </a:t>
            </a:r>
            <a:r>
              <a:rPr lang="es-MX" sz="1800" dirty="0" smtClean="0"/>
              <a:t>adecuado</a:t>
            </a:r>
          </a:p>
          <a:p>
            <a:pPr lvl="2"/>
            <a:r>
              <a:rPr lang="es-MX" sz="1800" dirty="0"/>
              <a:t>simulación de </a:t>
            </a:r>
            <a:r>
              <a:rPr lang="es-MX" sz="1800" dirty="0" smtClean="0"/>
              <a:t>crisis:</a:t>
            </a:r>
          </a:p>
          <a:p>
            <a:pPr lvl="5"/>
            <a:r>
              <a:rPr lang="es-MX" sz="1200" dirty="0"/>
              <a:t>Los simulacros de </a:t>
            </a:r>
            <a:r>
              <a:rPr lang="es-MX" sz="1200" dirty="0" smtClean="0"/>
              <a:t>crisis</a:t>
            </a:r>
          </a:p>
          <a:p>
            <a:pPr lvl="5"/>
            <a:r>
              <a:rPr lang="es-MX" sz="1200" dirty="0"/>
              <a:t>El media training</a:t>
            </a:r>
            <a:r>
              <a:rPr lang="es-MX" sz="1200" dirty="0" smtClean="0"/>
              <a:t>: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19095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Cuatro principios </a:t>
            </a:r>
            <a:r>
              <a:rPr lang="es-MX" dirty="0" smtClean="0"/>
              <a:t>claves: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 dirty="0" smtClean="0"/>
              <a:t>Anticipación</a:t>
            </a:r>
            <a:endParaRPr lang="es-MX" dirty="0"/>
          </a:p>
          <a:p>
            <a:pPr lvl="0"/>
            <a:r>
              <a:rPr lang="es-MX" dirty="0" smtClean="0"/>
              <a:t>Agilidad</a:t>
            </a:r>
          </a:p>
          <a:p>
            <a:pPr lvl="0"/>
            <a:r>
              <a:rPr lang="es-MX" dirty="0" smtClean="0"/>
              <a:t>Calidad informativa </a:t>
            </a:r>
            <a:endParaRPr lang="es-MX" dirty="0"/>
          </a:p>
          <a:p>
            <a:r>
              <a:rPr lang="es-MX" dirty="0" smtClean="0"/>
              <a:t>Veracidad</a:t>
            </a:r>
          </a:p>
          <a:p>
            <a:pPr marL="685800" lvl="2" indent="0">
              <a:buNone/>
            </a:pPr>
            <a:r>
              <a:rPr lang="es-MX" dirty="0" smtClean="0"/>
              <a:t>Comunicación mínima</a:t>
            </a:r>
          </a:p>
          <a:p>
            <a:pPr marL="685800" lvl="2" indent="0">
              <a:buNone/>
            </a:pPr>
            <a:r>
              <a:rPr lang="es-MX" dirty="0" smtClean="0"/>
              <a:t>Comunicación discreta</a:t>
            </a:r>
          </a:p>
          <a:p>
            <a:pPr marL="685800" lvl="2" indent="0">
              <a:buNone/>
            </a:pPr>
            <a:r>
              <a:rPr lang="es-MX" dirty="0" smtClean="0"/>
              <a:t>Comunicación transparente</a:t>
            </a:r>
          </a:p>
          <a:p>
            <a:pPr marL="6858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63246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El comité de crisis</a:t>
            </a:r>
            <a:br>
              <a:rPr lang="es-MX" dirty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La célula</a:t>
            </a:r>
          </a:p>
          <a:p>
            <a:pPr marL="68580" indent="0">
              <a:buNone/>
            </a:pPr>
            <a:endParaRPr lang="es-MX" dirty="0" smtClean="0"/>
          </a:p>
          <a:p>
            <a:pPr lvl="1"/>
            <a:r>
              <a:rPr lang="es-MX" dirty="0"/>
              <a:t>Presidente o director de la organización </a:t>
            </a:r>
          </a:p>
          <a:p>
            <a:pPr lvl="1"/>
            <a:r>
              <a:rPr lang="es-MX" dirty="0"/>
              <a:t>Responsable de prensa(experto) </a:t>
            </a:r>
          </a:p>
          <a:p>
            <a:pPr lvl="1"/>
            <a:r>
              <a:rPr lang="es-MX" dirty="0"/>
              <a:t>Responsable de relaciones externas (poderes públicos, sindicatos, representantes)</a:t>
            </a:r>
          </a:p>
          <a:p>
            <a:pPr lvl="1"/>
            <a:r>
              <a:rPr lang="es-MX" dirty="0"/>
              <a:t>Responsable de comunicación interna</a:t>
            </a:r>
          </a:p>
          <a:p>
            <a:pPr lvl="1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60176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Funciones del comité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s-MX" sz="2400" dirty="0"/>
              <a:t>detectar señales de alarma </a:t>
            </a:r>
            <a:endParaRPr lang="es-MX" sz="2400" dirty="0" smtClean="0"/>
          </a:p>
          <a:p>
            <a:pPr lvl="1"/>
            <a:r>
              <a:rPr lang="es-MX" sz="2400" dirty="0" smtClean="0"/>
              <a:t>analizar </a:t>
            </a:r>
            <a:r>
              <a:rPr lang="es-MX" sz="2400" dirty="0"/>
              <a:t>los </a:t>
            </a:r>
            <a:r>
              <a:rPr lang="es-MX" sz="2400" dirty="0" smtClean="0"/>
              <a:t>posibles rumores</a:t>
            </a:r>
            <a:endParaRPr lang="es-MX" sz="2400" dirty="0"/>
          </a:p>
          <a:p>
            <a:pPr lvl="1"/>
            <a:r>
              <a:rPr lang="es-MX" sz="2400" dirty="0"/>
              <a:t>elaborar estrategias </a:t>
            </a:r>
            <a:r>
              <a:rPr lang="es-MX" sz="2400" dirty="0" smtClean="0"/>
              <a:t>con </a:t>
            </a:r>
            <a:r>
              <a:rPr lang="es-MX" sz="2400" dirty="0"/>
              <a:t>las siguientes variables:</a:t>
            </a:r>
          </a:p>
          <a:p>
            <a:pPr lvl="2"/>
            <a:r>
              <a:rPr lang="es-MX" dirty="0"/>
              <a:t>grado de gravedad y las implicaciones</a:t>
            </a:r>
          </a:p>
          <a:p>
            <a:pPr lvl="2"/>
            <a:r>
              <a:rPr lang="es-MX" dirty="0" smtClean="0"/>
              <a:t>alcance </a:t>
            </a:r>
            <a:r>
              <a:rPr lang="es-MX" dirty="0"/>
              <a:t>del problema</a:t>
            </a:r>
          </a:p>
          <a:p>
            <a:pPr lvl="2"/>
            <a:r>
              <a:rPr lang="es-MX" dirty="0"/>
              <a:t>extensión</a:t>
            </a:r>
          </a:p>
          <a:p>
            <a:pPr lvl="2"/>
            <a:r>
              <a:rPr lang="es-MX" dirty="0"/>
              <a:t>duración previsible</a:t>
            </a:r>
          </a:p>
          <a:p>
            <a:pPr lvl="1"/>
            <a:r>
              <a:rPr lang="es-MX" sz="2400" dirty="0"/>
              <a:t>tomar las decisiones </a:t>
            </a:r>
            <a:r>
              <a:rPr lang="es-MX" sz="2400" dirty="0" smtClean="0"/>
              <a:t>oportunas </a:t>
            </a:r>
            <a:endParaRPr lang="es-MX" sz="2400" dirty="0"/>
          </a:p>
          <a:p>
            <a:pPr lvl="1"/>
            <a:r>
              <a:rPr lang="es-MX" sz="2400" dirty="0"/>
              <a:t>gestionara </a:t>
            </a:r>
            <a:r>
              <a:rPr lang="es-MX" sz="2400" dirty="0" smtClean="0"/>
              <a:t>el </a:t>
            </a:r>
            <a:r>
              <a:rPr lang="es-MX" sz="2400" dirty="0"/>
              <a:t>tablero de </a:t>
            </a:r>
            <a:r>
              <a:rPr lang="es-MX" sz="2400" dirty="0" smtClean="0"/>
              <a:t>abordo</a:t>
            </a:r>
            <a:endParaRPr lang="es-MX" sz="2400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93889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Públicos prioritarios:</a:t>
            </a:r>
            <a:br>
              <a:rPr lang="es-MX" dirty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 dirty="0"/>
              <a:t>personal </a:t>
            </a:r>
            <a:r>
              <a:rPr lang="es-MX" dirty="0" smtClean="0"/>
              <a:t>interno</a:t>
            </a:r>
          </a:p>
          <a:p>
            <a:pPr lvl="0"/>
            <a:endParaRPr lang="es-MX" dirty="0"/>
          </a:p>
          <a:p>
            <a:pPr lvl="0"/>
            <a:r>
              <a:rPr lang="es-MX" dirty="0"/>
              <a:t>medios de comunicación </a:t>
            </a:r>
            <a:endParaRPr lang="es-MX" dirty="0" smtClean="0"/>
          </a:p>
          <a:p>
            <a:pPr lvl="0"/>
            <a:endParaRPr lang="es-MX" dirty="0"/>
          </a:p>
          <a:p>
            <a:pPr lvl="0"/>
            <a:r>
              <a:rPr lang="es-MX" dirty="0"/>
              <a:t>afectados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11403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Manual de crisis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s-MX" dirty="0"/>
              <a:t>metas a alcanzar mediante </a:t>
            </a:r>
            <a:r>
              <a:rPr lang="es-MX" dirty="0" smtClean="0"/>
              <a:t>el plan </a:t>
            </a:r>
            <a:r>
              <a:rPr lang="es-MX" dirty="0"/>
              <a:t>de crisis.</a:t>
            </a:r>
          </a:p>
          <a:p>
            <a:pPr lvl="0"/>
            <a:r>
              <a:rPr lang="es-MX" dirty="0" smtClean="0"/>
              <a:t>objetivos </a:t>
            </a:r>
            <a:r>
              <a:rPr lang="es-MX" dirty="0"/>
              <a:t>y principios básicos de la organización.</a:t>
            </a:r>
          </a:p>
          <a:p>
            <a:pPr lvl="0"/>
            <a:r>
              <a:rPr lang="es-MX" dirty="0"/>
              <a:t>estudio sobre los tipos de </a:t>
            </a:r>
            <a:r>
              <a:rPr lang="es-MX" dirty="0" smtClean="0"/>
              <a:t>crisis a las que esta expuesta.</a:t>
            </a:r>
            <a:endParaRPr lang="es-MX" dirty="0"/>
          </a:p>
          <a:p>
            <a:pPr lvl="0"/>
            <a:r>
              <a:rPr lang="es-MX" dirty="0"/>
              <a:t>descripción de los miembros del gabinete de </a:t>
            </a:r>
            <a:r>
              <a:rPr lang="es-MX" dirty="0" smtClean="0"/>
              <a:t>crisis</a:t>
            </a:r>
          </a:p>
          <a:p>
            <a:pPr lvl="0"/>
            <a:r>
              <a:rPr lang="es-MX" dirty="0" smtClean="0"/>
              <a:t>Listado </a:t>
            </a:r>
            <a:r>
              <a:rPr lang="es-MX" dirty="0"/>
              <a:t>de teléfonos </a:t>
            </a:r>
            <a:r>
              <a:rPr lang="es-MX" dirty="0" smtClean="0"/>
              <a:t>de </a:t>
            </a:r>
            <a:r>
              <a:rPr lang="es-MX" dirty="0"/>
              <a:t>todos los miembros </a:t>
            </a:r>
            <a:r>
              <a:rPr lang="es-MX" dirty="0" smtClean="0"/>
              <a:t>directivos e intermedios.</a:t>
            </a:r>
            <a:endParaRPr lang="es-MX" dirty="0"/>
          </a:p>
          <a:p>
            <a:pPr lvl="0"/>
            <a:r>
              <a:rPr lang="es-MX" dirty="0"/>
              <a:t>Listado de direcciones de consultores y proveedores, gabinetes legales, compañías aseguradoras.</a:t>
            </a:r>
          </a:p>
          <a:p>
            <a:pPr lvl="0"/>
            <a:r>
              <a:rPr lang="es-MX" dirty="0"/>
              <a:t>Listados de contacto con los medios de comunicación.</a:t>
            </a:r>
          </a:p>
          <a:p>
            <a:pPr lvl="0"/>
            <a:r>
              <a:rPr lang="es-MX" dirty="0"/>
              <a:t>Listado y teléfonos de los servicios de emergencia.</a:t>
            </a:r>
          </a:p>
          <a:p>
            <a:pPr lvl="0"/>
            <a:r>
              <a:rPr lang="es-MX" dirty="0"/>
              <a:t>Sumario de las tareas </a:t>
            </a:r>
            <a:r>
              <a:rPr lang="es-MX" dirty="0" smtClean="0"/>
              <a:t>a </a:t>
            </a:r>
            <a:r>
              <a:rPr lang="es-MX" dirty="0"/>
              <a:t>realizar en el momento del </a:t>
            </a:r>
            <a:r>
              <a:rPr lang="es-MX" dirty="0" smtClean="0"/>
              <a:t>impacto</a:t>
            </a:r>
            <a:r>
              <a:rPr lang="es-MX" dirty="0"/>
              <a:t>.</a:t>
            </a:r>
          </a:p>
          <a:p>
            <a:pPr lvl="0"/>
            <a:r>
              <a:rPr lang="es-MX" dirty="0"/>
              <a:t>Instrucciones para enviar mensajes escritos.</a:t>
            </a:r>
          </a:p>
          <a:p>
            <a:pPr lvl="0"/>
            <a:r>
              <a:rPr lang="es-MX" dirty="0"/>
              <a:t>Control de declaraciones y comunicados pre confeccionados.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49630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Internet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extender </a:t>
            </a:r>
            <a:r>
              <a:rPr lang="es-MX" dirty="0" smtClean="0"/>
              <a:t>crisis </a:t>
            </a:r>
            <a:r>
              <a:rPr lang="es-MX" dirty="0"/>
              <a:t>de forma rápida y </a:t>
            </a:r>
            <a:r>
              <a:rPr lang="es-MX" dirty="0" smtClean="0"/>
              <a:t>masiva.</a:t>
            </a:r>
          </a:p>
          <a:p>
            <a:endParaRPr lang="es-MX" dirty="0" smtClean="0"/>
          </a:p>
          <a:p>
            <a:r>
              <a:rPr lang="es-MX" dirty="0" err="1" smtClean="0"/>
              <a:t>Dark</a:t>
            </a:r>
            <a:r>
              <a:rPr lang="es-MX" dirty="0" smtClean="0"/>
              <a:t> </a:t>
            </a:r>
            <a:r>
              <a:rPr lang="es-MX" dirty="0" err="1"/>
              <a:t>site</a:t>
            </a:r>
            <a:r>
              <a:rPr lang="es-MX" dirty="0"/>
              <a:t> “</a:t>
            </a:r>
            <a:r>
              <a:rPr lang="es-MX" dirty="0" err="1"/>
              <a:t>website</a:t>
            </a:r>
            <a:r>
              <a:rPr lang="es-MX" dirty="0"/>
              <a:t> durmiente” escondido tras el portal corporativo preparado para activarse tan pronto estalle la crisis. </a:t>
            </a:r>
          </a:p>
        </p:txBody>
      </p:sp>
    </p:spTree>
    <p:extLst>
      <p:ext uri="{BB962C8B-B14F-4D97-AF65-F5344CB8AC3E}">
        <p14:creationId xmlns:p14="http://schemas.microsoft.com/office/powerpoint/2010/main" val="1951400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151</TotalTime>
  <Words>997</Words>
  <Application>Microsoft Macintosh PowerPoint</Application>
  <PresentationFormat>Presentación en pantalla (4:3)</PresentationFormat>
  <Paragraphs>172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Austin</vt:lpstr>
      <vt:lpstr>Capítulos 9 y 10</vt:lpstr>
      <vt:lpstr>Plan estratégico de Comunicación</vt:lpstr>
      <vt:lpstr>Presentación de PowerPoint</vt:lpstr>
      <vt:lpstr>¿Por qué podría fracasar un plan de comunicación?</vt:lpstr>
      <vt:lpstr>No entender ni aplicar con rigor los conceptos de planeación estratégica</vt:lpstr>
      <vt:lpstr>No asociar el plan de comunicación a la estrategia organizacional</vt:lpstr>
      <vt:lpstr>Basarse en suposiciones y no en datos y hechos</vt:lpstr>
      <vt:lpstr>Querer comunicar lo que no se tiene y lo que no se es</vt:lpstr>
      <vt:lpstr>Definir objetivos incorrectamente</vt:lpstr>
      <vt:lpstr>Presentación de PowerPoint</vt:lpstr>
      <vt:lpstr>Pensar en un plan de comunicación sólo para la dirección de comunicación</vt:lpstr>
      <vt:lpstr>Plantear indicadores incorrectamente</vt:lpstr>
      <vt:lpstr>Presentación de PowerPoint</vt:lpstr>
      <vt:lpstr>Presentación de PowerPoint</vt:lpstr>
      <vt:lpstr>Concepto de crisis  José Carlos Losada</vt:lpstr>
      <vt:lpstr>Factores comunes: </vt:lpstr>
      <vt:lpstr>Causa de las crisis  </vt:lpstr>
      <vt:lpstr>Efectos de la crisis  </vt:lpstr>
      <vt:lpstr>Fases de la crisis  </vt:lpstr>
      <vt:lpstr>Prevenir la crisis  </vt:lpstr>
      <vt:lpstr>Cuatro principios claves:</vt:lpstr>
      <vt:lpstr>El comité de crisis </vt:lpstr>
      <vt:lpstr>Funciones del comité</vt:lpstr>
      <vt:lpstr>Públicos prioritarios: </vt:lpstr>
      <vt:lpstr>Manual de crisis</vt:lpstr>
      <vt:lpstr>Internet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 y gestión  de crisis</dc:title>
  <dc:creator>María del Rosario Martínez Cardoso</dc:creator>
  <cp:lastModifiedBy>Mitzi  Sámano Loyola</cp:lastModifiedBy>
  <cp:revision>13</cp:revision>
  <dcterms:created xsi:type="dcterms:W3CDTF">2012-10-03T23:15:59Z</dcterms:created>
  <dcterms:modified xsi:type="dcterms:W3CDTF">2012-10-04T02:11:52Z</dcterms:modified>
</cp:coreProperties>
</file>