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70" r:id="rId3"/>
    <p:sldId id="271" r:id="rId4"/>
    <p:sldId id="272" r:id="rId5"/>
    <p:sldId id="273" r:id="rId6"/>
    <p:sldId id="274" r:id="rId7"/>
    <p:sldId id="275" r:id="rId8"/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76" r:id="rId19"/>
    <p:sldId id="266" r:id="rId20"/>
    <p:sldId id="267" r:id="rId21"/>
    <p:sldId id="26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-87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5ECD5-515E-4817-8A06-1D2ED2C83850}" type="datetime4">
              <a:rPr lang="en-US" smtClean="0"/>
              <a:pPr/>
              <a:t>octubre 3,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D72EBF8-7CF5-44B7-B2BF-E22DE4D0703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D1919-1B5F-4141-B613-3E5C6008A186}" type="datetime4">
              <a:rPr lang="en-US" smtClean="0"/>
              <a:pPr/>
              <a:t>octubre 3,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2427-B1DD-49E6-9F05-DE0F1467D7DC}" type="datetime4">
              <a:rPr lang="en-US" smtClean="0"/>
              <a:pPr/>
              <a:t>octubre 3,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CA7B5-8BC9-491C-A887-7C3E7ED947D8}" type="datetime4">
              <a:rPr lang="en-US" smtClean="0"/>
              <a:pPr/>
              <a:t>octubre 3,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8ED0-40F2-434C-A848-B92581875164}" type="datetime4">
              <a:rPr lang="en-US" smtClean="0"/>
              <a:pPr/>
              <a:t>octubre 3, 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5437F-F4F9-44A9-B4D3-9191CA04E889}" type="datetime4">
              <a:rPr lang="en-US" smtClean="0"/>
              <a:pPr/>
              <a:t>octubre 3, 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24E59-01D0-4537-B876-7E5EC75B028D}" type="datetime4">
              <a:rPr lang="en-US" smtClean="0"/>
              <a:pPr/>
              <a:t>octubre 3, 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2E49-18A1-40BC-BA5D-5A2EC8FDDF15}" type="datetime4">
              <a:rPr lang="en-US" smtClean="0"/>
              <a:pPr/>
              <a:t>octubre 3,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DA4-3B24-449B-95CA-514EB7E30A99}" type="datetime4">
              <a:rPr lang="en-US" smtClean="0"/>
              <a:pPr/>
              <a:t>octubre 3,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 userDrawn="1"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F4-DDCB-41FF-83F5-A48440F36FA7}" type="datetime4">
              <a:rPr lang="en-US" smtClean="0"/>
              <a:pPr/>
              <a:t>octubre 3,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 userDrawn="1"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6348-D703-428C-A1C4-7D6796EF5F41}" type="datetime4">
              <a:rPr lang="en-US" smtClean="0"/>
              <a:pPr/>
              <a:t>octubre 3,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42120D2-3948-4F8F-BE5D-E7E7D97880B2}" type="datetime4">
              <a:rPr lang="en-US" smtClean="0"/>
              <a:pPr/>
              <a:t>octubre 3, 2012</a:t>
            </a:fld>
            <a:endParaRPr lang="en-US" dirty="0" err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1D72EBF8-7CF5-44B7-B2BF-E22DE4D0703D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El verdadero valor de la comunicación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Olivia Morales</a:t>
            </a:r>
          </a:p>
          <a:p>
            <a:r>
              <a:rPr lang="es-MX" dirty="0" smtClean="0"/>
              <a:t>“Es estratégico todo aquello que tiene que ver con la vida y muerte de las empresas”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19189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Comunicación estratégica?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dirty="0"/>
              <a:t>S</a:t>
            </a:r>
            <a:r>
              <a:rPr lang="es-MX" dirty="0" smtClean="0"/>
              <a:t>uceso con impacto mayor en servicios, mercado, modelos operativos y económicos= estrategia</a:t>
            </a:r>
          </a:p>
          <a:p>
            <a:pPr algn="just">
              <a:buNone/>
            </a:pPr>
            <a:r>
              <a:rPr lang="es-MX" dirty="0" smtClean="0"/>
              <a:t>Estrategia particular:</a:t>
            </a:r>
          </a:p>
          <a:p>
            <a:pPr algn="just"/>
            <a:r>
              <a:rPr lang="es-MX" dirty="0" smtClean="0"/>
              <a:t>Tiempo/aire= empresa de medios</a:t>
            </a:r>
          </a:p>
          <a:p>
            <a:pPr algn="just"/>
            <a:r>
              <a:rPr lang="es-MX" dirty="0" smtClean="0"/>
              <a:t>Distribución= empresa de consumo</a:t>
            </a:r>
          </a:p>
          <a:p>
            <a:pPr algn="just">
              <a:buNone/>
            </a:pPr>
            <a:r>
              <a:rPr lang="es-MX" dirty="0" smtClean="0"/>
              <a:t>Ausencia de comunicación en escuelas de negocios y literatura= mercadotecnia sustituye</a:t>
            </a:r>
          </a:p>
          <a:p>
            <a:pPr algn="just"/>
            <a:r>
              <a:rPr lang="es-MX" dirty="0" smtClean="0"/>
              <a:t>“La comunicación es transversal, atraviesa todos los procesos de la empresa y el sistema nervioso central de la organización” (Costa, Joan 2002)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43041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Comunicación del negocio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b="1" dirty="0" smtClean="0"/>
              <a:t>Comunicación y supervivencia: </a:t>
            </a:r>
            <a:r>
              <a:rPr lang="es-MX" dirty="0" smtClean="0"/>
              <a:t>comunicar qué vendo, cómo me defino y comunicación interior.</a:t>
            </a:r>
          </a:p>
          <a:p>
            <a:pPr algn="just"/>
            <a:r>
              <a:rPr lang="es-MX" b="1" dirty="0" smtClean="0"/>
              <a:t>Comunicación en crisis: </a:t>
            </a:r>
            <a:r>
              <a:rPr lang="es-MX" dirty="0" smtClean="0"/>
              <a:t>mitiga los efectos a largo plazo y proporciona una estrategia.</a:t>
            </a:r>
            <a:r>
              <a:rPr lang="es-MX" dirty="0"/>
              <a:t> </a:t>
            </a:r>
            <a:r>
              <a:rPr lang="es-MX" dirty="0" smtClean="0"/>
              <a:t>Conflictos de imagen y credibilidad= falta de confianza.</a:t>
            </a:r>
          </a:p>
          <a:p>
            <a:pPr algn="just"/>
            <a:r>
              <a:rPr lang="es-MX" b="1" dirty="0" smtClean="0"/>
              <a:t>Publicidad o Comunicación masiva: </a:t>
            </a:r>
            <a:r>
              <a:rPr lang="es-MX" dirty="0" smtClean="0"/>
              <a:t>claridad en los mensajes (razones, beneficios, contextualizar), Tono de la comunicación (emocional), posicionamiento y promesa básica (promesa, realidad).</a:t>
            </a:r>
          </a:p>
        </p:txBody>
      </p:sp>
    </p:spTree>
    <p:extLst>
      <p:ext uri="{BB962C8B-B14F-4D97-AF65-F5344CB8AC3E}">
        <p14:creationId xmlns:p14="http://schemas.microsoft.com/office/powerpoint/2010/main" val="1624724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b="1" dirty="0" smtClean="0"/>
              <a:t>Comunicación con audiencias específicas</a:t>
            </a:r>
            <a:r>
              <a:rPr lang="es-MX" dirty="0" smtClean="0"/>
              <a:t>: notoriedad ante el público (incursión en el público), audiencias financieras (estrategia unificadora), comunicación y ventas.</a:t>
            </a:r>
          </a:p>
          <a:p>
            <a:pPr algn="just">
              <a:buNone/>
            </a:pPr>
            <a:r>
              <a:rPr lang="es-MX" dirty="0"/>
              <a:t> </a:t>
            </a:r>
            <a:r>
              <a:rPr lang="es-MX" dirty="0" smtClean="0"/>
              <a:t>   </a:t>
            </a:r>
            <a:r>
              <a:rPr lang="es-MX" b="1" dirty="0" smtClean="0"/>
              <a:t>Comunicación como eje de negocio: </a:t>
            </a:r>
            <a:r>
              <a:rPr lang="es-MX" dirty="0" smtClean="0"/>
              <a:t>relación fidelidad (sólo este producto o servicio) y aumento volumen= valor de vida.</a:t>
            </a:r>
          </a:p>
          <a:p>
            <a:pPr algn="just">
              <a:buNone/>
            </a:pPr>
            <a:r>
              <a:rPr lang="es-MX" dirty="0"/>
              <a:t> </a:t>
            </a:r>
            <a:r>
              <a:rPr lang="es-MX" dirty="0" smtClean="0"/>
              <a:t>   Comunicación= generar valor en empresas.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37675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Todo es comunicación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b="1" dirty="0" smtClean="0"/>
              <a:t>Punto de venta</a:t>
            </a:r>
          </a:p>
          <a:p>
            <a:r>
              <a:rPr lang="es-MX" b="1" dirty="0" err="1" smtClean="0"/>
              <a:t>Merchandising</a:t>
            </a:r>
            <a:r>
              <a:rPr lang="es-MX" b="1" dirty="0" smtClean="0"/>
              <a:t>: </a:t>
            </a:r>
            <a:r>
              <a:rPr lang="es-MX" dirty="0" smtClean="0"/>
              <a:t>esfuerzo para que el producto comunique de forma eficiente por qué ser comprado.</a:t>
            </a:r>
          </a:p>
          <a:p>
            <a:r>
              <a:rPr lang="es-MX" b="1" dirty="0" smtClean="0"/>
              <a:t>Internet: </a:t>
            </a:r>
            <a:r>
              <a:rPr lang="es-MX" dirty="0" smtClean="0"/>
              <a:t>canal de comunicación y punto de venta. Economía de redes (personas, infraestructura, reputación e imagen)</a:t>
            </a:r>
          </a:p>
          <a:p>
            <a:r>
              <a:rPr lang="es-MX" b="1" dirty="0" smtClean="0"/>
              <a:t>Precio: </a:t>
            </a:r>
            <a:r>
              <a:rPr lang="es-MX" dirty="0" smtClean="0"/>
              <a:t>comunica valor</a:t>
            </a:r>
          </a:p>
          <a:p>
            <a:r>
              <a:rPr lang="es-MX" b="1" dirty="0" smtClean="0"/>
              <a:t>Mercadotecnia</a:t>
            </a:r>
            <a:r>
              <a:rPr lang="es-MX" dirty="0" smtClean="0"/>
              <a:t>: encuentro entre el producto y el consumidor a través de la comunicación.</a:t>
            </a:r>
          </a:p>
          <a:p>
            <a:pPr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4526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Comunicación en el interior de la empresa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b="1" dirty="0" smtClean="0"/>
              <a:t>Líder: </a:t>
            </a:r>
            <a:r>
              <a:rPr lang="es-MX" dirty="0" smtClean="0"/>
              <a:t>Dotes de comunicación.</a:t>
            </a:r>
          </a:p>
          <a:p>
            <a:r>
              <a:rPr lang="es-MX" b="1" dirty="0" smtClean="0"/>
              <a:t>Mensaje: </a:t>
            </a:r>
            <a:r>
              <a:rPr lang="es-MX" dirty="0" smtClean="0"/>
              <a:t>transparente y consistente.</a:t>
            </a:r>
          </a:p>
          <a:p>
            <a:r>
              <a:rPr lang="es-MX" b="1" dirty="0" smtClean="0"/>
              <a:t>Empleados: </a:t>
            </a:r>
            <a:r>
              <a:rPr lang="es-MX" dirty="0" smtClean="0"/>
              <a:t>motivación, clima laboral.</a:t>
            </a:r>
          </a:p>
          <a:p>
            <a:r>
              <a:rPr lang="es-MX" b="1" dirty="0" smtClean="0"/>
              <a:t>Construir sobre la realidad: </a:t>
            </a:r>
            <a:r>
              <a:rPr lang="es-MX" dirty="0" smtClean="0"/>
              <a:t>congruencia entre el decir y hacer.</a:t>
            </a:r>
          </a:p>
          <a:p>
            <a:pPr>
              <a:buNone/>
            </a:pPr>
            <a:r>
              <a:rPr lang="es-MX" dirty="0" smtClean="0"/>
              <a:t>“Cualquier elemento de la cultura que incida sobre la puesta en común de ideas y sus efectos en la conjunta”</a:t>
            </a:r>
          </a:p>
          <a:p>
            <a:pPr>
              <a:buNone/>
            </a:pPr>
            <a:r>
              <a:rPr lang="es-MX" dirty="0" smtClean="0"/>
              <a:t>Todo comunica= todo significa</a:t>
            </a:r>
          </a:p>
        </p:txBody>
      </p:sp>
    </p:spTree>
    <p:extLst>
      <p:ext uri="{BB962C8B-B14F-4D97-AF65-F5344CB8AC3E}">
        <p14:creationId xmlns:p14="http://schemas.microsoft.com/office/powerpoint/2010/main" val="339856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De la identidad a la marca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b="1" dirty="0" smtClean="0"/>
              <a:t>Identidad: </a:t>
            </a:r>
            <a:r>
              <a:rPr lang="es-MX" dirty="0" smtClean="0"/>
              <a:t>ADN (único), qué somos y hacemos (misión), cómo lo hacemos (cultura), qué queremos ser (visión).</a:t>
            </a:r>
          </a:p>
          <a:p>
            <a:r>
              <a:rPr lang="es-MX" b="1" dirty="0" smtClean="0"/>
              <a:t>Marca: </a:t>
            </a:r>
            <a:r>
              <a:rPr lang="es-MX" dirty="0" smtClean="0"/>
              <a:t>nombre o símbolo que representan la razón de ser, valores, atributos y visión. </a:t>
            </a:r>
          </a:p>
          <a:p>
            <a:pPr>
              <a:buNone/>
            </a:pPr>
            <a:r>
              <a:rPr lang="es-MX" dirty="0" smtClean="0"/>
              <a:t>Toda identidad tiene marca</a:t>
            </a:r>
          </a:p>
          <a:p>
            <a:r>
              <a:rPr lang="es-MX" b="1" dirty="0" smtClean="0"/>
              <a:t>Imagen: </a:t>
            </a:r>
            <a:r>
              <a:rPr lang="es-MX" dirty="0" smtClean="0"/>
              <a:t>significa algo para alguien.</a:t>
            </a:r>
          </a:p>
          <a:p>
            <a:r>
              <a:rPr lang="es-MX" dirty="0" smtClean="0"/>
              <a:t>Posicionamiento: posición en la mente de un grupo.</a:t>
            </a:r>
          </a:p>
          <a:p>
            <a:r>
              <a:rPr lang="es-MX" b="1" dirty="0" smtClean="0"/>
              <a:t>NEGOCIO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1765672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Comunicación de marketing.</a:t>
            </a:r>
            <a:br>
              <a:rPr lang="es-ES" dirty="0" smtClean="0"/>
            </a:br>
            <a:r>
              <a:rPr lang="es-ES" dirty="0" smtClean="0"/>
              <a:t>Producto</a:t>
            </a:r>
            <a:br>
              <a:rPr lang="es-ES" dirty="0" smtClean="0"/>
            </a:br>
            <a:r>
              <a:rPr lang="es-ES" dirty="0" smtClean="0"/>
              <a:t>Servicio</a:t>
            </a: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>internet</a:t>
            </a:r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4572000" y="3200400"/>
            <a:ext cx="2719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Ma</a:t>
            </a:r>
            <a:r>
              <a:rPr lang="es-ES" dirty="0" smtClean="0"/>
              <a:t>ría Eva </a:t>
            </a:r>
            <a:r>
              <a:rPr lang="es-ES" dirty="0" err="1" smtClean="0"/>
              <a:t>Bocco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34834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El </a:t>
            </a:r>
            <a:r>
              <a:rPr lang="es-ES" dirty="0" err="1" smtClean="0"/>
              <a:t>Mix</a:t>
            </a:r>
            <a:r>
              <a:rPr lang="es-ES" dirty="0" smtClean="0"/>
              <a:t> de Marketing en el siglo XXI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Comunicación Institucional.</a:t>
            </a:r>
          </a:p>
          <a:p>
            <a:r>
              <a:rPr lang="es-ES" sz="2800" dirty="0" smtClean="0"/>
              <a:t>Comunicación Publicitaria.</a:t>
            </a:r>
          </a:p>
          <a:p>
            <a:r>
              <a:rPr lang="es-ES" sz="2800" dirty="0" smtClean="0"/>
              <a:t>Comunicación Promocional.</a:t>
            </a:r>
          </a:p>
          <a:p>
            <a:r>
              <a:rPr lang="es-ES" sz="2800" dirty="0" smtClean="0"/>
              <a:t>Comunicación Interna.</a:t>
            </a:r>
          </a:p>
          <a:p>
            <a:r>
              <a:rPr lang="es-ES" sz="2800" dirty="0" smtClean="0"/>
              <a:t>Comunicación Personal y Directa.</a:t>
            </a:r>
          </a:p>
          <a:p>
            <a:r>
              <a:rPr lang="es-ES" sz="2800" dirty="0" smtClean="0"/>
              <a:t>Relaciones Públicas.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324587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¿Cuáles son los objetivos?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Determinar la Estrategia de Comunicación de Marketing.</a:t>
            </a:r>
          </a:p>
          <a:p>
            <a:r>
              <a:rPr lang="es-ES" sz="2800" dirty="0" smtClean="0"/>
              <a:t>Establecer los instrumentos del mix de Comunicación de la organización para el mercado.</a:t>
            </a:r>
          </a:p>
          <a:p>
            <a:r>
              <a:rPr lang="es-ES" sz="2800" dirty="0" smtClean="0"/>
              <a:t>Elaborar un </a:t>
            </a:r>
            <a:r>
              <a:rPr lang="es-ES" sz="2800" dirty="0" err="1"/>
              <a:t>B</a:t>
            </a:r>
            <a:r>
              <a:rPr lang="es-ES" sz="2800" dirty="0" err="1" smtClean="0"/>
              <a:t>riefing</a:t>
            </a:r>
            <a:r>
              <a:rPr lang="es-ES" sz="2800" dirty="0" smtClean="0"/>
              <a:t> de una organización.</a:t>
            </a:r>
          </a:p>
          <a:p>
            <a:r>
              <a:rPr lang="es-ES" sz="2800" dirty="0" smtClean="0"/>
              <a:t>Aplicar el método de análisis </a:t>
            </a:r>
            <a:r>
              <a:rPr lang="es-ES" sz="2800" dirty="0" smtClean="0"/>
              <a:t>DAFO</a:t>
            </a:r>
            <a:r>
              <a:rPr lang="es-ES" sz="2800" dirty="0"/>
              <a:t> </a:t>
            </a:r>
            <a:r>
              <a:rPr lang="es-ES" sz="2800" dirty="0" smtClean="0"/>
              <a:t>o FODA</a:t>
            </a:r>
            <a:endParaRPr lang="es-ES" sz="2800" dirty="0" smtClean="0"/>
          </a:p>
          <a:p>
            <a:r>
              <a:rPr lang="es-ES" sz="2800" dirty="0" smtClean="0"/>
              <a:t>Describir los públicos-objetivo de la estrategia. 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928062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En que consiste el módulo </a:t>
            </a:r>
            <a:r>
              <a:rPr lang="es-ES" dirty="0" err="1" smtClean="0"/>
              <a:t>dircom</a:t>
            </a:r>
            <a:r>
              <a:rPr lang="es-ES" dirty="0" smtClean="0"/>
              <a:t> on-line.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ES" sz="2400" dirty="0" smtClean="0"/>
              <a:t>Apartado introductorio.</a:t>
            </a:r>
          </a:p>
          <a:p>
            <a:r>
              <a:rPr lang="es-ES" sz="2400" dirty="0" smtClean="0"/>
              <a:t>Visión panorámica desde cuatro vectores: Eficiencia, Intangibilidad, Función de la comunicación de marketing en las organizaciones y Función de la comunicación integrada.</a:t>
            </a:r>
          </a:p>
          <a:p>
            <a:r>
              <a:rPr lang="es-ES" sz="2400" dirty="0" smtClean="0"/>
              <a:t>Focalizar </a:t>
            </a:r>
            <a:r>
              <a:rPr lang="es-ES" sz="2400" dirty="0" smtClean="0"/>
              <a:t>la </a:t>
            </a:r>
            <a:r>
              <a:rPr lang="es-ES" sz="2400" dirty="0" smtClean="0"/>
              <a:t>comunicación mercadológica en términos de Comunicación </a:t>
            </a:r>
            <a:r>
              <a:rPr lang="es-ES" sz="2400" dirty="0"/>
              <a:t>P</a:t>
            </a:r>
            <a:r>
              <a:rPr lang="es-ES" sz="2400" dirty="0" smtClean="0"/>
              <a:t>ublicitaria, de C. Promocional, C. Personal y Directa y de la C. Centrada en Públicos.</a:t>
            </a:r>
          </a:p>
          <a:p>
            <a:r>
              <a:rPr lang="es-ES" sz="2400" dirty="0" smtClean="0"/>
              <a:t>Incluir a la Comunicación de Marketing desde un punto de vista instrumental 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625467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Comunicación efectiva del siglo XXI	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3600" dirty="0" smtClean="0"/>
              <a:t>Estratégica.</a:t>
            </a:r>
          </a:p>
          <a:p>
            <a:r>
              <a:rPr lang="es-ES" sz="3600" dirty="0" smtClean="0"/>
              <a:t>Vectorial.</a:t>
            </a:r>
          </a:p>
          <a:p>
            <a:r>
              <a:rPr lang="es-ES" sz="3600" dirty="0" smtClean="0"/>
              <a:t>Instrumental</a:t>
            </a: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2367917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Ámbitos de la comunicación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5800" y="1600201"/>
            <a:ext cx="4196498" cy="4899022"/>
          </a:xfrm>
        </p:spPr>
        <p:txBody>
          <a:bodyPr>
            <a:normAutofit/>
          </a:bodyPr>
          <a:lstStyle/>
          <a:p>
            <a:r>
              <a:rPr lang="es-ES" dirty="0" smtClean="0"/>
              <a:t>Comunicación institucional:</a:t>
            </a:r>
          </a:p>
          <a:p>
            <a:pPr lvl="1"/>
            <a:r>
              <a:rPr lang="es-ES" sz="2000" dirty="0" smtClean="0"/>
              <a:t>Relaciones corporativas.</a:t>
            </a:r>
          </a:p>
          <a:p>
            <a:pPr lvl="1"/>
            <a:r>
              <a:rPr lang="es-ES" sz="2000" dirty="0" smtClean="0"/>
              <a:t>Reputación corporativa.</a:t>
            </a:r>
          </a:p>
          <a:p>
            <a:pPr lvl="1"/>
            <a:r>
              <a:rPr lang="es-ES" sz="2000" dirty="0" smtClean="0"/>
              <a:t>Desarrollo corporativo.</a:t>
            </a:r>
            <a:endParaRPr lang="es-ES" sz="2000" dirty="0"/>
          </a:p>
          <a:p>
            <a:r>
              <a:rPr lang="es-ES" dirty="0" smtClean="0"/>
              <a:t>Comunicación organizacional.</a:t>
            </a:r>
          </a:p>
          <a:p>
            <a:pPr lvl="1"/>
            <a:r>
              <a:rPr lang="es-ES" sz="2000" dirty="0" smtClean="0"/>
              <a:t>Cultura corporativa.</a:t>
            </a:r>
          </a:p>
          <a:p>
            <a:pPr lvl="1"/>
            <a:r>
              <a:rPr lang="es-ES" sz="2000" dirty="0" smtClean="0"/>
              <a:t>Comunicación interna.</a:t>
            </a:r>
          </a:p>
          <a:p>
            <a:r>
              <a:rPr lang="es-ES" dirty="0" smtClean="0"/>
              <a:t>Comunicación mercadológica.</a:t>
            </a:r>
          </a:p>
          <a:p>
            <a:pPr lvl="1"/>
            <a:r>
              <a:rPr lang="es-ES" sz="2000" dirty="0" smtClean="0"/>
              <a:t>Publicidad.</a:t>
            </a:r>
          </a:p>
          <a:p>
            <a:pPr lvl="1"/>
            <a:r>
              <a:rPr lang="es-ES" sz="2000" dirty="0" smtClean="0"/>
              <a:t>Promoción comercial.</a:t>
            </a:r>
          </a:p>
        </p:txBody>
      </p:sp>
      <p:pic>
        <p:nvPicPr>
          <p:cNvPr id="4" name="Imagen 3" descr="IMG_067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298" y="1600201"/>
            <a:ext cx="3943349" cy="469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163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Modelo de J. </a:t>
            </a:r>
            <a:r>
              <a:rPr lang="es-ES" dirty="0" err="1" smtClean="0"/>
              <a:t>COsta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400" dirty="0" smtClean="0"/>
              <a:t>1¿Quién comunica?</a:t>
            </a:r>
          </a:p>
          <a:p>
            <a:r>
              <a:rPr lang="es-ES" sz="2400" dirty="0" smtClean="0"/>
              <a:t>2.- ¿Qué comunica?</a:t>
            </a:r>
          </a:p>
          <a:p>
            <a:r>
              <a:rPr lang="es-ES" sz="2400" dirty="0" smtClean="0"/>
              <a:t>3.- ¿A quién?</a:t>
            </a:r>
          </a:p>
          <a:p>
            <a:r>
              <a:rPr lang="es-ES" sz="2400" dirty="0" smtClean="0"/>
              <a:t>4.- ¿Con qué objetivos?</a:t>
            </a:r>
          </a:p>
          <a:p>
            <a:r>
              <a:rPr lang="es-ES" sz="2400" dirty="0" smtClean="0"/>
              <a:t>5.- ¿Con qué inversión? </a:t>
            </a:r>
          </a:p>
          <a:p>
            <a:r>
              <a:rPr lang="es-ES" sz="2400" dirty="0" smtClean="0"/>
              <a:t>6.- ¿Por qué medios¿</a:t>
            </a:r>
          </a:p>
          <a:p>
            <a:r>
              <a:rPr lang="es-ES" sz="2400" dirty="0" smtClean="0"/>
              <a:t>7.- ¿Con qué resultados?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9077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Comunicación de marketing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800" dirty="0" smtClean="0"/>
              <a:t>Mejor mensaje:</a:t>
            </a:r>
          </a:p>
          <a:p>
            <a:pPr lvl="1"/>
            <a:r>
              <a:rPr lang="es-ES" sz="2800" dirty="0" smtClean="0"/>
              <a:t>Se asienta en palabras.</a:t>
            </a:r>
          </a:p>
          <a:p>
            <a:pPr lvl="1"/>
            <a:r>
              <a:rPr lang="es-ES" sz="2800" dirty="0" smtClean="0"/>
              <a:t>Imágenes.</a:t>
            </a:r>
          </a:p>
          <a:p>
            <a:pPr lvl="1"/>
            <a:r>
              <a:rPr lang="es-ES" sz="2800" dirty="0" smtClean="0"/>
              <a:t>Sonidos.</a:t>
            </a:r>
          </a:p>
          <a:p>
            <a:pPr lvl="1"/>
            <a:r>
              <a:rPr lang="es-ES" sz="2800" dirty="0" smtClean="0"/>
              <a:t>Símbolos.</a:t>
            </a:r>
          </a:p>
          <a:p>
            <a:r>
              <a:rPr lang="es-ES" sz="2800" dirty="0" smtClean="0"/>
              <a:t>Entre </a:t>
            </a:r>
            <a:r>
              <a:rPr lang="es-ES" sz="2800" dirty="0" smtClean="0"/>
              <a:t>mayor </a:t>
            </a:r>
            <a:r>
              <a:rPr lang="es-ES" sz="2800" dirty="0" smtClean="0"/>
              <a:t>afinidad </a:t>
            </a:r>
            <a:r>
              <a:rPr lang="es-ES" sz="2800" dirty="0" smtClean="0"/>
              <a:t>mayor </a:t>
            </a:r>
            <a:r>
              <a:rPr lang="es-ES" sz="2800" dirty="0" smtClean="0"/>
              <a:t>eficiencia en el mensaje.</a:t>
            </a:r>
          </a:p>
          <a:p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5782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Comunicación de marketing eficaz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Identificar la audiencia.</a:t>
            </a:r>
          </a:p>
          <a:p>
            <a:r>
              <a:rPr lang="es-ES" sz="2800" dirty="0" smtClean="0"/>
              <a:t>Determinar el propósito de la comunicación.</a:t>
            </a:r>
          </a:p>
          <a:p>
            <a:r>
              <a:rPr lang="es-ES" sz="2800" dirty="0" smtClean="0"/>
              <a:t>Crear un mensaje.</a:t>
            </a:r>
          </a:p>
          <a:p>
            <a:r>
              <a:rPr lang="es-ES" sz="2800" dirty="0" smtClean="0"/>
              <a:t>Elegir los medios a través de los cuales se envía el mensaje.</a:t>
            </a:r>
          </a:p>
          <a:p>
            <a:r>
              <a:rPr lang="es-ES" sz="2800" dirty="0" smtClean="0"/>
              <a:t>Reunir la información</a:t>
            </a:r>
            <a:r>
              <a:rPr lang="es-ES" sz="2800" dirty="0" smtClean="0"/>
              <a:t>.</a:t>
            </a:r>
          </a:p>
          <a:p>
            <a:r>
              <a:rPr lang="es-ES" sz="2800" dirty="0" smtClean="0"/>
              <a:t>Seleccionar la fuente del mensaje</a:t>
            </a:r>
            <a:endParaRPr lang="es-ES" sz="2800" dirty="0" smtClean="0"/>
          </a:p>
        </p:txBody>
      </p:sp>
    </p:spTree>
    <p:extLst>
      <p:ext uri="{BB962C8B-B14F-4D97-AF65-F5344CB8AC3E}">
        <p14:creationId xmlns:p14="http://schemas.microsoft.com/office/powerpoint/2010/main" val="1426642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Función de la comunicación de marketing en las organizaciones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Organización funcional.</a:t>
            </a:r>
          </a:p>
          <a:p>
            <a:r>
              <a:rPr lang="es-ES" sz="2800" dirty="0" smtClean="0"/>
              <a:t>Organización orientada al mercado</a:t>
            </a:r>
          </a:p>
          <a:p>
            <a:r>
              <a:rPr lang="es-ES" sz="2800" dirty="0" smtClean="0"/>
              <a:t>Organización orientada al producto.</a:t>
            </a:r>
          </a:p>
          <a:p>
            <a:r>
              <a:rPr lang="es-ES" sz="2800" dirty="0" smtClean="0"/>
              <a:t>Organización matricial.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548644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Servicios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400" dirty="0" smtClean="0"/>
              <a:t>Intangibles.</a:t>
            </a:r>
          </a:p>
          <a:p>
            <a:r>
              <a:rPr lang="es-ES" sz="2400" dirty="0" smtClean="0"/>
              <a:t>Inseparables del proveedor.</a:t>
            </a:r>
          </a:p>
          <a:p>
            <a:r>
              <a:rPr lang="es-ES" sz="2400" dirty="0" smtClean="0"/>
              <a:t>Son perecederos.</a:t>
            </a:r>
          </a:p>
          <a:p>
            <a:r>
              <a:rPr lang="es-ES" sz="2400" dirty="0" smtClean="0"/>
              <a:t>Son variables.</a:t>
            </a:r>
          </a:p>
          <a:p>
            <a:r>
              <a:rPr lang="es-ES" sz="2400" dirty="0" smtClean="0"/>
              <a:t>Criterio de satisfacci</a:t>
            </a:r>
            <a:r>
              <a:rPr lang="es-ES" sz="2400" dirty="0" smtClean="0"/>
              <a:t>ón.</a:t>
            </a:r>
          </a:p>
          <a:p>
            <a:r>
              <a:rPr lang="es-ES" sz="2400" dirty="0" smtClean="0"/>
              <a:t>Cliente participa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221805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Comunicación integrada de marketing ( CIM )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Publicidad.</a:t>
            </a:r>
          </a:p>
          <a:p>
            <a:r>
              <a:rPr lang="es-ES" sz="2800" dirty="0" smtClean="0"/>
              <a:t>Marketing Directo.</a:t>
            </a:r>
          </a:p>
          <a:p>
            <a:r>
              <a:rPr lang="es-ES" sz="2800" dirty="0" smtClean="0"/>
              <a:t>Relaciones Públicas.</a:t>
            </a:r>
          </a:p>
          <a:p>
            <a:r>
              <a:rPr lang="es-ES" sz="2800" dirty="0" smtClean="0"/>
              <a:t>Promoción.</a:t>
            </a:r>
          </a:p>
          <a:p>
            <a:r>
              <a:rPr lang="es-ES" sz="2800" dirty="0" smtClean="0"/>
              <a:t>Medios Interactivos.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864769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5 fases de comunicación de </a:t>
            </a:r>
            <a:r>
              <a:rPr lang="es-ES" dirty="0" err="1" smtClean="0"/>
              <a:t>Knecht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Medios de publicidad integrada.</a:t>
            </a:r>
          </a:p>
          <a:p>
            <a:r>
              <a:rPr lang="es-ES" sz="2800" dirty="0" smtClean="0"/>
              <a:t>Publicidad integrada </a:t>
            </a:r>
          </a:p>
          <a:p>
            <a:r>
              <a:rPr lang="es-ES" sz="2800" dirty="0" smtClean="0"/>
              <a:t>Medios de comunicación integrada.</a:t>
            </a:r>
          </a:p>
          <a:p>
            <a:r>
              <a:rPr lang="es-ES" sz="2800" dirty="0" smtClean="0"/>
              <a:t>Comunicación integrada de marketing.</a:t>
            </a:r>
          </a:p>
          <a:p>
            <a:r>
              <a:rPr lang="es-ES" sz="2800" dirty="0" smtClean="0"/>
              <a:t>Comunicación integrada.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506164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Conclusiones.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ES" sz="2800" dirty="0" smtClean="0"/>
              <a:t>Comunicación Publicitaria ( Campaña de publicidad )</a:t>
            </a:r>
          </a:p>
          <a:p>
            <a:r>
              <a:rPr lang="es-ES" sz="2800" dirty="0" smtClean="0"/>
              <a:t>Comunicación Promocional ( Promoción de ventas y Marketing Directo)</a:t>
            </a:r>
          </a:p>
          <a:p>
            <a:r>
              <a:rPr lang="es-ES" sz="2800" dirty="0" smtClean="0"/>
              <a:t>Comunicación centrada en los Públicos ( Relaciones Públicas )</a:t>
            </a:r>
          </a:p>
          <a:p>
            <a:r>
              <a:rPr lang="es-ES" sz="2800" dirty="0" smtClean="0"/>
              <a:t>Comunicación Interactiva ( Publicidad y Ventas por Internet )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040546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op urbano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Urban Pop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Pop urbano.thmx</Template>
  <TotalTime>210</TotalTime>
  <Words>899</Words>
  <Application>Microsoft Macintosh PowerPoint</Application>
  <PresentationFormat>Presentación en pantalla (4:3)</PresentationFormat>
  <Paragraphs>123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2" baseType="lpstr">
      <vt:lpstr>Pop urbano</vt:lpstr>
      <vt:lpstr>El verdadero valor de la comunicación</vt:lpstr>
      <vt:lpstr>Comunicación estratégica?</vt:lpstr>
      <vt:lpstr>Comunicación del negocio</vt:lpstr>
      <vt:lpstr>Presentación de PowerPoint</vt:lpstr>
      <vt:lpstr>Todo es comunicación</vt:lpstr>
      <vt:lpstr>Comunicación en el interior de la empresa</vt:lpstr>
      <vt:lpstr>De la identidad a la marca</vt:lpstr>
      <vt:lpstr>Comunicación de marketing. Producto Servicio internet</vt:lpstr>
      <vt:lpstr>El Mix de Marketing en el siglo XXI</vt:lpstr>
      <vt:lpstr>¿Cuáles son los objetivos?</vt:lpstr>
      <vt:lpstr>En que consiste el módulo dircom on-line.</vt:lpstr>
      <vt:lpstr>Comunicación efectiva del siglo XXI </vt:lpstr>
      <vt:lpstr>Ámbitos de la comunicación</vt:lpstr>
      <vt:lpstr>Modelo de J. COsta</vt:lpstr>
      <vt:lpstr>Comunicación de marketing</vt:lpstr>
      <vt:lpstr>Comunicación de marketing eficaz</vt:lpstr>
      <vt:lpstr>Función de la comunicación de marketing en las organizaciones</vt:lpstr>
      <vt:lpstr>Servicios</vt:lpstr>
      <vt:lpstr>Comunicación integrada de marketing ( CIM )</vt:lpstr>
      <vt:lpstr>5 fases de comunicación de Knecht</vt:lpstr>
      <vt:lpstr>Conclusiones.</vt:lpstr>
    </vt:vector>
  </TitlesOfParts>
  <Company>Tecnológico de Monterrey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Comunicación de marketing. Producto Servicio internet</dc:title>
  <dc:creator>Diego Tapia</dc:creator>
  <cp:lastModifiedBy>Diego Tapia</cp:lastModifiedBy>
  <cp:revision>9</cp:revision>
  <dcterms:created xsi:type="dcterms:W3CDTF">2012-10-03T21:28:15Z</dcterms:created>
  <dcterms:modified xsi:type="dcterms:W3CDTF">2012-10-04T01:49:11Z</dcterms:modified>
</cp:coreProperties>
</file>