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99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128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_tradnl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EBAD3-C5A9-6741-80F9-95B86F250DC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EBAD3-C5A9-6741-80F9-95B86F250DC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EBAD3-C5A9-6741-80F9-95B86F250DC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EBAD3-C5A9-6741-80F9-95B86F250DC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EBAD3-C5A9-6741-80F9-95B86F250DC7}" type="slidenum">
              <a:rPr lang="es-ES_tradnl" smtClean="0"/>
              <a:pPr/>
              <a:t>‹#›</a:t>
            </a:fld>
            <a:endParaRPr lang="es-ES_tradnl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EBAD3-C5A9-6741-80F9-95B86F250DC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EBAD3-C5A9-6741-80F9-95B86F250DC7}" type="slidenum">
              <a:rPr lang="es-ES_tradnl" smtClean="0"/>
              <a:pPr/>
              <a:t>‹#›</a:t>
            </a:fld>
            <a:endParaRPr lang="es-ES_tradnl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s-ES_tradnl" smtClean="0"/>
              <a:t>Click icon to add picture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EBAD3-C5A9-6741-80F9-95B86F250DC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_tradnl" smtClean="0"/>
              <a:t>Click to edit Master text styles</a:t>
            </a:r>
          </a:p>
          <a:p>
            <a:pPr lvl="1" eaLnBrk="1" latinLnBrk="0" hangingPunct="1"/>
            <a:r>
              <a:rPr lang="es-ES_tradnl" smtClean="0"/>
              <a:t>Second level</a:t>
            </a:r>
          </a:p>
          <a:p>
            <a:pPr lvl="2" eaLnBrk="1" latinLnBrk="0" hangingPunct="1"/>
            <a:r>
              <a:rPr lang="es-ES_tradnl" smtClean="0"/>
              <a:t>Third level</a:t>
            </a:r>
          </a:p>
          <a:p>
            <a:pPr lvl="3" eaLnBrk="1" latinLnBrk="0" hangingPunct="1"/>
            <a:r>
              <a:rPr lang="es-ES_tradnl" smtClean="0"/>
              <a:t>Fourth level</a:t>
            </a:r>
          </a:p>
          <a:p>
            <a:pPr lvl="4" eaLnBrk="1" latinLnBrk="0" hangingPunct="1"/>
            <a:r>
              <a:rPr lang="es-ES_tradnl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EBAD3-C5A9-6741-80F9-95B86F250DC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s-ES_tradnl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  <a:p>
            <a:pPr lvl="1" eaLnBrk="1" latinLnBrk="0" hangingPunct="1"/>
            <a:r>
              <a:rPr kumimoji="0" lang="es-ES_tradnl" smtClean="0"/>
              <a:t>Second level</a:t>
            </a:r>
          </a:p>
          <a:p>
            <a:pPr lvl="2" eaLnBrk="1" latinLnBrk="0" hangingPunct="1"/>
            <a:r>
              <a:rPr kumimoji="0" lang="es-ES_tradnl" smtClean="0"/>
              <a:t>Third level</a:t>
            </a:r>
          </a:p>
          <a:p>
            <a:pPr lvl="3" eaLnBrk="1" latinLnBrk="0" hangingPunct="1"/>
            <a:r>
              <a:rPr kumimoji="0" lang="es-ES_tradnl" smtClean="0"/>
              <a:t>Fourth level</a:t>
            </a:r>
          </a:p>
          <a:p>
            <a:pPr lvl="4" eaLnBrk="1" latinLnBrk="0" hangingPunct="1"/>
            <a:r>
              <a:rPr kumimoji="0" lang="es-ES_tradnl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58644AE5-E82D-664D-A613-17307C901FC9}" type="datetimeFigureOut">
              <a:rPr lang="es-ES_tradnl" smtClean="0"/>
              <a:pPr/>
              <a:t>10/3/12</a:t>
            </a:fld>
            <a:endParaRPr lang="es-ES_tradn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s-ES_tradn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EC1EBAD3-C5A9-6741-80F9-95B86F250DC7}" type="slidenum">
              <a:rPr lang="es-ES_tradnl" smtClean="0"/>
              <a:pPr/>
              <a:t>‹#›</a:t>
            </a:fld>
            <a:endParaRPr lang="es-ES_tradnl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De la comunicación integrada al </a:t>
            </a:r>
            <a:r>
              <a:rPr lang="es-ES_tradnl" dirty="0" err="1" smtClean="0"/>
              <a:t>DirCom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/>
              <a:t>Joan Costa</a:t>
            </a:r>
            <a:endParaRPr lang="es-ES_trad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“Generar una imagen global de la empresa, distintiva y sólida.”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84248"/>
            <a:ext cx="7467600" cy="4873752"/>
          </a:xfrm>
        </p:spPr>
        <p:txBody>
          <a:bodyPr/>
          <a:lstStyle/>
          <a:p>
            <a:r>
              <a:rPr lang="es-ES_tradnl" dirty="0" smtClean="0"/>
              <a:t>“Vender servicios es vender a la empresa.”</a:t>
            </a:r>
          </a:p>
          <a:p>
            <a:r>
              <a:rPr lang="es-ES_tradnl" dirty="0" smtClean="0"/>
              <a:t>“Los servicios son las personas.”</a:t>
            </a:r>
          </a:p>
          <a:p>
            <a:r>
              <a:rPr lang="es-ES_tradnl" dirty="0" smtClean="0"/>
              <a:t>Comunicación: clave estratégica para las empresas de servicios.</a:t>
            </a:r>
          </a:p>
          <a:p>
            <a:r>
              <a:rPr lang="es-ES_tradnl" dirty="0" smtClean="0"/>
              <a:t>Empresas: todos, organismos enteros.</a:t>
            </a:r>
          </a:p>
          <a:p>
            <a:r>
              <a:rPr lang="es-ES_tradnl" dirty="0" smtClean="0"/>
              <a:t>Metodología más que estrategia.</a:t>
            </a:r>
            <a:endParaRPr lang="es-ES_tradn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Comunicación: piensa, actúa, genera y cultiva nexos de relación, produciendo materia, energía e información.</a:t>
            </a:r>
          </a:p>
          <a:p>
            <a:r>
              <a:rPr lang="es-ES_tradnl" dirty="0" smtClean="0"/>
              <a:t>Acción unitaria.</a:t>
            </a:r>
          </a:p>
          <a:p>
            <a:r>
              <a:rPr lang="es-ES_tradnl" dirty="0" smtClean="0"/>
              <a:t>Diseño gráfico </a:t>
            </a:r>
            <a:r>
              <a:rPr lang="es-ES_tradnl" dirty="0" err="1" smtClean="0">
                <a:sym typeface="Wingdings"/>
              </a:rPr>
              <a:t></a:t>
            </a:r>
            <a:r>
              <a:rPr lang="es-ES_tradnl" dirty="0" smtClean="0">
                <a:sym typeface="Wingdings"/>
              </a:rPr>
              <a:t> publicidad</a:t>
            </a:r>
          </a:p>
          <a:p>
            <a:r>
              <a:rPr lang="es-ES_tradnl" dirty="0" smtClean="0">
                <a:sym typeface="Wingdings"/>
              </a:rPr>
              <a:t>Hombre: ser reactivo</a:t>
            </a:r>
          </a:p>
          <a:p>
            <a:r>
              <a:rPr lang="es-ES_tradnl" dirty="0" smtClean="0">
                <a:sym typeface="Wingdings"/>
              </a:rPr>
              <a:t>“Todo dependerá así de la moral del omnipotente </a:t>
            </a:r>
            <a:r>
              <a:rPr lang="es-ES_tradnl" dirty="0" err="1" smtClean="0">
                <a:sym typeface="Wingdings"/>
              </a:rPr>
              <a:t>condicionador</a:t>
            </a:r>
            <a:r>
              <a:rPr lang="es-ES_tradnl" dirty="0" smtClean="0">
                <a:sym typeface="Wingdings"/>
              </a:rPr>
              <a:t>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“La comunicación como flujo de interactividad entre individuos y grupos, y a escala global.”</a:t>
            </a:r>
          </a:p>
          <a:p>
            <a:r>
              <a:rPr lang="es-ES_tradnl" dirty="0" smtClean="0"/>
              <a:t>Diseñar, organizar, concebir y gestionar las comunicaciones en su diversidad de objetivos y de técnicas a través de programas específicos.</a:t>
            </a:r>
          </a:p>
          <a:p>
            <a:r>
              <a:rPr lang="es-ES_tradnl" dirty="0" smtClean="0"/>
              <a:t>Comunicólogo: estratega formado en Ciencias Sociales / abogado del público.</a:t>
            </a:r>
          </a:p>
          <a:p>
            <a:endParaRPr lang="es-ES_tradn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Ámbitos de la comunicación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Institucional</a:t>
            </a:r>
          </a:p>
          <a:p>
            <a:pPr lvl="1"/>
            <a:r>
              <a:rPr lang="es-ES_tradnl" dirty="0" smtClean="0"/>
              <a:t>Parte de la comunicación de los altos mandos (Presidente y Consejo) a los demás escalones de la organización</a:t>
            </a:r>
          </a:p>
          <a:p>
            <a:r>
              <a:rPr lang="es-ES_tradnl" dirty="0" smtClean="0"/>
              <a:t>Organizacional</a:t>
            </a:r>
          </a:p>
          <a:p>
            <a:pPr lvl="1"/>
            <a:r>
              <a:rPr lang="es-ES_tradnl" dirty="0" smtClean="0"/>
              <a:t>Colabora con la Dirección General y la de Recursos Humanos en cambios culturales y com. </a:t>
            </a:r>
            <a:r>
              <a:rPr lang="es-ES_tradnl" dirty="0"/>
              <a:t>i</a:t>
            </a:r>
            <a:r>
              <a:rPr lang="es-ES_tradnl" dirty="0" smtClean="0"/>
              <a:t>nterna.</a:t>
            </a:r>
          </a:p>
          <a:p>
            <a:r>
              <a:rPr lang="es-ES_tradnl" dirty="0" err="1" smtClean="0"/>
              <a:t>Mercática</a:t>
            </a:r>
            <a:endParaRPr lang="es-ES_tradnl" dirty="0" smtClean="0"/>
          </a:p>
          <a:p>
            <a:pPr lvl="1"/>
            <a:r>
              <a:rPr lang="es-ES_tradnl" dirty="0" smtClean="0"/>
              <a:t>Colabora con la dirección de Mercadotecnia y Publicidad y supervisa la Imagen corporativa.</a:t>
            </a:r>
            <a:endParaRPr lang="es-ES_tradn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Investigación estratégica 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/>
              <a:t>Guillermo </a:t>
            </a:r>
            <a:r>
              <a:rPr lang="es-ES_tradnl" dirty="0" err="1" smtClean="0"/>
              <a:t>Bosovsky</a:t>
            </a:r>
            <a:endParaRPr lang="es-ES_tradn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“La comunicación puede ser incomunicación.”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84248"/>
            <a:ext cx="7467600" cy="4873752"/>
          </a:xfrm>
        </p:spPr>
        <p:txBody>
          <a:bodyPr/>
          <a:lstStyle/>
          <a:p>
            <a:r>
              <a:rPr lang="es-ES_tradnl" dirty="0" smtClean="0"/>
              <a:t>Errores de los </a:t>
            </a:r>
            <a:r>
              <a:rPr lang="es-ES_tradnl" dirty="0"/>
              <a:t>e</a:t>
            </a:r>
            <a:r>
              <a:rPr lang="es-ES_tradnl" dirty="0" smtClean="0"/>
              <a:t>misores: </a:t>
            </a:r>
          </a:p>
          <a:p>
            <a:pPr lvl="1"/>
            <a:r>
              <a:rPr lang="es-ES_tradnl" dirty="0"/>
              <a:t>N</a:t>
            </a:r>
            <a:r>
              <a:rPr lang="es-ES_tradnl" dirty="0" smtClean="0"/>
              <a:t>o son completamente dueños del mensaje.</a:t>
            </a:r>
          </a:p>
          <a:p>
            <a:pPr lvl="1"/>
            <a:r>
              <a:rPr lang="es-ES_tradnl" dirty="0" smtClean="0"/>
              <a:t>Creen que entienden a sus públicos.</a:t>
            </a:r>
          </a:p>
          <a:p>
            <a:endParaRPr lang="es-ES_tradnl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Consideraciones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7638"/>
            <a:ext cx="7467600" cy="4873752"/>
          </a:xfrm>
        </p:spPr>
        <p:txBody>
          <a:bodyPr/>
          <a:lstStyle/>
          <a:p>
            <a:r>
              <a:rPr lang="es-ES_tradnl" dirty="0" smtClean="0"/>
              <a:t>Los públicos receptores están al inicio del proceso comunicacional empresarial.</a:t>
            </a:r>
          </a:p>
          <a:p>
            <a:r>
              <a:rPr lang="es-ES_tradnl" dirty="0" smtClean="0"/>
              <a:t>No se tienen ideas, se tienen públicos para los cuales crear ideas.</a:t>
            </a:r>
          </a:p>
          <a:p>
            <a:r>
              <a:rPr lang="es-ES_tradnl" dirty="0" smtClean="0"/>
              <a:t>Públicos: no sólo receptores, sino también emisores (retroalimentación / polifonía).</a:t>
            </a:r>
          </a:p>
          <a:p>
            <a:r>
              <a:rPr lang="es-ES_tradnl" dirty="0" smtClean="0"/>
              <a:t>Empresa: espacio de diálogo social.</a:t>
            </a:r>
          </a:p>
          <a:p>
            <a:endParaRPr lang="es-ES_tradn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En cada acto de comunicación los emisores “proponen” y los receptores “disponen”.</a:t>
            </a:r>
          </a:p>
          <a:p>
            <a:r>
              <a:rPr lang="es-ES_tradnl" dirty="0" smtClean="0"/>
              <a:t>Receptores: interpretan, dan sentido y sentencia éxito o fracaso de los mensajes.</a:t>
            </a:r>
          </a:p>
          <a:p>
            <a:r>
              <a:rPr lang="es-ES_tradnl" dirty="0" smtClean="0"/>
              <a:t>Desencuentros, ruidos, malentendidos…</a:t>
            </a:r>
          </a:p>
          <a:p>
            <a:r>
              <a:rPr lang="es-ES_tradnl" dirty="0" smtClean="0"/>
              <a:t>Barreras culturales</a:t>
            </a:r>
          </a:p>
          <a:p>
            <a:endParaRPr lang="es-ES_tradn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Escuchar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Apreciar la otredad</a:t>
            </a:r>
          </a:p>
          <a:p>
            <a:r>
              <a:rPr lang="es-ES_tradnl" dirty="0" smtClean="0"/>
              <a:t>Públicos: no son objetos manipulables</a:t>
            </a:r>
          </a:p>
          <a:p>
            <a:r>
              <a:rPr lang="es-ES_tradnl" dirty="0" smtClean="0"/>
              <a:t>Tener empatía</a:t>
            </a:r>
          </a:p>
          <a:p>
            <a:r>
              <a:rPr lang="es-ES_tradnl" dirty="0" smtClean="0"/>
              <a:t>Merece la pena su opinión</a:t>
            </a:r>
          </a:p>
          <a:p>
            <a:r>
              <a:rPr lang="es-ES_tradnl" dirty="0" smtClean="0"/>
              <a:t>Compromiso</a:t>
            </a:r>
          </a:p>
          <a:p>
            <a:r>
              <a:rPr lang="es-ES_tradnl" dirty="0" smtClean="0"/>
              <a:t>Tenerlos en foco</a:t>
            </a:r>
            <a:endParaRPr lang="es-ES_tradn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Investigación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84248"/>
            <a:ext cx="7467600" cy="4873752"/>
          </a:xfrm>
        </p:spPr>
        <p:txBody>
          <a:bodyPr/>
          <a:lstStyle/>
          <a:p>
            <a:r>
              <a:rPr lang="es-ES_tradnl" dirty="0" smtClean="0"/>
              <a:t>Conocer a los públicos</a:t>
            </a:r>
          </a:p>
          <a:p>
            <a:r>
              <a:rPr lang="es-ES_tradnl" dirty="0" smtClean="0"/>
              <a:t>Conocer su forma de pensar, opiniones</a:t>
            </a:r>
          </a:p>
          <a:p>
            <a:r>
              <a:rPr lang="es-ES_tradnl" dirty="0" smtClean="0"/>
              <a:t>Diagnosticarlos</a:t>
            </a:r>
          </a:p>
          <a:p>
            <a:r>
              <a:rPr lang="es-ES_tradnl" dirty="0" smtClean="0"/>
              <a:t>Detectar sus mensajes</a:t>
            </a:r>
          </a:p>
          <a:p>
            <a:r>
              <a:rPr lang="es-ES_tradnl" dirty="0" smtClean="0"/>
              <a:t>Aportar responsables al proyecto</a:t>
            </a:r>
          </a:p>
          <a:p>
            <a:endParaRPr lang="es-ES_tradn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Auditoría de Imagen Global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59467"/>
            <a:ext cx="7467600" cy="4873752"/>
          </a:xfrm>
        </p:spPr>
        <p:txBody>
          <a:bodyPr/>
          <a:lstStyle/>
          <a:p>
            <a:r>
              <a:rPr lang="es-ES_tradnl" dirty="0" smtClean="0"/>
              <a:t>Conocimiento del estado actual</a:t>
            </a:r>
          </a:p>
          <a:p>
            <a:r>
              <a:rPr lang="es-ES_tradnl" dirty="0" smtClean="0"/>
              <a:t>Identificación de públicos estratégicos</a:t>
            </a:r>
          </a:p>
          <a:p>
            <a:r>
              <a:rPr lang="es-ES_tradnl" dirty="0" smtClean="0"/>
              <a:t>Explicitación de principios estratégicos</a:t>
            </a:r>
          </a:p>
          <a:p>
            <a:r>
              <a:rPr lang="es-ES_tradnl" dirty="0" smtClean="0"/>
              <a:t>Evaluación del grado de encuentro públicos </a:t>
            </a:r>
            <a:r>
              <a:rPr lang="es-ES_tradnl" dirty="0" err="1" smtClean="0"/>
              <a:t>–</a:t>
            </a:r>
            <a:r>
              <a:rPr lang="es-ES_tradnl" dirty="0" smtClean="0"/>
              <a:t> empresa </a:t>
            </a:r>
          </a:p>
          <a:p>
            <a:r>
              <a:rPr lang="es-ES_tradnl" dirty="0" smtClean="0"/>
              <a:t>Evaluación del grado de coherencia de rasgos y atributos de la imagen real empresarial</a:t>
            </a:r>
            <a:endParaRPr lang="es-ES_tradn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68</TotalTime>
  <Words>415</Words>
  <Application>Microsoft Macintosh PowerPoint</Application>
  <PresentationFormat>On-screen Show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De la comunicación integrada al DirCom</vt:lpstr>
      <vt:lpstr>“Generar una imagen global de la empresa, distintiva y sólida.”</vt:lpstr>
      <vt:lpstr>Slide 3</vt:lpstr>
      <vt:lpstr>Slide 4</vt:lpstr>
      <vt:lpstr>Ámbitos de la comunicación</vt:lpstr>
      <vt:lpstr>Investigación estratégica </vt:lpstr>
      <vt:lpstr>“La comunicación puede ser incomunicación.”</vt:lpstr>
      <vt:lpstr>Consideraciones</vt:lpstr>
      <vt:lpstr>Slide 9</vt:lpstr>
      <vt:lpstr>Escuchar</vt:lpstr>
      <vt:lpstr>Investigación</vt:lpstr>
      <vt:lpstr>Auditoría de Imagen Global</vt:lpstr>
    </vt:vector>
  </TitlesOfParts>
  <Company>ITESM CEM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la comunicación integrada al DirCom</dc:title>
  <dc:creator>Patricia Adriana Parra Mulato</dc:creator>
  <cp:lastModifiedBy>Miguel García</cp:lastModifiedBy>
  <cp:revision>5</cp:revision>
  <dcterms:created xsi:type="dcterms:W3CDTF">2012-10-03T22:05:22Z</dcterms:created>
  <dcterms:modified xsi:type="dcterms:W3CDTF">2012-10-03T22:10:24Z</dcterms:modified>
</cp:coreProperties>
</file>