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1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904C77-96B3-714E-BC74-AA04DCE15961}" type="doc">
      <dgm:prSet loTypeId="urn:microsoft.com/office/officeart/2005/8/layout/default" loCatId="" qsTypeId="urn:microsoft.com/office/officeart/2005/8/quickstyle/3D5" qsCatId="3D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F85FE7F1-CC3F-744D-B5DB-8698FF921B0C}">
      <dgm:prSet/>
      <dgm:spPr/>
      <dgm:t>
        <a:bodyPr/>
        <a:lstStyle/>
        <a:p>
          <a:pPr rtl="0"/>
          <a:r>
            <a:rPr lang="es-ES" smtClean="0"/>
            <a:t>Más costoso</a:t>
          </a:r>
          <a:endParaRPr lang="es-ES"/>
        </a:p>
      </dgm:t>
    </dgm:pt>
    <dgm:pt modelId="{DD222EC0-2F64-1E41-92CD-225AB9484DE3}" type="parTrans" cxnId="{E934C810-5512-EA4D-8E39-52A8B1C05904}">
      <dgm:prSet/>
      <dgm:spPr/>
      <dgm:t>
        <a:bodyPr/>
        <a:lstStyle/>
        <a:p>
          <a:endParaRPr lang="es-ES"/>
        </a:p>
      </dgm:t>
    </dgm:pt>
    <dgm:pt modelId="{32F24B16-E692-AD47-A3F8-90DBB1F56FCC}" type="sibTrans" cxnId="{E934C810-5512-EA4D-8E39-52A8B1C05904}">
      <dgm:prSet/>
      <dgm:spPr/>
      <dgm:t>
        <a:bodyPr/>
        <a:lstStyle/>
        <a:p>
          <a:endParaRPr lang="es-ES"/>
        </a:p>
      </dgm:t>
    </dgm:pt>
    <dgm:pt modelId="{4A4DD3DC-F6E4-F249-8FA4-385E27D15713}">
      <dgm:prSet/>
      <dgm:spPr/>
      <dgm:t>
        <a:bodyPr/>
        <a:lstStyle/>
        <a:p>
          <a:pPr rtl="0"/>
          <a:r>
            <a:rPr lang="es-ES" smtClean="0"/>
            <a:t>Resultados de mayor calidad</a:t>
          </a:r>
          <a:endParaRPr lang="es-ES"/>
        </a:p>
      </dgm:t>
    </dgm:pt>
    <dgm:pt modelId="{AC033C95-320B-A54A-927B-0E342EA8BB84}" type="parTrans" cxnId="{42C40ED1-A89D-B74C-BAEC-AAD529332E0B}">
      <dgm:prSet/>
      <dgm:spPr/>
      <dgm:t>
        <a:bodyPr/>
        <a:lstStyle/>
        <a:p>
          <a:endParaRPr lang="es-ES"/>
        </a:p>
      </dgm:t>
    </dgm:pt>
    <dgm:pt modelId="{E653A483-5473-C445-BDCE-905F6F0A2332}" type="sibTrans" cxnId="{42C40ED1-A89D-B74C-BAEC-AAD529332E0B}">
      <dgm:prSet/>
      <dgm:spPr/>
      <dgm:t>
        <a:bodyPr/>
        <a:lstStyle/>
        <a:p>
          <a:endParaRPr lang="es-ES"/>
        </a:p>
      </dgm:t>
    </dgm:pt>
    <dgm:pt modelId="{1D4231F2-C206-7B42-8919-E3459B7FD1EC}">
      <dgm:prSet/>
      <dgm:spPr/>
      <dgm:t>
        <a:bodyPr/>
        <a:lstStyle/>
        <a:p>
          <a:pPr rtl="0"/>
          <a:r>
            <a:rPr lang="es-ES" smtClean="0"/>
            <a:t>Sirve para descubrir las singularidades de cada empresa </a:t>
          </a:r>
          <a:endParaRPr lang="es-ES"/>
        </a:p>
      </dgm:t>
    </dgm:pt>
    <dgm:pt modelId="{DB65A236-9D8D-AE4C-B5C4-67CE69303625}" type="parTrans" cxnId="{53694671-0934-414E-AC7A-66B967205393}">
      <dgm:prSet/>
      <dgm:spPr/>
      <dgm:t>
        <a:bodyPr/>
        <a:lstStyle/>
        <a:p>
          <a:endParaRPr lang="es-ES"/>
        </a:p>
      </dgm:t>
    </dgm:pt>
    <dgm:pt modelId="{D08D558A-C100-1D46-A136-ACE60546973F}" type="sibTrans" cxnId="{53694671-0934-414E-AC7A-66B967205393}">
      <dgm:prSet/>
      <dgm:spPr/>
      <dgm:t>
        <a:bodyPr/>
        <a:lstStyle/>
        <a:p>
          <a:endParaRPr lang="es-ES"/>
        </a:p>
      </dgm:t>
    </dgm:pt>
    <dgm:pt modelId="{B9936980-7674-F941-B0A3-D608F992C3C2}">
      <dgm:prSet/>
      <dgm:spPr/>
      <dgm:t>
        <a:bodyPr/>
        <a:lstStyle/>
        <a:p>
          <a:pPr rtl="0"/>
          <a:r>
            <a:rPr lang="es-ES" smtClean="0"/>
            <a:t>Aspectos micro, que pueden afectar a la reputación</a:t>
          </a:r>
          <a:endParaRPr lang="es-ES"/>
        </a:p>
      </dgm:t>
    </dgm:pt>
    <dgm:pt modelId="{B94000D7-D19B-A447-968D-0E760D1CBB7C}" type="parTrans" cxnId="{C8C096AF-243B-A644-888F-1FB8B90655DE}">
      <dgm:prSet/>
      <dgm:spPr/>
      <dgm:t>
        <a:bodyPr/>
        <a:lstStyle/>
        <a:p>
          <a:endParaRPr lang="es-ES"/>
        </a:p>
      </dgm:t>
    </dgm:pt>
    <dgm:pt modelId="{769F9D47-7232-194E-B4FB-D9293C250DAF}" type="sibTrans" cxnId="{C8C096AF-243B-A644-888F-1FB8B90655DE}">
      <dgm:prSet/>
      <dgm:spPr/>
      <dgm:t>
        <a:bodyPr/>
        <a:lstStyle/>
        <a:p>
          <a:endParaRPr lang="es-ES"/>
        </a:p>
      </dgm:t>
    </dgm:pt>
    <dgm:pt modelId="{8C00691F-C1C2-C047-A9DF-8C677FDDBB26}">
      <dgm:prSet/>
      <dgm:spPr/>
      <dgm:t>
        <a:bodyPr/>
        <a:lstStyle/>
        <a:p>
          <a:pPr rtl="0"/>
          <a:r>
            <a:rPr lang="es-ES" dirty="0" smtClean="0"/>
            <a:t>Investigación a la medida que evalúa todas las variables</a:t>
          </a:r>
          <a:endParaRPr lang="es-ES" dirty="0"/>
        </a:p>
      </dgm:t>
    </dgm:pt>
    <dgm:pt modelId="{D2573476-779C-9645-9EE7-8D111ABAD8D0}" type="parTrans" cxnId="{425A9459-9E43-B04E-B3D6-501A4B1E5980}">
      <dgm:prSet/>
      <dgm:spPr/>
      <dgm:t>
        <a:bodyPr/>
        <a:lstStyle/>
        <a:p>
          <a:endParaRPr lang="es-ES"/>
        </a:p>
      </dgm:t>
    </dgm:pt>
    <dgm:pt modelId="{DC5E0B67-6FAF-6949-A79A-2E86BF982171}" type="sibTrans" cxnId="{425A9459-9E43-B04E-B3D6-501A4B1E5980}">
      <dgm:prSet/>
      <dgm:spPr/>
      <dgm:t>
        <a:bodyPr/>
        <a:lstStyle/>
        <a:p>
          <a:endParaRPr lang="es-ES"/>
        </a:p>
      </dgm:t>
    </dgm:pt>
    <dgm:pt modelId="{8059E843-4C9A-5541-B57D-EF91BBD51893}">
      <dgm:prSet/>
      <dgm:spPr/>
      <dgm:t>
        <a:bodyPr/>
        <a:lstStyle/>
        <a:p>
          <a:pPr rtl="0"/>
          <a:r>
            <a:rPr lang="es-ES" dirty="0" smtClean="0"/>
            <a:t>Se adapta a la realidad corporativa</a:t>
          </a:r>
          <a:endParaRPr lang="es-ES" dirty="0"/>
        </a:p>
      </dgm:t>
    </dgm:pt>
    <dgm:pt modelId="{95ED3D61-AA03-944F-927C-5081122383EE}" type="parTrans" cxnId="{3AB037B4-C80F-904E-8CCC-F5ADCCD0B3CF}">
      <dgm:prSet/>
      <dgm:spPr/>
    </dgm:pt>
    <dgm:pt modelId="{8FB2DA15-DC21-9144-94F7-F87030D1C831}" type="sibTrans" cxnId="{3AB037B4-C80F-904E-8CCC-F5ADCCD0B3CF}">
      <dgm:prSet/>
      <dgm:spPr/>
    </dgm:pt>
    <dgm:pt modelId="{983728B0-E4C8-6040-B1BD-A0FF505307BE}" type="pres">
      <dgm:prSet presAssocID="{AE904C77-96B3-714E-BC74-AA04DCE1596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3EB66F6F-FCFF-2C4C-A24D-CBC2D1622EB4}" type="pres">
      <dgm:prSet presAssocID="{F85FE7F1-CC3F-744D-B5DB-8698FF921B0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D456FC8-968B-1847-B6A6-13AC082450BB}" type="pres">
      <dgm:prSet presAssocID="{32F24B16-E692-AD47-A3F8-90DBB1F56FCC}" presName="sibTrans" presStyleCnt="0"/>
      <dgm:spPr/>
    </dgm:pt>
    <dgm:pt modelId="{F5A39C5F-F114-1745-83E8-5D2EF090BC6D}" type="pres">
      <dgm:prSet presAssocID="{4A4DD3DC-F6E4-F249-8FA4-385E27D1571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0A3BB39-C768-174C-A30F-978F112C79F9}" type="pres">
      <dgm:prSet presAssocID="{E653A483-5473-C445-BDCE-905F6F0A2332}" presName="sibTrans" presStyleCnt="0"/>
      <dgm:spPr/>
    </dgm:pt>
    <dgm:pt modelId="{4F9B5DC6-6910-E440-93C8-90EB10FF5165}" type="pres">
      <dgm:prSet presAssocID="{1D4231F2-C206-7B42-8919-E3459B7FD1E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D86A60FC-4A13-AA42-913D-F302068BD489}" type="pres">
      <dgm:prSet presAssocID="{D08D558A-C100-1D46-A136-ACE60546973F}" presName="sibTrans" presStyleCnt="0"/>
      <dgm:spPr/>
    </dgm:pt>
    <dgm:pt modelId="{A6A40AA7-C7E1-2241-A0FA-B287407A8E1D}" type="pres">
      <dgm:prSet presAssocID="{B9936980-7674-F941-B0A3-D608F992C3C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2A4FD8C-49F1-7E4D-89B9-5DF57B568B9C}" type="pres">
      <dgm:prSet presAssocID="{769F9D47-7232-194E-B4FB-D9293C250DAF}" presName="sibTrans" presStyleCnt="0"/>
      <dgm:spPr/>
    </dgm:pt>
    <dgm:pt modelId="{86549A62-805E-594B-BAC9-7CB396EA2F0F}" type="pres">
      <dgm:prSet presAssocID="{8C00691F-C1C2-C047-A9DF-8C677FDDBB2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8CCC9F7-989A-3247-87B8-83A7E68DF763}" type="pres">
      <dgm:prSet presAssocID="{DC5E0B67-6FAF-6949-A79A-2E86BF982171}" presName="sibTrans" presStyleCnt="0"/>
      <dgm:spPr/>
    </dgm:pt>
    <dgm:pt modelId="{C9FE975B-B81F-934F-AED0-2072248715DD}" type="pres">
      <dgm:prSet presAssocID="{8059E843-4C9A-5541-B57D-EF91BBD5189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D6B2CB5-FEED-C940-91CE-44F2B9C1531A}" type="presOf" srcId="{1D4231F2-C206-7B42-8919-E3459B7FD1EC}" destId="{4F9B5DC6-6910-E440-93C8-90EB10FF5165}" srcOrd="0" destOrd="0" presId="urn:microsoft.com/office/officeart/2005/8/layout/default"/>
    <dgm:cxn modelId="{42C40ED1-A89D-B74C-BAEC-AAD529332E0B}" srcId="{AE904C77-96B3-714E-BC74-AA04DCE15961}" destId="{4A4DD3DC-F6E4-F249-8FA4-385E27D15713}" srcOrd="1" destOrd="0" parTransId="{AC033C95-320B-A54A-927B-0E342EA8BB84}" sibTransId="{E653A483-5473-C445-BDCE-905F6F0A2332}"/>
    <dgm:cxn modelId="{3AB037B4-C80F-904E-8CCC-F5ADCCD0B3CF}" srcId="{AE904C77-96B3-714E-BC74-AA04DCE15961}" destId="{8059E843-4C9A-5541-B57D-EF91BBD51893}" srcOrd="5" destOrd="0" parTransId="{95ED3D61-AA03-944F-927C-5081122383EE}" sibTransId="{8FB2DA15-DC21-9144-94F7-F87030D1C831}"/>
    <dgm:cxn modelId="{509AED4E-9541-B549-BCC4-6E011C1796EF}" type="presOf" srcId="{8059E843-4C9A-5541-B57D-EF91BBD51893}" destId="{C9FE975B-B81F-934F-AED0-2072248715DD}" srcOrd="0" destOrd="0" presId="urn:microsoft.com/office/officeart/2005/8/layout/default"/>
    <dgm:cxn modelId="{425A9459-9E43-B04E-B3D6-501A4B1E5980}" srcId="{AE904C77-96B3-714E-BC74-AA04DCE15961}" destId="{8C00691F-C1C2-C047-A9DF-8C677FDDBB26}" srcOrd="4" destOrd="0" parTransId="{D2573476-779C-9645-9EE7-8D111ABAD8D0}" sibTransId="{DC5E0B67-6FAF-6949-A79A-2E86BF982171}"/>
    <dgm:cxn modelId="{D92BDAA3-0F6C-5A4D-8165-0FF451DC995B}" type="presOf" srcId="{B9936980-7674-F941-B0A3-D608F992C3C2}" destId="{A6A40AA7-C7E1-2241-A0FA-B287407A8E1D}" srcOrd="0" destOrd="0" presId="urn:microsoft.com/office/officeart/2005/8/layout/default"/>
    <dgm:cxn modelId="{E934C810-5512-EA4D-8E39-52A8B1C05904}" srcId="{AE904C77-96B3-714E-BC74-AA04DCE15961}" destId="{F85FE7F1-CC3F-744D-B5DB-8698FF921B0C}" srcOrd="0" destOrd="0" parTransId="{DD222EC0-2F64-1E41-92CD-225AB9484DE3}" sibTransId="{32F24B16-E692-AD47-A3F8-90DBB1F56FCC}"/>
    <dgm:cxn modelId="{53694671-0934-414E-AC7A-66B967205393}" srcId="{AE904C77-96B3-714E-BC74-AA04DCE15961}" destId="{1D4231F2-C206-7B42-8919-E3459B7FD1EC}" srcOrd="2" destOrd="0" parTransId="{DB65A236-9D8D-AE4C-B5C4-67CE69303625}" sibTransId="{D08D558A-C100-1D46-A136-ACE60546973F}"/>
    <dgm:cxn modelId="{7B361E2B-0422-2141-A9D8-09A12E993438}" type="presOf" srcId="{F85FE7F1-CC3F-744D-B5DB-8698FF921B0C}" destId="{3EB66F6F-FCFF-2C4C-A24D-CBC2D1622EB4}" srcOrd="0" destOrd="0" presId="urn:microsoft.com/office/officeart/2005/8/layout/default"/>
    <dgm:cxn modelId="{C8C096AF-243B-A644-888F-1FB8B90655DE}" srcId="{AE904C77-96B3-714E-BC74-AA04DCE15961}" destId="{B9936980-7674-F941-B0A3-D608F992C3C2}" srcOrd="3" destOrd="0" parTransId="{B94000D7-D19B-A447-968D-0E760D1CBB7C}" sibTransId="{769F9D47-7232-194E-B4FB-D9293C250DAF}"/>
    <dgm:cxn modelId="{56092A29-8892-4F4F-9C07-F0E6D6D5805A}" type="presOf" srcId="{8C00691F-C1C2-C047-A9DF-8C677FDDBB26}" destId="{86549A62-805E-594B-BAC9-7CB396EA2F0F}" srcOrd="0" destOrd="0" presId="urn:microsoft.com/office/officeart/2005/8/layout/default"/>
    <dgm:cxn modelId="{E998ECDA-7AE1-1745-B41D-B8DA83F15418}" type="presOf" srcId="{4A4DD3DC-F6E4-F249-8FA4-385E27D15713}" destId="{F5A39C5F-F114-1745-83E8-5D2EF090BC6D}" srcOrd="0" destOrd="0" presId="urn:microsoft.com/office/officeart/2005/8/layout/default"/>
    <dgm:cxn modelId="{8BED6CFA-02AA-CD46-B55D-33FD355F1710}" type="presOf" srcId="{AE904C77-96B3-714E-BC74-AA04DCE15961}" destId="{983728B0-E4C8-6040-B1BD-A0FF505307BE}" srcOrd="0" destOrd="0" presId="urn:microsoft.com/office/officeart/2005/8/layout/default"/>
    <dgm:cxn modelId="{35A252BB-2934-B744-A053-7E6D8E3EC444}" type="presParOf" srcId="{983728B0-E4C8-6040-B1BD-A0FF505307BE}" destId="{3EB66F6F-FCFF-2C4C-A24D-CBC2D1622EB4}" srcOrd="0" destOrd="0" presId="urn:microsoft.com/office/officeart/2005/8/layout/default"/>
    <dgm:cxn modelId="{37895265-9488-D242-B57D-57CD179523BA}" type="presParOf" srcId="{983728B0-E4C8-6040-B1BD-A0FF505307BE}" destId="{AD456FC8-968B-1847-B6A6-13AC082450BB}" srcOrd="1" destOrd="0" presId="urn:microsoft.com/office/officeart/2005/8/layout/default"/>
    <dgm:cxn modelId="{1630495E-B503-FD4A-83D9-E63BE7594119}" type="presParOf" srcId="{983728B0-E4C8-6040-B1BD-A0FF505307BE}" destId="{F5A39C5F-F114-1745-83E8-5D2EF090BC6D}" srcOrd="2" destOrd="0" presId="urn:microsoft.com/office/officeart/2005/8/layout/default"/>
    <dgm:cxn modelId="{76FFC9DD-C4DF-2E45-85B0-E98489505A9B}" type="presParOf" srcId="{983728B0-E4C8-6040-B1BD-A0FF505307BE}" destId="{30A3BB39-C768-174C-A30F-978F112C79F9}" srcOrd="3" destOrd="0" presId="urn:microsoft.com/office/officeart/2005/8/layout/default"/>
    <dgm:cxn modelId="{975BDD38-E19A-D642-A012-EFF97B0E9EBC}" type="presParOf" srcId="{983728B0-E4C8-6040-B1BD-A0FF505307BE}" destId="{4F9B5DC6-6910-E440-93C8-90EB10FF5165}" srcOrd="4" destOrd="0" presId="urn:microsoft.com/office/officeart/2005/8/layout/default"/>
    <dgm:cxn modelId="{0229D7F5-16D4-C642-BEC4-F72DA0EA7C4D}" type="presParOf" srcId="{983728B0-E4C8-6040-B1BD-A0FF505307BE}" destId="{D86A60FC-4A13-AA42-913D-F302068BD489}" srcOrd="5" destOrd="0" presId="urn:microsoft.com/office/officeart/2005/8/layout/default"/>
    <dgm:cxn modelId="{A1E74733-FF15-D04C-8A9B-4ADE5E4C0325}" type="presParOf" srcId="{983728B0-E4C8-6040-B1BD-A0FF505307BE}" destId="{A6A40AA7-C7E1-2241-A0FA-B287407A8E1D}" srcOrd="6" destOrd="0" presId="urn:microsoft.com/office/officeart/2005/8/layout/default"/>
    <dgm:cxn modelId="{838A0AE9-FDB2-CE4F-AEB1-32900D3B3E41}" type="presParOf" srcId="{983728B0-E4C8-6040-B1BD-A0FF505307BE}" destId="{42A4FD8C-49F1-7E4D-89B9-5DF57B568B9C}" srcOrd="7" destOrd="0" presId="urn:microsoft.com/office/officeart/2005/8/layout/default"/>
    <dgm:cxn modelId="{170F0C08-74D7-DC43-87E7-E010ACD62873}" type="presParOf" srcId="{983728B0-E4C8-6040-B1BD-A0FF505307BE}" destId="{86549A62-805E-594B-BAC9-7CB396EA2F0F}" srcOrd="8" destOrd="0" presId="urn:microsoft.com/office/officeart/2005/8/layout/default"/>
    <dgm:cxn modelId="{4D619C03-916A-3340-B5BA-77478AACE18A}" type="presParOf" srcId="{983728B0-E4C8-6040-B1BD-A0FF505307BE}" destId="{A8CCC9F7-989A-3247-87B8-83A7E68DF763}" srcOrd="9" destOrd="0" presId="urn:microsoft.com/office/officeart/2005/8/layout/default"/>
    <dgm:cxn modelId="{268FCA0F-AFC1-2742-81C2-6C91E1890515}" type="presParOf" srcId="{983728B0-E4C8-6040-B1BD-A0FF505307BE}" destId="{C9FE975B-B81F-934F-AED0-2072248715D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243191-829C-4441-808D-257563F0A576}" type="doc">
      <dgm:prSet loTypeId="urn:microsoft.com/office/officeart/2005/8/layout/default" loCatId="" qsTypeId="urn:microsoft.com/office/officeart/2005/8/quickstyle/3D5" qsCatId="3D" csTypeId="urn:microsoft.com/office/officeart/2005/8/colors/accent1_4" csCatId="accent1"/>
      <dgm:spPr/>
      <dgm:t>
        <a:bodyPr/>
        <a:lstStyle/>
        <a:p>
          <a:endParaRPr lang="es-ES"/>
        </a:p>
      </dgm:t>
    </dgm:pt>
    <dgm:pt modelId="{E33FEB6E-E91D-C04A-86C2-0E5F5F85A672}">
      <dgm:prSet/>
      <dgm:spPr/>
      <dgm:t>
        <a:bodyPr/>
        <a:lstStyle/>
        <a:p>
          <a:pPr rtl="0"/>
          <a:r>
            <a:rPr lang="es-ES" smtClean="0"/>
            <a:t>Estandarizan el análisis</a:t>
          </a:r>
          <a:endParaRPr lang="es-ES"/>
        </a:p>
      </dgm:t>
    </dgm:pt>
    <dgm:pt modelId="{00991AD2-CEE0-BC42-9DCE-F65C497C58C8}" type="parTrans" cxnId="{1CCDA08E-18C8-7547-869D-A5A33C128518}">
      <dgm:prSet/>
      <dgm:spPr/>
      <dgm:t>
        <a:bodyPr/>
        <a:lstStyle/>
        <a:p>
          <a:endParaRPr lang="es-ES"/>
        </a:p>
      </dgm:t>
    </dgm:pt>
    <dgm:pt modelId="{CF87FEFB-85BE-5149-A54C-2996BB4597DA}" type="sibTrans" cxnId="{1CCDA08E-18C8-7547-869D-A5A33C128518}">
      <dgm:prSet/>
      <dgm:spPr/>
      <dgm:t>
        <a:bodyPr/>
        <a:lstStyle/>
        <a:p>
          <a:endParaRPr lang="es-ES"/>
        </a:p>
      </dgm:t>
    </dgm:pt>
    <dgm:pt modelId="{8A989604-7CBF-0544-BD2C-3CE0C4A1B61C}">
      <dgm:prSet/>
      <dgm:spPr/>
      <dgm:t>
        <a:bodyPr/>
        <a:lstStyle/>
        <a:p>
          <a:pPr rtl="0"/>
          <a:r>
            <a:rPr lang="es-ES" smtClean="0"/>
            <a:t>Imponen cuadro de variables sobre las que se centra el análisis</a:t>
          </a:r>
          <a:endParaRPr lang="es-ES"/>
        </a:p>
      </dgm:t>
    </dgm:pt>
    <dgm:pt modelId="{D6175C98-573C-8A4F-85E7-F89623679299}" type="parTrans" cxnId="{D1E23BCD-8D4A-6545-8ECF-A3643E7721D9}">
      <dgm:prSet/>
      <dgm:spPr/>
      <dgm:t>
        <a:bodyPr/>
        <a:lstStyle/>
        <a:p>
          <a:endParaRPr lang="es-ES"/>
        </a:p>
      </dgm:t>
    </dgm:pt>
    <dgm:pt modelId="{C43AF8A3-DD1C-D040-A4C0-FD6BB276C64A}" type="sibTrans" cxnId="{D1E23BCD-8D4A-6545-8ECF-A3643E7721D9}">
      <dgm:prSet/>
      <dgm:spPr/>
      <dgm:t>
        <a:bodyPr/>
        <a:lstStyle/>
        <a:p>
          <a:endParaRPr lang="es-ES"/>
        </a:p>
      </dgm:t>
    </dgm:pt>
    <dgm:pt modelId="{655814F2-48D6-1E44-A236-19A81D38F138}">
      <dgm:prSet/>
      <dgm:spPr/>
      <dgm:t>
        <a:bodyPr/>
        <a:lstStyle/>
        <a:p>
          <a:pPr rtl="0"/>
          <a:r>
            <a:rPr lang="es-ES" smtClean="0"/>
            <a:t>La realidad corporativa se adapta al instrumento de diagnóstico</a:t>
          </a:r>
          <a:endParaRPr lang="es-ES"/>
        </a:p>
      </dgm:t>
    </dgm:pt>
    <dgm:pt modelId="{4E180E2D-E556-3347-9E2A-17032FACC54B}" type="parTrans" cxnId="{3635C5A8-FFAB-D14E-B8B7-9538C50D3889}">
      <dgm:prSet/>
      <dgm:spPr/>
      <dgm:t>
        <a:bodyPr/>
        <a:lstStyle/>
        <a:p>
          <a:endParaRPr lang="es-ES"/>
        </a:p>
      </dgm:t>
    </dgm:pt>
    <dgm:pt modelId="{62A7FCE3-0DDF-4C4A-8ECA-FA5A7A86F3BE}" type="sibTrans" cxnId="{3635C5A8-FFAB-D14E-B8B7-9538C50D3889}">
      <dgm:prSet/>
      <dgm:spPr/>
      <dgm:t>
        <a:bodyPr/>
        <a:lstStyle/>
        <a:p>
          <a:endParaRPr lang="es-ES"/>
        </a:p>
      </dgm:t>
    </dgm:pt>
    <dgm:pt modelId="{5019457B-1554-DA43-9554-28F99E249DCA}">
      <dgm:prSet/>
      <dgm:spPr/>
      <dgm:t>
        <a:bodyPr/>
        <a:lstStyle/>
        <a:p>
          <a:pPr rtl="0"/>
          <a:r>
            <a:rPr lang="es-ES" smtClean="0"/>
            <a:t>Utilizan variables generales</a:t>
          </a:r>
          <a:endParaRPr lang="es-ES"/>
        </a:p>
      </dgm:t>
    </dgm:pt>
    <dgm:pt modelId="{CDAF338E-5096-424B-B743-CE4EB8C733ED}" type="parTrans" cxnId="{9EFDA347-5FFA-4046-9BC4-5DB7B007E5FA}">
      <dgm:prSet/>
      <dgm:spPr/>
      <dgm:t>
        <a:bodyPr/>
        <a:lstStyle/>
        <a:p>
          <a:endParaRPr lang="es-ES"/>
        </a:p>
      </dgm:t>
    </dgm:pt>
    <dgm:pt modelId="{44E4112B-D30F-EB42-9D11-64071D42058C}" type="sibTrans" cxnId="{9EFDA347-5FFA-4046-9BC4-5DB7B007E5FA}">
      <dgm:prSet/>
      <dgm:spPr/>
      <dgm:t>
        <a:bodyPr/>
        <a:lstStyle/>
        <a:p>
          <a:endParaRPr lang="es-ES"/>
        </a:p>
      </dgm:t>
    </dgm:pt>
    <dgm:pt modelId="{CC489603-7214-7E4B-ACA1-D6CFAC977B7B}">
      <dgm:prSet/>
      <dgm:spPr/>
      <dgm:t>
        <a:bodyPr/>
        <a:lstStyle/>
        <a:p>
          <a:pPr rtl="0"/>
          <a:r>
            <a:rPr lang="es-ES" smtClean="0"/>
            <a:t>Dan un resultado aproximando</a:t>
          </a:r>
          <a:endParaRPr lang="es-ES"/>
        </a:p>
      </dgm:t>
    </dgm:pt>
    <dgm:pt modelId="{B84133D5-9D67-DF4B-B59E-B580B68E4943}" type="parTrans" cxnId="{2A98BB1A-0A0F-F148-A7E4-F5B84665DC19}">
      <dgm:prSet/>
      <dgm:spPr/>
      <dgm:t>
        <a:bodyPr/>
        <a:lstStyle/>
        <a:p>
          <a:endParaRPr lang="es-ES"/>
        </a:p>
      </dgm:t>
    </dgm:pt>
    <dgm:pt modelId="{191E529A-A5A2-F141-9F99-38634D9F450A}" type="sibTrans" cxnId="{2A98BB1A-0A0F-F148-A7E4-F5B84665DC19}">
      <dgm:prSet/>
      <dgm:spPr/>
      <dgm:t>
        <a:bodyPr/>
        <a:lstStyle/>
        <a:p>
          <a:endParaRPr lang="es-ES"/>
        </a:p>
      </dgm:t>
    </dgm:pt>
    <dgm:pt modelId="{727FF563-D280-AD4F-B241-8E03F69D9E0F}">
      <dgm:prSet/>
      <dgm:spPr/>
      <dgm:t>
        <a:bodyPr/>
        <a:lstStyle/>
        <a:p>
          <a:pPr rtl="0"/>
          <a:r>
            <a:rPr lang="es-ES" smtClean="0"/>
            <a:t>No garantizan el rigor necesario </a:t>
          </a:r>
          <a:endParaRPr lang="es-ES"/>
        </a:p>
      </dgm:t>
    </dgm:pt>
    <dgm:pt modelId="{DF9F85BE-AF92-8A40-AA6D-627FB9447CB8}" type="parTrans" cxnId="{F2A59786-5146-9844-9C3A-498D9C7F4222}">
      <dgm:prSet/>
      <dgm:spPr/>
      <dgm:t>
        <a:bodyPr/>
        <a:lstStyle/>
        <a:p>
          <a:endParaRPr lang="es-ES"/>
        </a:p>
      </dgm:t>
    </dgm:pt>
    <dgm:pt modelId="{BD503F72-2BFE-CF4B-B92D-8AAC3D1CDC2C}" type="sibTrans" cxnId="{F2A59786-5146-9844-9C3A-498D9C7F4222}">
      <dgm:prSet/>
      <dgm:spPr/>
      <dgm:t>
        <a:bodyPr/>
        <a:lstStyle/>
        <a:p>
          <a:endParaRPr lang="es-ES"/>
        </a:p>
      </dgm:t>
    </dgm:pt>
    <dgm:pt modelId="{11B60F2F-5B76-4148-A785-8ECEF20C6743}" type="pres">
      <dgm:prSet presAssocID="{B5243191-829C-4441-808D-257563F0A57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9D2D5060-367B-284F-8322-28515A550CE0}" type="pres">
      <dgm:prSet presAssocID="{E33FEB6E-E91D-C04A-86C2-0E5F5F85A67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BE5817B-D72C-BE4E-814C-AA2039E3CB79}" type="pres">
      <dgm:prSet presAssocID="{CF87FEFB-85BE-5149-A54C-2996BB4597DA}" presName="sibTrans" presStyleCnt="0"/>
      <dgm:spPr/>
    </dgm:pt>
    <dgm:pt modelId="{E3AAEB79-F5C9-5241-9766-25B184F58406}" type="pres">
      <dgm:prSet presAssocID="{8A989604-7CBF-0544-BD2C-3CE0C4A1B61C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52A38AB-7D95-C746-AD0E-D86593421133}" type="pres">
      <dgm:prSet presAssocID="{C43AF8A3-DD1C-D040-A4C0-FD6BB276C64A}" presName="sibTrans" presStyleCnt="0"/>
      <dgm:spPr/>
    </dgm:pt>
    <dgm:pt modelId="{7DC61339-35EB-B047-877A-E30BA48EAC16}" type="pres">
      <dgm:prSet presAssocID="{655814F2-48D6-1E44-A236-19A81D38F13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3949060-AA91-5C42-B437-5B172ADDDE7E}" type="pres">
      <dgm:prSet presAssocID="{62A7FCE3-0DDF-4C4A-8ECA-FA5A7A86F3BE}" presName="sibTrans" presStyleCnt="0"/>
      <dgm:spPr/>
    </dgm:pt>
    <dgm:pt modelId="{9F21D38B-D46E-A84A-81C7-88592F6D2F0D}" type="pres">
      <dgm:prSet presAssocID="{5019457B-1554-DA43-9554-28F99E249DC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9D17A60B-2504-FC4E-8AE6-715C278EE27A}" type="pres">
      <dgm:prSet presAssocID="{44E4112B-D30F-EB42-9D11-64071D42058C}" presName="sibTrans" presStyleCnt="0"/>
      <dgm:spPr/>
    </dgm:pt>
    <dgm:pt modelId="{3A9A0FCE-3698-4946-80C1-B095850F3683}" type="pres">
      <dgm:prSet presAssocID="{CC489603-7214-7E4B-ACA1-D6CFAC977B7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8A4F7A0-367E-B84B-A719-65D375280647}" type="pres">
      <dgm:prSet presAssocID="{191E529A-A5A2-F141-9F99-38634D9F450A}" presName="sibTrans" presStyleCnt="0"/>
      <dgm:spPr/>
    </dgm:pt>
    <dgm:pt modelId="{557F5ED8-E7F9-F044-ADE7-8E0AF3DD96E6}" type="pres">
      <dgm:prSet presAssocID="{727FF563-D280-AD4F-B241-8E03F69D9E0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D1E23BCD-8D4A-6545-8ECF-A3643E7721D9}" srcId="{B5243191-829C-4441-808D-257563F0A576}" destId="{8A989604-7CBF-0544-BD2C-3CE0C4A1B61C}" srcOrd="1" destOrd="0" parTransId="{D6175C98-573C-8A4F-85E7-F89623679299}" sibTransId="{C43AF8A3-DD1C-D040-A4C0-FD6BB276C64A}"/>
    <dgm:cxn modelId="{9EFDA347-5FFA-4046-9BC4-5DB7B007E5FA}" srcId="{B5243191-829C-4441-808D-257563F0A576}" destId="{5019457B-1554-DA43-9554-28F99E249DCA}" srcOrd="3" destOrd="0" parTransId="{CDAF338E-5096-424B-B743-CE4EB8C733ED}" sibTransId="{44E4112B-D30F-EB42-9D11-64071D42058C}"/>
    <dgm:cxn modelId="{2A98BB1A-0A0F-F148-A7E4-F5B84665DC19}" srcId="{B5243191-829C-4441-808D-257563F0A576}" destId="{CC489603-7214-7E4B-ACA1-D6CFAC977B7B}" srcOrd="4" destOrd="0" parTransId="{B84133D5-9D67-DF4B-B59E-B580B68E4943}" sibTransId="{191E529A-A5A2-F141-9F99-38634D9F450A}"/>
    <dgm:cxn modelId="{D469AE04-6B04-E640-B353-3769870134EC}" type="presOf" srcId="{B5243191-829C-4441-808D-257563F0A576}" destId="{11B60F2F-5B76-4148-A785-8ECEF20C6743}" srcOrd="0" destOrd="0" presId="urn:microsoft.com/office/officeart/2005/8/layout/default"/>
    <dgm:cxn modelId="{F2A59786-5146-9844-9C3A-498D9C7F4222}" srcId="{B5243191-829C-4441-808D-257563F0A576}" destId="{727FF563-D280-AD4F-B241-8E03F69D9E0F}" srcOrd="5" destOrd="0" parTransId="{DF9F85BE-AF92-8A40-AA6D-627FB9447CB8}" sibTransId="{BD503F72-2BFE-CF4B-B92D-8AAC3D1CDC2C}"/>
    <dgm:cxn modelId="{598DDC5E-5712-3A41-AA72-7800C5DD4E24}" type="presOf" srcId="{5019457B-1554-DA43-9554-28F99E249DCA}" destId="{9F21D38B-D46E-A84A-81C7-88592F6D2F0D}" srcOrd="0" destOrd="0" presId="urn:microsoft.com/office/officeart/2005/8/layout/default"/>
    <dgm:cxn modelId="{F0E07273-C4F6-9041-ACFF-1047A1F183FC}" type="presOf" srcId="{727FF563-D280-AD4F-B241-8E03F69D9E0F}" destId="{557F5ED8-E7F9-F044-ADE7-8E0AF3DD96E6}" srcOrd="0" destOrd="0" presId="urn:microsoft.com/office/officeart/2005/8/layout/default"/>
    <dgm:cxn modelId="{4C4933BA-ED52-8545-A29B-B849E8B58BFB}" type="presOf" srcId="{CC489603-7214-7E4B-ACA1-D6CFAC977B7B}" destId="{3A9A0FCE-3698-4946-80C1-B095850F3683}" srcOrd="0" destOrd="0" presId="urn:microsoft.com/office/officeart/2005/8/layout/default"/>
    <dgm:cxn modelId="{3635C5A8-FFAB-D14E-B8B7-9538C50D3889}" srcId="{B5243191-829C-4441-808D-257563F0A576}" destId="{655814F2-48D6-1E44-A236-19A81D38F138}" srcOrd="2" destOrd="0" parTransId="{4E180E2D-E556-3347-9E2A-17032FACC54B}" sibTransId="{62A7FCE3-0DDF-4C4A-8ECA-FA5A7A86F3BE}"/>
    <dgm:cxn modelId="{77375399-C5C1-F246-A573-36BFF1365D6D}" type="presOf" srcId="{655814F2-48D6-1E44-A236-19A81D38F138}" destId="{7DC61339-35EB-B047-877A-E30BA48EAC16}" srcOrd="0" destOrd="0" presId="urn:microsoft.com/office/officeart/2005/8/layout/default"/>
    <dgm:cxn modelId="{1CCDA08E-18C8-7547-869D-A5A33C128518}" srcId="{B5243191-829C-4441-808D-257563F0A576}" destId="{E33FEB6E-E91D-C04A-86C2-0E5F5F85A672}" srcOrd="0" destOrd="0" parTransId="{00991AD2-CEE0-BC42-9DCE-F65C497C58C8}" sibTransId="{CF87FEFB-85BE-5149-A54C-2996BB4597DA}"/>
    <dgm:cxn modelId="{2797060B-65EC-1F49-BC93-849665A0F2C4}" type="presOf" srcId="{E33FEB6E-E91D-C04A-86C2-0E5F5F85A672}" destId="{9D2D5060-367B-284F-8322-28515A550CE0}" srcOrd="0" destOrd="0" presId="urn:microsoft.com/office/officeart/2005/8/layout/default"/>
    <dgm:cxn modelId="{7814E905-7CF1-714C-A706-AC2B25782A39}" type="presOf" srcId="{8A989604-7CBF-0544-BD2C-3CE0C4A1B61C}" destId="{E3AAEB79-F5C9-5241-9766-25B184F58406}" srcOrd="0" destOrd="0" presId="urn:microsoft.com/office/officeart/2005/8/layout/default"/>
    <dgm:cxn modelId="{5019A716-B271-FC4D-8197-82A1F52BBE57}" type="presParOf" srcId="{11B60F2F-5B76-4148-A785-8ECEF20C6743}" destId="{9D2D5060-367B-284F-8322-28515A550CE0}" srcOrd="0" destOrd="0" presId="urn:microsoft.com/office/officeart/2005/8/layout/default"/>
    <dgm:cxn modelId="{522335F9-5079-AD4A-9861-97082E75074A}" type="presParOf" srcId="{11B60F2F-5B76-4148-A785-8ECEF20C6743}" destId="{ABE5817B-D72C-BE4E-814C-AA2039E3CB79}" srcOrd="1" destOrd="0" presId="urn:microsoft.com/office/officeart/2005/8/layout/default"/>
    <dgm:cxn modelId="{AC9B170C-CFEF-9E44-9431-D16CC316EE92}" type="presParOf" srcId="{11B60F2F-5B76-4148-A785-8ECEF20C6743}" destId="{E3AAEB79-F5C9-5241-9766-25B184F58406}" srcOrd="2" destOrd="0" presId="urn:microsoft.com/office/officeart/2005/8/layout/default"/>
    <dgm:cxn modelId="{EE5000C8-CB97-7548-8F44-279C6479F772}" type="presParOf" srcId="{11B60F2F-5B76-4148-A785-8ECEF20C6743}" destId="{C52A38AB-7D95-C746-AD0E-D86593421133}" srcOrd="3" destOrd="0" presId="urn:microsoft.com/office/officeart/2005/8/layout/default"/>
    <dgm:cxn modelId="{123451C5-9C50-2644-93DD-1AD04C7688B5}" type="presParOf" srcId="{11B60F2F-5B76-4148-A785-8ECEF20C6743}" destId="{7DC61339-35EB-B047-877A-E30BA48EAC16}" srcOrd="4" destOrd="0" presId="urn:microsoft.com/office/officeart/2005/8/layout/default"/>
    <dgm:cxn modelId="{5F33F9AE-8A54-4945-96F2-48852798CD9C}" type="presParOf" srcId="{11B60F2F-5B76-4148-A785-8ECEF20C6743}" destId="{A3949060-AA91-5C42-B437-5B172ADDDE7E}" srcOrd="5" destOrd="0" presId="urn:microsoft.com/office/officeart/2005/8/layout/default"/>
    <dgm:cxn modelId="{7F63A6F2-B65A-2B43-BDFA-68E242AB2C79}" type="presParOf" srcId="{11B60F2F-5B76-4148-A785-8ECEF20C6743}" destId="{9F21D38B-D46E-A84A-81C7-88592F6D2F0D}" srcOrd="6" destOrd="0" presId="urn:microsoft.com/office/officeart/2005/8/layout/default"/>
    <dgm:cxn modelId="{0CFCB6BE-ECC7-3E47-93FC-C851E8E1F47D}" type="presParOf" srcId="{11B60F2F-5B76-4148-A785-8ECEF20C6743}" destId="{9D17A60B-2504-FC4E-8AE6-715C278EE27A}" srcOrd="7" destOrd="0" presId="urn:microsoft.com/office/officeart/2005/8/layout/default"/>
    <dgm:cxn modelId="{B895689C-3EE2-B742-B76C-9748847B8EA2}" type="presParOf" srcId="{11B60F2F-5B76-4148-A785-8ECEF20C6743}" destId="{3A9A0FCE-3698-4946-80C1-B095850F3683}" srcOrd="8" destOrd="0" presId="urn:microsoft.com/office/officeart/2005/8/layout/default"/>
    <dgm:cxn modelId="{8441C5F4-EA1C-9749-816A-B4D5B55A500D}" type="presParOf" srcId="{11B60F2F-5B76-4148-A785-8ECEF20C6743}" destId="{A8A4F7A0-367E-B84B-A719-65D375280647}" srcOrd="9" destOrd="0" presId="urn:microsoft.com/office/officeart/2005/8/layout/default"/>
    <dgm:cxn modelId="{54FF0D7F-17D5-9E40-A053-3258FBBD3C3B}" type="presParOf" srcId="{11B60F2F-5B76-4148-A785-8ECEF20C6743}" destId="{557F5ED8-E7F9-F044-ADE7-8E0AF3DD96E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66F6F-FCFF-2C4C-A24D-CBC2D1622EB4}">
      <dsp:nvSpPr>
        <dsp:cNvPr id="0" name=""/>
        <dsp:cNvSpPr/>
      </dsp:nvSpPr>
      <dsp:spPr>
        <a:xfrm>
          <a:off x="0" y="537605"/>
          <a:ext cx="2361347" cy="1416808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smtClean="0"/>
            <a:t>Más costoso</a:t>
          </a:r>
          <a:endParaRPr lang="es-ES" sz="2100" kern="1200"/>
        </a:p>
      </dsp:txBody>
      <dsp:txXfrm>
        <a:off x="0" y="537605"/>
        <a:ext cx="2361347" cy="1416808"/>
      </dsp:txXfrm>
    </dsp:sp>
    <dsp:sp modelId="{F5A39C5F-F114-1745-83E8-5D2EF090BC6D}">
      <dsp:nvSpPr>
        <dsp:cNvPr id="0" name=""/>
        <dsp:cNvSpPr/>
      </dsp:nvSpPr>
      <dsp:spPr>
        <a:xfrm>
          <a:off x="2597482" y="537605"/>
          <a:ext cx="2361347" cy="1416808"/>
        </a:xfrm>
        <a:prstGeom prst="rect">
          <a:avLst/>
        </a:prstGeom>
        <a:solidFill>
          <a:schemeClr val="accent1">
            <a:shade val="50000"/>
            <a:hueOff val="250028"/>
            <a:satOff val="-26443"/>
            <a:lumOff val="1862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smtClean="0"/>
            <a:t>Resultados de mayor calidad</a:t>
          </a:r>
          <a:endParaRPr lang="es-ES" sz="2100" kern="1200"/>
        </a:p>
      </dsp:txBody>
      <dsp:txXfrm>
        <a:off x="2597482" y="537605"/>
        <a:ext cx="2361347" cy="1416808"/>
      </dsp:txXfrm>
    </dsp:sp>
    <dsp:sp modelId="{4F9B5DC6-6910-E440-93C8-90EB10FF5165}">
      <dsp:nvSpPr>
        <dsp:cNvPr id="0" name=""/>
        <dsp:cNvSpPr/>
      </dsp:nvSpPr>
      <dsp:spPr>
        <a:xfrm>
          <a:off x="5194965" y="537605"/>
          <a:ext cx="2361347" cy="1416808"/>
        </a:xfrm>
        <a:prstGeom prst="rect">
          <a:avLst/>
        </a:prstGeom>
        <a:solidFill>
          <a:schemeClr val="accent1">
            <a:shade val="50000"/>
            <a:hueOff val="500056"/>
            <a:satOff val="-52885"/>
            <a:lumOff val="3724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smtClean="0"/>
            <a:t>Sirve para descubrir las singularidades de cada empresa </a:t>
          </a:r>
          <a:endParaRPr lang="es-ES" sz="2100" kern="1200"/>
        </a:p>
      </dsp:txBody>
      <dsp:txXfrm>
        <a:off x="5194965" y="537605"/>
        <a:ext cx="2361347" cy="1416808"/>
      </dsp:txXfrm>
    </dsp:sp>
    <dsp:sp modelId="{A6A40AA7-C7E1-2241-A0FA-B287407A8E1D}">
      <dsp:nvSpPr>
        <dsp:cNvPr id="0" name=""/>
        <dsp:cNvSpPr/>
      </dsp:nvSpPr>
      <dsp:spPr>
        <a:xfrm>
          <a:off x="0" y="2190548"/>
          <a:ext cx="2361347" cy="1416808"/>
        </a:xfrm>
        <a:prstGeom prst="rect">
          <a:avLst/>
        </a:prstGeom>
        <a:solidFill>
          <a:schemeClr val="accent1">
            <a:shade val="50000"/>
            <a:hueOff val="750083"/>
            <a:satOff val="-79328"/>
            <a:lumOff val="5587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smtClean="0"/>
            <a:t>Aspectos micro, que pueden afectar a la reputación</a:t>
          </a:r>
          <a:endParaRPr lang="es-ES" sz="2100" kern="1200"/>
        </a:p>
      </dsp:txBody>
      <dsp:txXfrm>
        <a:off x="0" y="2190548"/>
        <a:ext cx="2361347" cy="1416808"/>
      </dsp:txXfrm>
    </dsp:sp>
    <dsp:sp modelId="{86549A62-805E-594B-BAC9-7CB396EA2F0F}">
      <dsp:nvSpPr>
        <dsp:cNvPr id="0" name=""/>
        <dsp:cNvSpPr/>
      </dsp:nvSpPr>
      <dsp:spPr>
        <a:xfrm>
          <a:off x="2597482" y="2190548"/>
          <a:ext cx="2361347" cy="1416808"/>
        </a:xfrm>
        <a:prstGeom prst="rect">
          <a:avLst/>
        </a:prstGeom>
        <a:solidFill>
          <a:schemeClr val="accent1">
            <a:shade val="50000"/>
            <a:hueOff val="500056"/>
            <a:satOff val="-52885"/>
            <a:lumOff val="3724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Investigación a la medida que evalúa todas las variables</a:t>
          </a:r>
          <a:endParaRPr lang="es-ES" sz="2100" kern="1200" dirty="0"/>
        </a:p>
      </dsp:txBody>
      <dsp:txXfrm>
        <a:off x="2597482" y="2190548"/>
        <a:ext cx="2361347" cy="1416808"/>
      </dsp:txXfrm>
    </dsp:sp>
    <dsp:sp modelId="{C9FE975B-B81F-934F-AED0-2072248715DD}">
      <dsp:nvSpPr>
        <dsp:cNvPr id="0" name=""/>
        <dsp:cNvSpPr/>
      </dsp:nvSpPr>
      <dsp:spPr>
        <a:xfrm>
          <a:off x="5194965" y="2190548"/>
          <a:ext cx="2361347" cy="1416808"/>
        </a:xfrm>
        <a:prstGeom prst="rect">
          <a:avLst/>
        </a:prstGeom>
        <a:solidFill>
          <a:schemeClr val="accent1">
            <a:shade val="50000"/>
            <a:hueOff val="250028"/>
            <a:satOff val="-26443"/>
            <a:lumOff val="1862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Se adapta a la realidad corporativa</a:t>
          </a:r>
          <a:endParaRPr lang="es-ES" sz="2100" kern="1200" dirty="0"/>
        </a:p>
      </dsp:txBody>
      <dsp:txXfrm>
        <a:off x="5194965" y="2190548"/>
        <a:ext cx="2361347" cy="1416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2D5060-367B-284F-8322-28515A550CE0}">
      <dsp:nvSpPr>
        <dsp:cNvPr id="0" name=""/>
        <dsp:cNvSpPr/>
      </dsp:nvSpPr>
      <dsp:spPr>
        <a:xfrm>
          <a:off x="0" y="537605"/>
          <a:ext cx="2361347" cy="1416808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Estandarizan el análisis</a:t>
          </a:r>
          <a:endParaRPr lang="es-ES" sz="1800" kern="1200"/>
        </a:p>
      </dsp:txBody>
      <dsp:txXfrm>
        <a:off x="0" y="537605"/>
        <a:ext cx="2361347" cy="1416808"/>
      </dsp:txXfrm>
    </dsp:sp>
    <dsp:sp modelId="{E3AAEB79-F5C9-5241-9766-25B184F58406}">
      <dsp:nvSpPr>
        <dsp:cNvPr id="0" name=""/>
        <dsp:cNvSpPr/>
      </dsp:nvSpPr>
      <dsp:spPr>
        <a:xfrm>
          <a:off x="2597482" y="537605"/>
          <a:ext cx="2361347" cy="1416808"/>
        </a:xfrm>
        <a:prstGeom prst="rect">
          <a:avLst/>
        </a:prstGeom>
        <a:solidFill>
          <a:schemeClr val="accent1">
            <a:shade val="50000"/>
            <a:hueOff val="250028"/>
            <a:satOff val="-26443"/>
            <a:lumOff val="1862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Imponen cuadro de variables sobre las que se centra el análisis</a:t>
          </a:r>
          <a:endParaRPr lang="es-ES" sz="1800" kern="1200"/>
        </a:p>
      </dsp:txBody>
      <dsp:txXfrm>
        <a:off x="2597482" y="537605"/>
        <a:ext cx="2361347" cy="1416808"/>
      </dsp:txXfrm>
    </dsp:sp>
    <dsp:sp modelId="{7DC61339-35EB-B047-877A-E30BA48EAC16}">
      <dsp:nvSpPr>
        <dsp:cNvPr id="0" name=""/>
        <dsp:cNvSpPr/>
      </dsp:nvSpPr>
      <dsp:spPr>
        <a:xfrm>
          <a:off x="5194965" y="537605"/>
          <a:ext cx="2361347" cy="1416808"/>
        </a:xfrm>
        <a:prstGeom prst="rect">
          <a:avLst/>
        </a:prstGeom>
        <a:solidFill>
          <a:schemeClr val="accent1">
            <a:shade val="50000"/>
            <a:hueOff val="500056"/>
            <a:satOff val="-52885"/>
            <a:lumOff val="3724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La realidad corporativa se adapta al instrumento de diagnóstico</a:t>
          </a:r>
          <a:endParaRPr lang="es-ES" sz="1800" kern="1200"/>
        </a:p>
      </dsp:txBody>
      <dsp:txXfrm>
        <a:off x="5194965" y="537605"/>
        <a:ext cx="2361347" cy="1416808"/>
      </dsp:txXfrm>
    </dsp:sp>
    <dsp:sp modelId="{9F21D38B-D46E-A84A-81C7-88592F6D2F0D}">
      <dsp:nvSpPr>
        <dsp:cNvPr id="0" name=""/>
        <dsp:cNvSpPr/>
      </dsp:nvSpPr>
      <dsp:spPr>
        <a:xfrm>
          <a:off x="0" y="2190548"/>
          <a:ext cx="2361347" cy="1416808"/>
        </a:xfrm>
        <a:prstGeom prst="rect">
          <a:avLst/>
        </a:prstGeom>
        <a:solidFill>
          <a:schemeClr val="accent1">
            <a:shade val="50000"/>
            <a:hueOff val="750083"/>
            <a:satOff val="-79328"/>
            <a:lumOff val="5587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Utilizan variables generales</a:t>
          </a:r>
          <a:endParaRPr lang="es-ES" sz="1800" kern="1200"/>
        </a:p>
      </dsp:txBody>
      <dsp:txXfrm>
        <a:off x="0" y="2190548"/>
        <a:ext cx="2361347" cy="1416808"/>
      </dsp:txXfrm>
    </dsp:sp>
    <dsp:sp modelId="{3A9A0FCE-3698-4946-80C1-B095850F3683}">
      <dsp:nvSpPr>
        <dsp:cNvPr id="0" name=""/>
        <dsp:cNvSpPr/>
      </dsp:nvSpPr>
      <dsp:spPr>
        <a:xfrm>
          <a:off x="2597482" y="2190548"/>
          <a:ext cx="2361347" cy="1416808"/>
        </a:xfrm>
        <a:prstGeom prst="rect">
          <a:avLst/>
        </a:prstGeom>
        <a:solidFill>
          <a:schemeClr val="accent1">
            <a:shade val="50000"/>
            <a:hueOff val="500056"/>
            <a:satOff val="-52885"/>
            <a:lumOff val="3724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Dan un resultado aproximando</a:t>
          </a:r>
          <a:endParaRPr lang="es-ES" sz="1800" kern="1200"/>
        </a:p>
      </dsp:txBody>
      <dsp:txXfrm>
        <a:off x="2597482" y="2190548"/>
        <a:ext cx="2361347" cy="1416808"/>
      </dsp:txXfrm>
    </dsp:sp>
    <dsp:sp modelId="{557F5ED8-E7F9-F044-ADE7-8E0AF3DD96E6}">
      <dsp:nvSpPr>
        <dsp:cNvPr id="0" name=""/>
        <dsp:cNvSpPr/>
      </dsp:nvSpPr>
      <dsp:spPr>
        <a:xfrm>
          <a:off x="5194965" y="2190548"/>
          <a:ext cx="2361347" cy="1416808"/>
        </a:xfrm>
        <a:prstGeom prst="rect">
          <a:avLst/>
        </a:prstGeom>
        <a:solidFill>
          <a:schemeClr val="accent1">
            <a:shade val="50000"/>
            <a:hueOff val="250028"/>
            <a:satOff val="-26443"/>
            <a:lumOff val="1862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No garantizan el rigor necesario </a:t>
          </a:r>
          <a:endParaRPr lang="es-ES" sz="1800" kern="1200"/>
        </a:p>
      </dsp:txBody>
      <dsp:txXfrm>
        <a:off x="5194965" y="2190548"/>
        <a:ext cx="2361347" cy="1416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05A0-4C32-6542-85AE-0ED6B7C71165}" type="datetimeFigureOut">
              <a:rPr lang="en-US" smtClean="0"/>
              <a:t>12/11/12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AFB1-9779-2A41-849C-99CADE7BB7C9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0576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Capítulo 4: La evaluación de la reputación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Paola- Eduardo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8613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Evaluación </a:t>
            </a:r>
            <a:r>
              <a:rPr lang="es-ES" dirty="0" err="1" smtClean="0"/>
              <a:t>Reputacional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Necesidad incuestionable de efectuar una auditoría de reputación en el caso de que una empresa decida iniciar la gestión de su reputación corporativa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Variables de reputación: </a:t>
            </a:r>
          </a:p>
          <a:p>
            <a:pPr lvl="1"/>
            <a:r>
              <a:rPr lang="es-ES" dirty="0" smtClean="0"/>
              <a:t>criterios que orienten la evaluación</a:t>
            </a:r>
          </a:p>
          <a:p>
            <a:pPr lvl="1"/>
            <a:r>
              <a:rPr lang="es-ES" dirty="0" smtClean="0"/>
              <a:t>varían según las técnicas de investigación</a:t>
            </a:r>
          </a:p>
          <a:p>
            <a:pPr lvl="1"/>
            <a:r>
              <a:rPr lang="es-ES" dirty="0" smtClean="0"/>
              <a:t>Dependen del concepto que se tenga de reputación</a:t>
            </a:r>
          </a:p>
          <a:p>
            <a:pPr marL="457200" lvl="2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40703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variables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Económico- financieras/ Inversores</a:t>
            </a:r>
          </a:p>
          <a:p>
            <a:pPr lvl="1"/>
            <a:r>
              <a:rPr lang="es-ES" dirty="0"/>
              <a:t>Resultados económicos financieros</a:t>
            </a:r>
          </a:p>
          <a:p>
            <a:pPr lvl="1"/>
            <a:r>
              <a:rPr lang="es-ES" dirty="0"/>
              <a:t>Gobierno </a:t>
            </a:r>
            <a:r>
              <a:rPr lang="es-ES" dirty="0" smtClean="0"/>
              <a:t>corporativo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s-ES" sz="2000" dirty="0"/>
              <a:t>Marketing/ </a:t>
            </a:r>
            <a:r>
              <a:rPr lang="es-ES" sz="2000" dirty="0" smtClean="0"/>
              <a:t>Clientes</a:t>
            </a:r>
          </a:p>
          <a:p>
            <a:pPr marL="457200" lvl="2">
              <a:spcBef>
                <a:spcPts val="2000"/>
              </a:spcBef>
            </a:pPr>
            <a:r>
              <a:rPr lang="es-ES" dirty="0" smtClean="0"/>
              <a:t>Calidad </a:t>
            </a:r>
            <a:r>
              <a:rPr lang="es-ES" dirty="0"/>
              <a:t>de la oferta comercial (producto, servicio)</a:t>
            </a:r>
          </a:p>
          <a:p>
            <a:pPr lvl="1"/>
            <a:r>
              <a:rPr lang="es-ES" dirty="0" smtClean="0"/>
              <a:t>Innovación</a:t>
            </a:r>
            <a:endParaRPr lang="es-ES" dirty="0"/>
          </a:p>
          <a:p>
            <a:r>
              <a:rPr lang="es-ES" dirty="0" smtClean="0"/>
              <a:t>Prácticas laborales/Empleados</a:t>
            </a:r>
          </a:p>
          <a:p>
            <a:pPr lvl="1"/>
            <a:r>
              <a:rPr lang="es-ES" dirty="0" smtClean="0"/>
              <a:t>Calidad laboral</a:t>
            </a:r>
          </a:p>
          <a:p>
            <a:pPr lvl="1"/>
            <a:r>
              <a:rPr lang="es-ES" dirty="0" smtClean="0"/>
              <a:t>Atractivo emocional</a:t>
            </a:r>
          </a:p>
          <a:p>
            <a:r>
              <a:rPr lang="es-ES" dirty="0" smtClean="0"/>
              <a:t>Ética y responsabilidad social corporativa/ Sociedad</a:t>
            </a:r>
          </a:p>
          <a:p>
            <a:pPr lvl="1"/>
            <a:r>
              <a:rPr lang="es-ES" dirty="0" smtClean="0"/>
              <a:t>Comportamiento social</a:t>
            </a:r>
          </a:p>
          <a:p>
            <a:pPr lvl="1"/>
            <a:r>
              <a:rPr lang="es-ES" dirty="0" smtClean="0"/>
              <a:t>Comportamiento medioambiental</a:t>
            </a:r>
          </a:p>
          <a:p>
            <a:pPr marL="228600" lvl="1" indent="0">
              <a:buNone/>
            </a:pPr>
            <a:endParaRPr lang="es-ES" dirty="0" smtClean="0"/>
          </a:p>
        </p:txBody>
      </p:sp>
      <p:sp>
        <p:nvSpPr>
          <p:cNvPr id="4" name="Redondear rectángulo de esquina diagonal 3"/>
          <p:cNvSpPr/>
          <p:nvPr/>
        </p:nvSpPr>
        <p:spPr>
          <a:xfrm>
            <a:off x="6653946" y="2388393"/>
            <a:ext cx="1739413" cy="1145876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Variables duras: tienen que ver con el negocio</a:t>
            </a:r>
            <a:endParaRPr lang="es-ES" dirty="0"/>
          </a:p>
        </p:txBody>
      </p:sp>
      <p:sp>
        <p:nvSpPr>
          <p:cNvPr id="5" name="Redondear rectángulo de esquina diagonal 4"/>
          <p:cNvSpPr/>
          <p:nvPr/>
        </p:nvSpPr>
        <p:spPr>
          <a:xfrm>
            <a:off x="6129361" y="3860430"/>
            <a:ext cx="2774779" cy="2876770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Variables blandas: con la posición que los miembros de una empresa  tienen con relación a sus valores culturales, ética, etc. que orientan su comportamiento corporativo</a:t>
            </a:r>
            <a:endParaRPr lang="es-ES" sz="1600" dirty="0"/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4527998" y="2485034"/>
            <a:ext cx="1987900" cy="6488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 flipV="1">
            <a:off x="4527997" y="3133902"/>
            <a:ext cx="1987901" cy="138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 flipV="1">
            <a:off x="4045374" y="4266508"/>
            <a:ext cx="1987900" cy="6488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>
            <a:off x="4265155" y="4942988"/>
            <a:ext cx="1767572" cy="1099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677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Auditoría de reputación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610358"/>
              </p:ext>
            </p:extLst>
          </p:nvPr>
        </p:nvGraphicFramePr>
        <p:xfrm>
          <a:off x="498474" y="1981200"/>
          <a:ext cx="7556313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9257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Monitores de reputación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624488"/>
              </p:ext>
            </p:extLst>
          </p:nvPr>
        </p:nvGraphicFramePr>
        <p:xfrm>
          <a:off x="498474" y="1981200"/>
          <a:ext cx="7556313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2833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Monitores de evaluación simple:  los resultados se extraen de una encuesta, se basan en percepción del público informante</a:t>
            </a:r>
          </a:p>
          <a:p>
            <a:pPr algn="just"/>
            <a:r>
              <a:rPr lang="es-ES" dirty="0" smtClean="0"/>
              <a:t>Monitores de doble evaluación:</a:t>
            </a:r>
          </a:p>
          <a:p>
            <a:pPr lvl="1" algn="just"/>
            <a:r>
              <a:rPr lang="es-ES" dirty="0" smtClean="0"/>
              <a:t>da seguridad a los resultados</a:t>
            </a:r>
          </a:p>
          <a:p>
            <a:pPr lvl="1" algn="just"/>
            <a:r>
              <a:rPr lang="es-ES" dirty="0" smtClean="0"/>
              <a:t>resulta costoso</a:t>
            </a:r>
          </a:p>
          <a:p>
            <a:pPr lvl="1" algn="just"/>
            <a:r>
              <a:rPr lang="es-ES" dirty="0" smtClean="0"/>
              <a:t>da más trabajo </a:t>
            </a:r>
            <a:endParaRPr lang="es-ES" dirty="0"/>
          </a:p>
          <a:p>
            <a:pPr lvl="1" algn="just"/>
            <a:r>
              <a:rPr lang="es-ES" dirty="0" smtClean="0"/>
              <a:t>no siempre se valoran sus ventajas porque es más cómodo no pensar en los riesgos</a:t>
            </a:r>
          </a:p>
          <a:p>
            <a:pPr lvl="1" algn="just"/>
            <a:r>
              <a:rPr lang="es-ES" dirty="0" smtClean="0"/>
              <a:t>Contrasta las opiniones </a:t>
            </a:r>
          </a:p>
          <a:p>
            <a:pPr algn="just"/>
            <a:endParaRPr lang="es-ES" dirty="0" smtClean="0"/>
          </a:p>
          <a:p>
            <a:pPr algn="just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666945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Monitor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Dos componentes básicos </a:t>
            </a:r>
          </a:p>
          <a:p>
            <a:pPr lvl="1" algn="just"/>
            <a:r>
              <a:rPr lang="es-ES" dirty="0" smtClean="0"/>
              <a:t>Variables de evaluación que constituyen la auténtica “ideología del monitor” porque suponen una visión concreta del objeto del análisis</a:t>
            </a:r>
          </a:p>
          <a:p>
            <a:pPr lvl="1" algn="just"/>
            <a:r>
              <a:rPr lang="es-ES" dirty="0" smtClean="0"/>
              <a:t>La metodología de evaluación: mix de técnicas que emplea el monitor en la evaluación</a:t>
            </a:r>
          </a:p>
          <a:p>
            <a:pPr lvl="1" algn="just"/>
            <a:endParaRPr lang="es-ES" dirty="0"/>
          </a:p>
          <a:p>
            <a:pPr algn="just"/>
            <a:r>
              <a:rPr lang="es-ES" dirty="0" smtClean="0"/>
              <a:t>Tipos de componentes</a:t>
            </a:r>
            <a:endParaRPr lang="es-ES" dirty="0"/>
          </a:p>
          <a:p>
            <a:pPr lvl="2" algn="just"/>
            <a:r>
              <a:rPr lang="es-ES" dirty="0" smtClean="0"/>
              <a:t>Monitores de reputación corporativa</a:t>
            </a:r>
          </a:p>
          <a:p>
            <a:pPr lvl="2" algn="just"/>
            <a:r>
              <a:rPr lang="es-ES" dirty="0" smtClean="0"/>
              <a:t>Monitores prescriptores de inversión responsable</a:t>
            </a:r>
          </a:p>
          <a:p>
            <a:pPr lvl="2" algn="just"/>
            <a:r>
              <a:rPr lang="es-ES" dirty="0" smtClean="0"/>
              <a:t>Monitores especializados</a:t>
            </a:r>
          </a:p>
        </p:txBody>
      </p:sp>
    </p:spTree>
    <p:extLst>
      <p:ext uri="{BB962C8B-B14F-4D97-AF65-F5344CB8AC3E}">
        <p14:creationId xmlns:p14="http://schemas.microsoft.com/office/powerpoint/2010/main" val="3162840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Otros instrumentos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Certificaciones de sostenibilidad y criterios de </a:t>
            </a:r>
            <a:r>
              <a:rPr lang="es-ES" dirty="0" err="1" smtClean="0"/>
              <a:t>reporting</a:t>
            </a:r>
            <a:endParaRPr lang="es-ES" dirty="0" smtClean="0"/>
          </a:p>
          <a:p>
            <a:pPr algn="just"/>
            <a:r>
              <a:rPr lang="es-ES" dirty="0" smtClean="0"/>
              <a:t>Principios de sostenibilidad prescritos por organismos internacionales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1977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Monitores</a:t>
            </a:r>
            <a:r>
              <a:rPr lang="en-US" dirty="0" smtClean="0"/>
              <a:t> de la </a:t>
            </a:r>
            <a:r>
              <a:rPr lang="en-US" dirty="0" err="1" smtClean="0"/>
              <a:t>reputación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b="1" dirty="0"/>
              <a:t>The World’s </a:t>
            </a:r>
            <a:r>
              <a:rPr lang="en-US" b="1" dirty="0" smtClean="0"/>
              <a:t>Most Respected Companies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dirty="0" err="1"/>
              <a:t>Autor</a:t>
            </a:r>
            <a:r>
              <a:rPr lang="en-US" dirty="0"/>
              <a:t>: Fortune/Hay Group </a:t>
            </a:r>
            <a:r>
              <a:rPr lang="en-US" dirty="0" err="1"/>
              <a:t>Fecha</a:t>
            </a:r>
            <a:r>
              <a:rPr lang="en-US" dirty="0"/>
              <a:t> de </a:t>
            </a:r>
            <a:r>
              <a:rPr lang="en-US" dirty="0" err="1"/>
              <a:t>publicación</a:t>
            </a:r>
            <a:r>
              <a:rPr lang="en-US" dirty="0"/>
              <a:t>: </a:t>
            </a:r>
            <a:r>
              <a:rPr lang="en-US" dirty="0" err="1"/>
              <a:t>Desde</a:t>
            </a:r>
            <a:r>
              <a:rPr lang="en-US" dirty="0"/>
              <a:t> 1983 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b="1" dirty="0" smtClean="0"/>
              <a:t>¿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mide</a:t>
            </a:r>
            <a:r>
              <a:rPr lang="en-US" b="1" dirty="0"/>
              <a:t>? </a:t>
            </a:r>
            <a:r>
              <a:rPr lang="en-US" dirty="0"/>
              <a:t>: La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corporativa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compañías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¿</a:t>
            </a:r>
            <a:r>
              <a:rPr lang="en-US" b="1" dirty="0" err="1"/>
              <a:t>Cómo</a:t>
            </a:r>
            <a:r>
              <a:rPr lang="en-US" b="1" dirty="0"/>
              <a:t> lo </a:t>
            </a:r>
            <a:r>
              <a:rPr lang="en-US" b="1" dirty="0" err="1"/>
              <a:t>mide</a:t>
            </a:r>
            <a:r>
              <a:rPr lang="en-US" b="1" dirty="0"/>
              <a:t>? </a:t>
            </a:r>
            <a:r>
              <a:rPr lang="en-US" dirty="0"/>
              <a:t>: </a:t>
            </a:r>
            <a:r>
              <a:rPr lang="en-US" dirty="0" err="1"/>
              <a:t>Encuesta</a:t>
            </a:r>
            <a:r>
              <a:rPr lang="en-US" dirty="0"/>
              <a:t> a 10.000 </a:t>
            </a:r>
            <a:r>
              <a:rPr lang="en-US" dirty="0" err="1"/>
              <a:t>ejecutivos</a:t>
            </a:r>
            <a:r>
              <a:rPr lang="en-US" dirty="0"/>
              <a:t> de 345 </a:t>
            </a:r>
            <a:r>
              <a:rPr lang="en-US" dirty="0" err="1"/>
              <a:t>compañías</a:t>
            </a:r>
            <a:r>
              <a:rPr lang="en-US" dirty="0"/>
              <a:t> de </a:t>
            </a:r>
            <a:r>
              <a:rPr lang="en-US" dirty="0" err="1"/>
              <a:t>todo</a:t>
            </a:r>
            <a:r>
              <a:rPr lang="en-US" dirty="0"/>
              <a:t> el </a:t>
            </a:r>
            <a:r>
              <a:rPr lang="en-US" dirty="0" err="1"/>
              <a:t>mundo</a:t>
            </a:r>
            <a:r>
              <a:rPr lang="en-US" dirty="0"/>
              <a:t>. En la </a:t>
            </a:r>
            <a:r>
              <a:rPr lang="en-US" dirty="0" err="1"/>
              <a:t>encuesta</a:t>
            </a:r>
            <a:r>
              <a:rPr lang="en-US" dirty="0"/>
              <a:t> se </a:t>
            </a:r>
            <a:r>
              <a:rPr lang="en-US" dirty="0" err="1"/>
              <a:t>evalúa</a:t>
            </a:r>
            <a:r>
              <a:rPr lang="en-US" dirty="0"/>
              <a:t> a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compañías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b="1" dirty="0"/>
              <a:t>9 variables</a:t>
            </a:r>
            <a:r>
              <a:rPr lang="en-US" b="1" dirty="0" smtClean="0"/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0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r>
              <a:rPr lang="en-US" b="1" dirty="0" smtClean="0"/>
              <a:t>Variables</a:t>
            </a:r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Calidad</a:t>
            </a:r>
            <a:r>
              <a:rPr lang="en-US" dirty="0" smtClean="0"/>
              <a:t> </a:t>
            </a:r>
            <a:r>
              <a:rPr lang="en-US" dirty="0"/>
              <a:t>de la </a:t>
            </a:r>
            <a:r>
              <a:rPr lang="en-US" dirty="0" err="1"/>
              <a:t>gestión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Calidad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producto</a:t>
            </a:r>
            <a:r>
              <a:rPr lang="en-US" dirty="0"/>
              <a:t> / </a:t>
            </a:r>
            <a:r>
              <a:rPr lang="en-US" dirty="0" err="1"/>
              <a:t>servicio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/>
              <a:t>Innovación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Solidez</a:t>
            </a:r>
            <a:r>
              <a:rPr lang="en-US" dirty="0" smtClean="0"/>
              <a:t> </a:t>
            </a:r>
            <a:r>
              <a:rPr lang="en-US" dirty="0" err="1"/>
              <a:t>financiera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• </a:t>
            </a:r>
            <a:r>
              <a:rPr lang="en-US" dirty="0" err="1" smtClean="0"/>
              <a:t>Buen</a:t>
            </a:r>
            <a:r>
              <a:rPr lang="en-US" dirty="0" smtClean="0"/>
              <a:t> </a:t>
            </a:r>
            <a:r>
              <a:rPr lang="en-US" dirty="0" err="1"/>
              <a:t>uso</a:t>
            </a:r>
            <a:r>
              <a:rPr lang="en-US" dirty="0"/>
              <a:t> </a:t>
            </a:r>
            <a:r>
              <a:rPr lang="en-US" dirty="0" err="1"/>
              <a:t>activos</a:t>
            </a:r>
            <a:r>
              <a:rPr lang="en-US" dirty="0"/>
              <a:t> </a:t>
            </a:r>
            <a:r>
              <a:rPr lang="en-US" dirty="0" err="1"/>
              <a:t>corporativos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Inversiones</a:t>
            </a:r>
            <a:r>
              <a:rPr lang="en-US" dirty="0" smtClean="0"/>
              <a:t> </a:t>
            </a:r>
            <a:r>
              <a:rPr lang="en-US" dirty="0"/>
              <a:t>a largo </a:t>
            </a:r>
            <a:r>
              <a:rPr lang="en-US" dirty="0" err="1"/>
              <a:t>plazo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/>
              <a:t>Habilidad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atraer</a:t>
            </a:r>
            <a:r>
              <a:rPr lang="en-US" dirty="0"/>
              <a:t> a </a:t>
            </a:r>
            <a:r>
              <a:rPr lang="en-US" dirty="0" err="1"/>
              <a:t>gente</a:t>
            </a:r>
            <a:r>
              <a:rPr lang="en-US" dirty="0"/>
              <a:t> con </a:t>
            </a:r>
            <a:r>
              <a:rPr lang="en-US" dirty="0" err="1"/>
              <a:t>talento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Responsabilidad</a:t>
            </a:r>
            <a:r>
              <a:rPr lang="en-US" dirty="0" smtClean="0"/>
              <a:t> </a:t>
            </a:r>
            <a:r>
              <a:rPr lang="en-US" dirty="0"/>
              <a:t>social y </a:t>
            </a:r>
            <a:r>
              <a:rPr lang="en-US" dirty="0" err="1"/>
              <a:t>medioambiental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Perspectiva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negocio</a:t>
            </a:r>
            <a:r>
              <a:rPr lang="en-US" dirty="0"/>
              <a:t> global.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299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retorno</a:t>
            </a:r>
            <a:r>
              <a:rPr lang="en-US" dirty="0" smtClean="0"/>
              <a:t> de la </a:t>
            </a:r>
            <a:r>
              <a:rPr lang="en-US" dirty="0" err="1" smtClean="0"/>
              <a:t>reputación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La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un </a:t>
            </a:r>
            <a:r>
              <a:rPr lang="en-US" dirty="0" err="1"/>
              <a:t>recurso</a:t>
            </a:r>
            <a:r>
              <a:rPr lang="en-US" dirty="0"/>
              <a:t> intangible, no un </a:t>
            </a:r>
            <a:r>
              <a:rPr lang="en-US" dirty="0" err="1"/>
              <a:t>activo</a:t>
            </a:r>
            <a:r>
              <a:rPr lang="en-US" dirty="0"/>
              <a:t>, y en </a:t>
            </a:r>
            <a:r>
              <a:rPr lang="en-US" dirty="0" err="1"/>
              <a:t>consecuencia</a:t>
            </a:r>
            <a:r>
              <a:rPr lang="en-US" dirty="0"/>
              <a:t> la </a:t>
            </a:r>
            <a:r>
              <a:rPr lang="en-US" dirty="0" err="1"/>
              <a:t>evaluación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retorno</a:t>
            </a:r>
            <a:r>
              <a:rPr lang="en-US" dirty="0"/>
              <a:t> no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establecerse</a:t>
            </a:r>
            <a:r>
              <a:rPr lang="en-US" dirty="0"/>
              <a:t> con </a:t>
            </a:r>
            <a:r>
              <a:rPr lang="en-US" dirty="0" err="1"/>
              <a:t>criterios</a:t>
            </a:r>
            <a:r>
              <a:rPr lang="en-US" dirty="0"/>
              <a:t> </a:t>
            </a:r>
            <a:r>
              <a:rPr lang="en-US" dirty="0" err="1"/>
              <a:t>contables</a:t>
            </a:r>
            <a:r>
              <a:rPr lang="en-US" dirty="0"/>
              <a:t>,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económicos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3367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Evaluación</a:t>
            </a:r>
            <a:r>
              <a:rPr lang="en-US" dirty="0" smtClean="0"/>
              <a:t> de la </a:t>
            </a:r>
            <a:r>
              <a:rPr lang="en-US" dirty="0" err="1" smtClean="0"/>
              <a:t>reputación</a:t>
            </a:r>
            <a:r>
              <a:rPr lang="en-US" dirty="0" smtClean="0"/>
              <a:t> CEO’s</a:t>
            </a:r>
            <a:endParaRPr lang="es-ES_tradnl" dirty="0"/>
          </a:p>
        </p:txBody>
      </p:sp>
      <p:pic>
        <p:nvPicPr>
          <p:cNvPr id="4" name="Content Placeholder 3" descr="Captura de pantalla 2011-11-09 a las 19.55.0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9" b="101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481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620000" cy="1576601"/>
          </a:xfrm>
        </p:spPr>
        <p:txBody>
          <a:bodyPr>
            <a:normAutofit fontScale="90000"/>
          </a:bodyPr>
          <a:lstStyle/>
          <a:p>
            <a:r>
              <a:rPr lang="en-US" sz="4000" b="1" dirty="0" err="1"/>
              <a:t>Qué</a:t>
            </a:r>
            <a:r>
              <a:rPr lang="en-US" sz="4000" b="1" dirty="0"/>
              <a:t> se </a:t>
            </a:r>
            <a:r>
              <a:rPr lang="en-US" sz="4000" b="1" dirty="0" err="1"/>
              <a:t>evalúa</a:t>
            </a:r>
            <a:r>
              <a:rPr lang="en-US" sz="4000" b="1" dirty="0"/>
              <a:t>: ¿</a:t>
            </a:r>
            <a:r>
              <a:rPr lang="en-US" sz="4000" b="1" dirty="0" err="1"/>
              <a:t>existen</a:t>
            </a:r>
            <a:r>
              <a:rPr lang="en-US" sz="4000" b="1" dirty="0"/>
              <a:t> variables </a:t>
            </a:r>
            <a:r>
              <a:rPr lang="en-US" sz="4000" b="1" dirty="0" err="1"/>
              <a:t>canónicas</a:t>
            </a:r>
            <a:r>
              <a:rPr lang="en-US" sz="4000" b="1" dirty="0"/>
              <a:t> de </a:t>
            </a:r>
            <a:r>
              <a:rPr lang="en-US" sz="4000" b="1" dirty="0" err="1"/>
              <a:t>reputación</a:t>
            </a:r>
            <a:r>
              <a:rPr lang="en-US" sz="4000" b="1" dirty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5880"/>
            <a:ext cx="8229600" cy="4525963"/>
          </a:xfrm>
        </p:spPr>
        <p:txBody>
          <a:bodyPr>
            <a:normAutofit fontScale="40000" lnSpcReduction="20000"/>
          </a:bodyPr>
          <a:lstStyle/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1</a:t>
            </a:r>
            <a:r>
              <a:rPr lang="en-US" b="1" dirty="0"/>
              <a:t>. </a:t>
            </a:r>
            <a:r>
              <a:rPr lang="en-US" b="1" dirty="0" err="1"/>
              <a:t>Económicas</a:t>
            </a:r>
            <a:r>
              <a:rPr lang="en-US" b="1" dirty="0"/>
              <a:t> / </a:t>
            </a:r>
            <a:r>
              <a:rPr lang="en-US" b="1" dirty="0" err="1"/>
              <a:t>Inversores</a:t>
            </a:r>
            <a:r>
              <a:rPr lang="en-US" b="1" dirty="0"/>
              <a:t>:</a:t>
            </a:r>
          </a:p>
          <a:p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económico</a:t>
            </a:r>
            <a:r>
              <a:rPr lang="en-US" dirty="0"/>
              <a:t> </a:t>
            </a:r>
            <a:r>
              <a:rPr lang="en-US" dirty="0" err="1"/>
              <a:t>financieros</a:t>
            </a:r>
            <a:r>
              <a:rPr lang="en-US" dirty="0"/>
              <a:t>. </a:t>
            </a:r>
            <a:r>
              <a:rPr lang="en-US" dirty="0" err="1"/>
              <a:t>Solidez</a:t>
            </a:r>
            <a:r>
              <a:rPr lang="en-US" dirty="0"/>
              <a:t> </a:t>
            </a:r>
            <a:r>
              <a:rPr lang="en-US" dirty="0" err="1"/>
              <a:t>financiera</a:t>
            </a:r>
            <a:r>
              <a:rPr lang="en-US" dirty="0"/>
              <a:t> y </a:t>
            </a:r>
            <a:r>
              <a:rPr lang="en-US" dirty="0" err="1"/>
              <a:t>calidad</a:t>
            </a:r>
            <a:r>
              <a:rPr lang="en-US" dirty="0"/>
              <a:t> de la </a:t>
            </a:r>
            <a:r>
              <a:rPr lang="en-US" dirty="0" err="1"/>
              <a:t>inversión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2. Marketing / </a:t>
            </a:r>
            <a:r>
              <a:rPr lang="en-US" b="1" dirty="0" err="1"/>
              <a:t>Clientes</a:t>
            </a:r>
            <a:r>
              <a:rPr lang="en-US" b="1" dirty="0"/>
              <a:t>:</a:t>
            </a:r>
          </a:p>
          <a:p>
            <a:r>
              <a:rPr lang="en-US" dirty="0" err="1"/>
              <a:t>Calidad</a:t>
            </a:r>
            <a:r>
              <a:rPr lang="en-US" dirty="0"/>
              <a:t> de la </a:t>
            </a:r>
            <a:r>
              <a:rPr lang="en-US" dirty="0" err="1"/>
              <a:t>oferta</a:t>
            </a:r>
            <a:r>
              <a:rPr lang="en-US" dirty="0"/>
              <a:t> </a:t>
            </a:r>
            <a:r>
              <a:rPr lang="en-US" dirty="0" err="1"/>
              <a:t>comercial</a:t>
            </a:r>
            <a:r>
              <a:rPr lang="en-US" dirty="0"/>
              <a:t> (</a:t>
            </a:r>
            <a:r>
              <a:rPr lang="en-US" dirty="0" err="1"/>
              <a:t>producto</a:t>
            </a:r>
            <a:r>
              <a:rPr lang="en-US" dirty="0"/>
              <a:t> / </a:t>
            </a:r>
            <a:r>
              <a:rPr lang="en-US" dirty="0" err="1"/>
              <a:t>servicio</a:t>
            </a:r>
            <a:r>
              <a:rPr lang="en-US" dirty="0"/>
              <a:t>). </a:t>
            </a:r>
            <a:r>
              <a:rPr lang="en-US" dirty="0" err="1"/>
              <a:t>Innovación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3. </a:t>
            </a:r>
            <a:r>
              <a:rPr lang="en-US" b="1" dirty="0" err="1"/>
              <a:t>Prácticas</a:t>
            </a:r>
            <a:r>
              <a:rPr lang="en-US" b="1" dirty="0"/>
              <a:t> </a:t>
            </a:r>
            <a:r>
              <a:rPr lang="en-US" b="1" dirty="0" err="1"/>
              <a:t>laborales</a:t>
            </a:r>
            <a:r>
              <a:rPr lang="en-US" b="1" dirty="0"/>
              <a:t> / </a:t>
            </a:r>
            <a:r>
              <a:rPr lang="en-US" b="1" dirty="0" err="1"/>
              <a:t>Empleados</a:t>
            </a:r>
            <a:r>
              <a:rPr lang="en-US" b="1" dirty="0"/>
              <a:t>:</a:t>
            </a:r>
          </a:p>
          <a:p>
            <a:r>
              <a:rPr lang="en-US" dirty="0" err="1"/>
              <a:t>Calidad</a:t>
            </a:r>
            <a:r>
              <a:rPr lang="en-US" dirty="0"/>
              <a:t> </a:t>
            </a:r>
            <a:r>
              <a:rPr lang="en-US" dirty="0" err="1"/>
              <a:t>laboral</a:t>
            </a:r>
            <a:r>
              <a:rPr lang="en-US" dirty="0"/>
              <a:t>. </a:t>
            </a:r>
            <a:r>
              <a:rPr lang="en-US" dirty="0" err="1"/>
              <a:t>Atractivo</a:t>
            </a:r>
            <a:r>
              <a:rPr lang="en-US" dirty="0"/>
              <a:t> </a:t>
            </a:r>
            <a:r>
              <a:rPr lang="en-US" dirty="0" err="1"/>
              <a:t>emocional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4. </a:t>
            </a:r>
            <a:r>
              <a:rPr lang="en-US" b="1" dirty="0" err="1" smtClean="0"/>
              <a:t>Ética</a:t>
            </a:r>
            <a:r>
              <a:rPr lang="en-US" b="1" dirty="0" smtClean="0"/>
              <a:t> y RSC / </a:t>
            </a:r>
            <a:r>
              <a:rPr lang="en-US" b="1" dirty="0" err="1" smtClean="0"/>
              <a:t>Sociedad</a:t>
            </a:r>
            <a:r>
              <a:rPr lang="en-US" b="1" dirty="0" smtClean="0"/>
              <a:t>:</a:t>
            </a:r>
          </a:p>
          <a:p>
            <a:r>
              <a:rPr lang="en-US" dirty="0" err="1" smtClean="0"/>
              <a:t>Buen</a:t>
            </a:r>
            <a:r>
              <a:rPr lang="en-US" dirty="0" smtClean="0"/>
              <a:t> </a:t>
            </a:r>
            <a:r>
              <a:rPr lang="en-US" dirty="0" err="1" smtClean="0"/>
              <a:t>gobierno</a:t>
            </a:r>
            <a:r>
              <a:rPr lang="en-US" dirty="0" smtClean="0"/>
              <a:t> </a:t>
            </a:r>
            <a:r>
              <a:rPr lang="en-US" dirty="0" err="1" smtClean="0"/>
              <a:t>corporativo</a:t>
            </a:r>
            <a:r>
              <a:rPr lang="en-US" dirty="0" smtClean="0"/>
              <a:t>. </a:t>
            </a:r>
            <a:r>
              <a:rPr lang="en-US" dirty="0" err="1" smtClean="0"/>
              <a:t>Comportamiento</a:t>
            </a:r>
            <a:r>
              <a:rPr lang="en-US" dirty="0" smtClean="0"/>
              <a:t> social y </a:t>
            </a:r>
            <a:r>
              <a:rPr lang="en-US" dirty="0" err="1" smtClean="0"/>
              <a:t>medioambiental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84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El </a:t>
            </a:r>
            <a:r>
              <a:rPr lang="en-US" b="1" dirty="0" err="1"/>
              <a:t>Merco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El </a:t>
            </a:r>
            <a:r>
              <a:rPr lang="en-US" b="1" dirty="0" err="1"/>
              <a:t>Merco</a:t>
            </a:r>
            <a:r>
              <a:rPr lang="en-US" b="1" dirty="0"/>
              <a:t> </a:t>
            </a:r>
            <a:r>
              <a:rPr lang="en-US" b="1" dirty="0" err="1"/>
              <a:t>es</a:t>
            </a:r>
            <a:r>
              <a:rPr lang="en-US" b="1" dirty="0"/>
              <a:t> el </a:t>
            </a:r>
            <a:r>
              <a:rPr lang="en-US" b="1" dirty="0" err="1"/>
              <a:t>resultado</a:t>
            </a:r>
            <a:r>
              <a:rPr lang="en-US" b="1" dirty="0"/>
              <a:t> de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alianza</a:t>
            </a:r>
            <a:r>
              <a:rPr lang="en-US" b="1" dirty="0"/>
              <a:t> </a:t>
            </a:r>
            <a:r>
              <a:rPr lang="en-US" b="1" dirty="0" err="1"/>
              <a:t>estratégica</a:t>
            </a:r>
            <a:r>
              <a:rPr lang="en-US" b="1" dirty="0"/>
              <a:t> entre: </a:t>
            </a:r>
            <a:r>
              <a:rPr lang="en-US" dirty="0" smtClean="0"/>
              <a:t> </a:t>
            </a:r>
            <a:r>
              <a:rPr lang="en-US" dirty="0" err="1"/>
              <a:t>Villafañe</a:t>
            </a:r>
            <a:r>
              <a:rPr lang="en-US" dirty="0"/>
              <a:t> &amp; </a:t>
            </a:r>
            <a:r>
              <a:rPr lang="en-US" dirty="0" err="1"/>
              <a:t>Asociados</a:t>
            </a:r>
            <a:r>
              <a:rPr lang="en-US" dirty="0"/>
              <a:t>, </a:t>
            </a:r>
            <a:r>
              <a:rPr lang="en-US" dirty="0" err="1"/>
              <a:t>responsable</a:t>
            </a:r>
            <a:r>
              <a:rPr lang="en-US" dirty="0"/>
              <a:t> de la </a:t>
            </a:r>
            <a:r>
              <a:rPr lang="en-US" dirty="0" err="1" smtClean="0"/>
              <a:t>metodología</a:t>
            </a:r>
            <a:r>
              <a:rPr lang="en-US" dirty="0" smtClean="0"/>
              <a:t>, </a:t>
            </a:r>
            <a:r>
              <a:rPr lang="en-US" dirty="0" smtClean="0"/>
              <a:t>de </a:t>
            </a:r>
            <a:r>
              <a:rPr lang="en-US" dirty="0"/>
              <a:t>la</a:t>
            </a:r>
          </a:p>
          <a:p>
            <a:pPr marL="11430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concepción</a:t>
            </a: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/>
              <a:t>evolución</a:t>
            </a:r>
            <a:r>
              <a:rPr lang="en-US" dirty="0"/>
              <a:t> del monitor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Análisis</a:t>
            </a:r>
            <a:r>
              <a:rPr lang="en-US" dirty="0" smtClean="0"/>
              <a:t> </a:t>
            </a:r>
            <a:r>
              <a:rPr lang="en-US" dirty="0"/>
              <a:t>e </a:t>
            </a:r>
            <a:r>
              <a:rPr lang="en-US" dirty="0" err="1"/>
              <a:t>Investigación</a:t>
            </a:r>
            <a:r>
              <a:rPr lang="en-US" dirty="0"/>
              <a:t>, </a:t>
            </a:r>
            <a:r>
              <a:rPr lang="en-US" dirty="0" err="1"/>
              <a:t>instituto</a:t>
            </a:r>
            <a:r>
              <a:rPr lang="en-US" dirty="0"/>
              <a:t> </a:t>
            </a:r>
            <a:r>
              <a:rPr lang="en-US" dirty="0" err="1"/>
              <a:t>responsable</a:t>
            </a:r>
            <a:r>
              <a:rPr lang="en-US" dirty="0"/>
              <a:t> del </a:t>
            </a:r>
            <a:r>
              <a:rPr lang="en-US" dirty="0" err="1"/>
              <a:t>trabajo</a:t>
            </a:r>
            <a:r>
              <a:rPr lang="en-US" dirty="0"/>
              <a:t> de campo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El </a:t>
            </a:r>
            <a:r>
              <a:rPr lang="en-US" dirty="0" err="1"/>
              <a:t>diario</a:t>
            </a:r>
            <a:r>
              <a:rPr lang="en-US" dirty="0"/>
              <a:t> </a:t>
            </a:r>
            <a:r>
              <a:rPr lang="en-US" dirty="0" err="1"/>
              <a:t>Cinco</a:t>
            </a:r>
            <a:r>
              <a:rPr lang="en-US" dirty="0"/>
              <a:t> </a:t>
            </a:r>
            <a:r>
              <a:rPr lang="en-US" dirty="0" err="1"/>
              <a:t>Días</a:t>
            </a:r>
            <a:r>
              <a:rPr lang="en-US" dirty="0"/>
              <a:t>, </a:t>
            </a:r>
            <a:r>
              <a:rPr lang="en-US" dirty="0" err="1"/>
              <a:t>medio</a:t>
            </a:r>
            <a:r>
              <a:rPr lang="en-US" dirty="0"/>
              <a:t> de </a:t>
            </a:r>
            <a:r>
              <a:rPr lang="en-US" dirty="0" err="1"/>
              <a:t>difusión</a:t>
            </a:r>
            <a:r>
              <a:rPr lang="en-US" dirty="0"/>
              <a:t> </a:t>
            </a:r>
            <a:r>
              <a:rPr lang="en-US" dirty="0" err="1"/>
              <a:t>junto</a:t>
            </a:r>
            <a:r>
              <a:rPr lang="en-US" dirty="0"/>
              <a:t> a El País.</a:t>
            </a:r>
          </a:p>
        </p:txBody>
      </p:sp>
    </p:spTree>
    <p:extLst>
      <p:ext uri="{BB962C8B-B14F-4D97-AF65-F5344CB8AC3E}">
        <p14:creationId xmlns:p14="http://schemas.microsoft.com/office/powerpoint/2010/main" val="31956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492"/>
            <a:ext cx="7620000" cy="6171308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 smtClean="0"/>
              <a:t>Variables </a:t>
            </a:r>
            <a:r>
              <a:rPr lang="en-US" b="1" dirty="0"/>
              <a:t>de </a:t>
            </a:r>
            <a:r>
              <a:rPr lang="en-US" b="1" dirty="0" err="1"/>
              <a:t>evaluación</a:t>
            </a:r>
            <a:r>
              <a:rPr lang="en-US" b="1" dirty="0"/>
              <a:t> de la </a:t>
            </a:r>
            <a:r>
              <a:rPr lang="en-US" b="1" dirty="0" smtClean="0"/>
              <a:t>  </a:t>
            </a:r>
            <a:r>
              <a:rPr lang="en-US" b="1" dirty="0" err="1" smtClean="0"/>
              <a:t>reputación</a:t>
            </a:r>
            <a:r>
              <a:rPr lang="en-US" b="1" dirty="0" smtClean="0"/>
              <a:t>:</a:t>
            </a:r>
          </a:p>
          <a:p>
            <a:endParaRPr lang="en-US" dirty="0"/>
          </a:p>
        </p:txBody>
      </p:sp>
      <p:pic>
        <p:nvPicPr>
          <p:cNvPr id="4" name="Picture 3" descr="Captura de pantalla 2011-11-09 a las 20.09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3" y="1428281"/>
            <a:ext cx="8077200" cy="450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03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 </a:t>
            </a:r>
            <a:r>
              <a:rPr lang="en-US" b="1" dirty="0" err="1"/>
              <a:t>gestión</a:t>
            </a:r>
            <a:r>
              <a:rPr lang="en-US" b="1" dirty="0"/>
              <a:t> de la </a:t>
            </a:r>
            <a:r>
              <a:rPr lang="en-US" b="1" dirty="0" err="1"/>
              <a:t>reputación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El </a:t>
            </a:r>
            <a:r>
              <a:rPr lang="en-US" b="1" dirty="0" err="1"/>
              <a:t>modelo</a:t>
            </a:r>
            <a:r>
              <a:rPr lang="en-US" b="1" dirty="0"/>
              <a:t> de </a:t>
            </a:r>
            <a:r>
              <a:rPr lang="en-US" b="1" dirty="0" err="1"/>
              <a:t>Villafañe</a:t>
            </a:r>
            <a:r>
              <a:rPr lang="en-US" b="1" dirty="0"/>
              <a:t> &amp; </a:t>
            </a:r>
            <a:r>
              <a:rPr lang="en-US" b="1" dirty="0" err="1" smtClean="0"/>
              <a:t>Asociados</a:t>
            </a:r>
            <a:r>
              <a:rPr lang="en-US" b="1" dirty="0" smtClean="0"/>
              <a:t>:</a:t>
            </a:r>
          </a:p>
          <a:p>
            <a:pPr marL="114300" indent="0">
              <a:buNone/>
            </a:pPr>
            <a:r>
              <a:rPr lang="en-US" b="1" dirty="0" smtClean="0"/>
              <a:t>  </a:t>
            </a:r>
            <a:r>
              <a:rPr lang="en-US" b="1" dirty="0" smtClean="0"/>
              <a:t> Este </a:t>
            </a:r>
            <a:r>
              <a:rPr lang="en-US" b="1" dirty="0" err="1"/>
              <a:t>modelo</a:t>
            </a:r>
            <a:r>
              <a:rPr lang="en-US" b="1" dirty="0"/>
              <a:t> </a:t>
            </a:r>
            <a:r>
              <a:rPr lang="en-US" b="1" dirty="0" err="1"/>
              <a:t>comprende</a:t>
            </a:r>
            <a:r>
              <a:rPr lang="en-US" b="1" dirty="0"/>
              <a:t> </a:t>
            </a:r>
            <a:r>
              <a:rPr lang="en-US" b="1" dirty="0" err="1"/>
              <a:t>cuatro</a:t>
            </a:r>
            <a:r>
              <a:rPr lang="en-US" b="1" dirty="0"/>
              <a:t> </a:t>
            </a:r>
            <a:r>
              <a:rPr lang="en-US" b="1" dirty="0" err="1" smtClean="0"/>
              <a:t>etapas</a:t>
            </a:r>
            <a:r>
              <a:rPr lang="en-US" b="1" dirty="0" smtClean="0"/>
              <a:t> de </a:t>
            </a:r>
            <a:r>
              <a:rPr lang="en-US" b="1" dirty="0" err="1" smtClean="0"/>
              <a:t>aplicaci</a:t>
            </a:r>
            <a:r>
              <a:rPr lang="en-US" b="1" dirty="0" err="1" smtClean="0"/>
              <a:t>ón</a:t>
            </a:r>
            <a:r>
              <a:rPr lang="en-US" b="1" dirty="0" smtClean="0"/>
              <a:t> </a:t>
            </a:r>
            <a:r>
              <a:rPr lang="en-US" b="1" dirty="0" err="1" smtClean="0"/>
              <a:t>sucesiva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dirty="0"/>
              <a:t>1. </a:t>
            </a:r>
            <a:r>
              <a:rPr lang="en-US" dirty="0" err="1"/>
              <a:t>Formulación</a:t>
            </a:r>
            <a:r>
              <a:rPr lang="en-US" dirty="0"/>
              <a:t> de la </a:t>
            </a:r>
            <a:r>
              <a:rPr lang="en-US" dirty="0" err="1"/>
              <a:t>visión</a:t>
            </a:r>
            <a:r>
              <a:rPr lang="en-US" dirty="0"/>
              <a:t> </a:t>
            </a:r>
            <a:r>
              <a:rPr lang="en-US" dirty="0" err="1"/>
              <a:t>reputacional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identificar</a:t>
            </a:r>
            <a:r>
              <a:rPr lang="en-US" dirty="0" smtClean="0"/>
              <a:t>-  </a:t>
            </a: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de </a:t>
            </a:r>
            <a:r>
              <a:rPr lang="en-US" dirty="0" err="1"/>
              <a:t>reputación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-Los </a:t>
            </a:r>
            <a:r>
              <a:rPr lang="en-US" i="1" dirty="0"/>
              <a:t>stakeholders </a:t>
            </a:r>
            <a:r>
              <a:rPr lang="en-US" dirty="0" err="1"/>
              <a:t>estratégicos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/>
              <a:t>Las variables de </a:t>
            </a:r>
            <a:r>
              <a:rPr lang="en-US" dirty="0" err="1"/>
              <a:t>reputación</a:t>
            </a:r>
            <a:r>
              <a:rPr lang="en-US" dirty="0"/>
              <a:t> a </a:t>
            </a:r>
            <a:r>
              <a:rPr lang="en-US" dirty="0" err="1"/>
              <a:t>gestionar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66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1888"/>
            <a:ext cx="7620000" cy="6048912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err="1"/>
              <a:t>Diagnóstico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Perfil</a:t>
            </a:r>
            <a:r>
              <a:rPr lang="en-US" dirty="0" smtClean="0"/>
              <a:t> </a:t>
            </a:r>
            <a:r>
              <a:rPr lang="en-US" dirty="0" err="1"/>
              <a:t>reputacional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Base </a:t>
            </a:r>
            <a:r>
              <a:rPr lang="en-US" dirty="0" err="1"/>
              <a:t>Datos</a:t>
            </a:r>
            <a:r>
              <a:rPr lang="en-US" dirty="0"/>
              <a:t> </a:t>
            </a:r>
            <a:r>
              <a:rPr lang="en-US" dirty="0" err="1"/>
              <a:t>Merco</a:t>
            </a:r>
            <a:r>
              <a:rPr lang="en-US" dirty="0"/>
              <a:t>. </a:t>
            </a:r>
          </a:p>
          <a:p>
            <a:pPr marL="114300" indent="0">
              <a:buNone/>
            </a:pPr>
            <a:r>
              <a:rPr lang="en-US" dirty="0" smtClean="0"/>
              <a:t>Auditoria </a:t>
            </a:r>
            <a:r>
              <a:rPr lang="en-US" dirty="0"/>
              <a:t>de </a:t>
            </a:r>
            <a:r>
              <a:rPr lang="en-US" dirty="0" err="1"/>
              <a:t>reputación</a:t>
            </a:r>
            <a:r>
              <a:rPr lang="en-US" dirty="0"/>
              <a:t> de 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cliente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3. Plan Director de </a:t>
            </a:r>
            <a:r>
              <a:rPr lang="en-US" dirty="0" err="1"/>
              <a:t>Reputación</a:t>
            </a:r>
            <a:r>
              <a:rPr lang="en-US" dirty="0"/>
              <a:t> </a:t>
            </a:r>
            <a:r>
              <a:rPr lang="en-US" dirty="0" err="1"/>
              <a:t>Corporativa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n-US" dirty="0" err="1"/>
              <a:t>Modelo</a:t>
            </a:r>
            <a:r>
              <a:rPr lang="en-US" dirty="0"/>
              <a:t> de </a:t>
            </a:r>
            <a:r>
              <a:rPr lang="en-US" dirty="0" err="1"/>
              <a:t>gestión</a:t>
            </a:r>
            <a:r>
              <a:rPr lang="en-US" dirty="0"/>
              <a:t> </a:t>
            </a:r>
            <a:r>
              <a:rPr lang="en-US" dirty="0" err="1"/>
              <a:t>reputacional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/>
              <a:t>. </a:t>
            </a:r>
          </a:p>
          <a:p>
            <a:pPr marL="114300" indent="0">
              <a:buNone/>
            </a:pPr>
            <a:r>
              <a:rPr lang="en-US" dirty="0" smtClean="0"/>
              <a:t>- </a:t>
            </a:r>
            <a:r>
              <a:rPr lang="en-US" dirty="0" err="1"/>
              <a:t>Instrumentos</a:t>
            </a:r>
            <a:r>
              <a:rPr lang="en-US" dirty="0"/>
              <a:t> de </a:t>
            </a:r>
            <a:r>
              <a:rPr lang="en-US" dirty="0" err="1"/>
              <a:t>gestión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 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Programas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mejora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 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Estrategia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comunicación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559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9834"/>
            <a:ext cx="7620000" cy="48006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4. Plan de </a:t>
            </a:r>
            <a:r>
              <a:rPr lang="en-US" dirty="0" err="1"/>
              <a:t>Comunicación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</a:t>
            </a:r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err="1" smtClean="0"/>
              <a:t>Gestión</a:t>
            </a:r>
            <a:r>
              <a:rPr lang="en-US" dirty="0" smtClean="0"/>
              <a:t> </a:t>
            </a:r>
            <a:r>
              <a:rPr lang="en-US" dirty="0" err="1"/>
              <a:t>integrada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Proactividad</a:t>
            </a:r>
            <a:r>
              <a:rPr lang="en-US" dirty="0" smtClean="0"/>
              <a:t> </a:t>
            </a:r>
            <a:r>
              <a:rPr lang="en-US" dirty="0"/>
              <a:t>en la </a:t>
            </a:r>
            <a:r>
              <a:rPr lang="en-US" dirty="0" err="1"/>
              <a:t>gestión</a:t>
            </a:r>
            <a:r>
              <a:rPr lang="en-US" dirty="0"/>
              <a:t> </a:t>
            </a:r>
            <a:r>
              <a:rPr lang="en-US" dirty="0" err="1"/>
              <a:t>reputacional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Sensibilización</a:t>
            </a:r>
            <a:r>
              <a:rPr lang="en-US" dirty="0" smtClean="0"/>
              <a:t> </a:t>
            </a:r>
            <a:r>
              <a:rPr lang="en-US" dirty="0" err="1"/>
              <a:t>organizativa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r>
              <a:rPr lang="en-US" dirty="0" smtClean="0"/>
              <a:t> -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/>
              <a:t>de los </a:t>
            </a:r>
            <a:r>
              <a:rPr lang="en-US" dirty="0" err="1"/>
              <a:t>valores</a:t>
            </a:r>
            <a:r>
              <a:rPr lang="en-US" dirty="0"/>
              <a:t> de </a:t>
            </a:r>
            <a:r>
              <a:rPr lang="en-US" dirty="0" smtClean="0"/>
              <a:t> </a:t>
            </a:r>
            <a:r>
              <a:rPr lang="en-US" dirty="0" err="1" smtClean="0"/>
              <a:t>reputación</a:t>
            </a:r>
            <a:r>
              <a:rPr lang="en-US" dirty="0"/>
              <a:t>. 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Evaluación</a:t>
            </a:r>
            <a:r>
              <a:rPr lang="en-US" dirty="0" smtClean="0"/>
              <a:t> </a:t>
            </a:r>
            <a:r>
              <a:rPr lang="en-US" dirty="0" err="1"/>
              <a:t>permanente</a:t>
            </a:r>
            <a:r>
              <a:rPr lang="en-US" dirty="0"/>
              <a:t> de la </a:t>
            </a:r>
            <a:r>
              <a:rPr lang="en-US" dirty="0" err="1"/>
              <a:t>reputación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272942"/>
      </p:ext>
    </p:extLst>
  </p:cSld>
  <p:clrMapOvr>
    <a:masterClrMapping/>
  </p:clrMapOvr>
</p:sld>
</file>

<file path=ppt/theme/theme1.xml><?xml version="1.0" encoding="utf-8"?>
<a:theme xmlns:a="http://schemas.openxmlformats.org/drawingml/2006/main" name="Ventaja">
  <a:themeElements>
    <a:clrScheme name="Cielo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Ventaja.thmx</Template>
  <TotalTime>67</TotalTime>
  <Words>814</Words>
  <Application>Microsoft Macintosh PowerPoint</Application>
  <PresentationFormat>On-screen Show (4:3)</PresentationFormat>
  <Paragraphs>129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Ventaja</vt:lpstr>
      <vt:lpstr>Capítulo 4: La evaluación de la reputación</vt:lpstr>
      <vt:lpstr>Evaluación Reputacional</vt:lpstr>
      <vt:lpstr>Tipos de variables</vt:lpstr>
      <vt:lpstr>Auditoría de reputación</vt:lpstr>
      <vt:lpstr>Monitores de reputación</vt:lpstr>
      <vt:lpstr>PowerPoint Presentation</vt:lpstr>
      <vt:lpstr>Monitor</vt:lpstr>
      <vt:lpstr>Otros instrumentos</vt:lpstr>
      <vt:lpstr>Monitores de la reputación</vt:lpstr>
      <vt:lpstr>PowerPoint Presentation</vt:lpstr>
      <vt:lpstr>El retorno de la reputación</vt:lpstr>
      <vt:lpstr>Evaluación de la reputación CEO’s</vt:lpstr>
      <vt:lpstr>Qué se evalúa: ¿existen variables canónicas de reputación?</vt:lpstr>
      <vt:lpstr>El Merco</vt:lpstr>
      <vt:lpstr>PowerPoint Presentation</vt:lpstr>
      <vt:lpstr>La gestión de la reputación</vt:lpstr>
      <vt:lpstr>PowerPoint Presentation</vt:lpstr>
      <vt:lpstr>PowerPoint Presentation</vt:lpstr>
    </vt:vector>
  </TitlesOfParts>
  <Company>ITESM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4: La evaluación de la reputación</dc:title>
  <dc:creator>Paola Gómez Rosas</dc:creator>
  <cp:lastModifiedBy>Eduardo Romo Ojeda</cp:lastModifiedBy>
  <cp:revision>7</cp:revision>
  <dcterms:created xsi:type="dcterms:W3CDTF">2012-11-13T01:59:12Z</dcterms:created>
  <dcterms:modified xsi:type="dcterms:W3CDTF">2012-11-13T03:16:19Z</dcterms:modified>
</cp:coreProperties>
</file>