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000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24/09/12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24/09/12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24/09/12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24/09/12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24/09/12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24/09/12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24/09/12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24/09/12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24/09/12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24/09/12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24/09/12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24/09/12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B01F9CA3-105E-4857-9057-6DB6197DA786}" type="datetimeFigureOut">
              <a:rPr lang="en-US" smtClean="0"/>
              <a:t>24/09/12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7F5CE407-6216-4202-80E4-A30DC2F709B2}" type="slidenum">
              <a:rPr lang="en-US" smtClean="0"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sz="6000" dirty="0" smtClean="0"/>
              <a:t>An</a:t>
            </a:r>
            <a:r>
              <a:rPr lang="es-ES" sz="6000" dirty="0" smtClean="0"/>
              <a:t>álisis Empresarial</a:t>
            </a:r>
            <a:endParaRPr lang="es-ES" sz="6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b="1" dirty="0" smtClean="0"/>
              <a:t>Marina </a:t>
            </a:r>
            <a:r>
              <a:rPr lang="es-ES" b="1" dirty="0" err="1" smtClean="0"/>
              <a:t>Esquivias</a:t>
            </a:r>
            <a:r>
              <a:rPr lang="es-ES" b="1" dirty="0" smtClean="0"/>
              <a:t> – 1163882</a:t>
            </a:r>
          </a:p>
          <a:p>
            <a:r>
              <a:rPr lang="es-ES" b="1" dirty="0" smtClean="0"/>
              <a:t>Gilberto Trejo – 463381 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3728766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5675316" cy="1336956"/>
          </a:xfrm>
        </p:spPr>
        <p:txBody>
          <a:bodyPr/>
          <a:lstStyle/>
          <a:p>
            <a:r>
              <a:rPr lang="es-ES" dirty="0" smtClean="0"/>
              <a:t>Palacio de Hierro</a:t>
            </a:r>
            <a:endParaRPr lang="es-ES" dirty="0"/>
          </a:p>
        </p:txBody>
      </p:sp>
      <p:pic>
        <p:nvPicPr>
          <p:cNvPr id="4" name="Imagen 3" descr="palacio_de_hierro.gi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7" b="31027"/>
          <a:stretch/>
        </p:blipFill>
        <p:spPr>
          <a:xfrm>
            <a:off x="5812085" y="439040"/>
            <a:ext cx="3331915" cy="1336956"/>
          </a:xfrm>
          <a:prstGeom prst="rect">
            <a:avLst/>
          </a:prstGeom>
        </p:spPr>
      </p:pic>
      <p:graphicFrame>
        <p:nvGraphicFramePr>
          <p:cNvPr id="7" name="Marcador de contenido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274411"/>
              </p:ext>
            </p:extLst>
          </p:nvPr>
        </p:nvGraphicFramePr>
        <p:xfrm>
          <a:off x="549275" y="2274440"/>
          <a:ext cx="8042276" cy="3749039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2010569"/>
                <a:gridCol w="2010569"/>
                <a:gridCol w="2010569"/>
                <a:gridCol w="201056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/>
                        <a:t>Imagen Financiera</a:t>
                      </a:r>
                    </a:p>
                    <a:p>
                      <a:pPr algn="ctr"/>
                      <a:r>
                        <a:rPr lang="es-ES" sz="2000" dirty="0" smtClean="0">
                          <a:solidFill>
                            <a:srgbClr val="900000"/>
                          </a:solidFill>
                        </a:rPr>
                        <a:t>200</a:t>
                      </a:r>
                      <a:endParaRPr lang="es-ES" sz="2000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/>
                        <a:t>Imagen Comercial</a:t>
                      </a:r>
                    </a:p>
                    <a:p>
                      <a:pPr algn="ctr"/>
                      <a:r>
                        <a:rPr lang="es-ES" sz="2000" dirty="0" smtClean="0">
                          <a:solidFill>
                            <a:srgbClr val="900000"/>
                          </a:solidFill>
                        </a:rPr>
                        <a:t>350</a:t>
                      </a:r>
                      <a:endParaRPr lang="es-ES" sz="2000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/>
                        <a:t>Imagen Interna</a:t>
                      </a:r>
                    </a:p>
                    <a:p>
                      <a:pPr algn="ctr"/>
                      <a:r>
                        <a:rPr lang="es-ES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150</a:t>
                      </a:r>
                      <a:endParaRPr lang="es-ES" sz="20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/>
                        <a:t>Imagen P</a:t>
                      </a:r>
                      <a:r>
                        <a:rPr lang="es-ES" sz="2000" dirty="0" smtClean="0"/>
                        <a:t>ública</a:t>
                      </a:r>
                    </a:p>
                    <a:p>
                      <a:pPr algn="ctr"/>
                      <a:r>
                        <a:rPr lang="es-ES" sz="2000" dirty="0" smtClean="0">
                          <a:solidFill>
                            <a:srgbClr val="900000"/>
                          </a:solidFill>
                        </a:rPr>
                        <a:t>300</a:t>
                      </a:r>
                      <a:endParaRPr lang="es-ES" sz="2000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Reputaci</a:t>
                      </a:r>
                      <a:r>
                        <a:rPr lang="es-ES" dirty="0" smtClean="0"/>
                        <a:t>ón Financiera</a:t>
                      </a:r>
                    </a:p>
                    <a:p>
                      <a:pPr algn="ctr"/>
                      <a:r>
                        <a:rPr lang="es-ES" dirty="0" smtClean="0">
                          <a:solidFill>
                            <a:srgbClr val="900000"/>
                          </a:solidFill>
                        </a:rPr>
                        <a:t>100</a:t>
                      </a:r>
                      <a:endParaRPr lang="es-ES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Valor productivo</a:t>
                      </a:r>
                    </a:p>
                    <a:p>
                      <a:pPr algn="ctr"/>
                      <a:endParaRPr lang="es-ES" dirty="0" smtClean="0"/>
                    </a:p>
                    <a:p>
                      <a:pPr algn="ctr"/>
                      <a:r>
                        <a:rPr lang="es-ES" dirty="0" smtClean="0">
                          <a:solidFill>
                            <a:srgbClr val="900000"/>
                          </a:solidFill>
                        </a:rPr>
                        <a:t>100</a:t>
                      </a:r>
                      <a:endParaRPr lang="es-ES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Clima Interno</a:t>
                      </a:r>
                    </a:p>
                    <a:p>
                      <a:pPr algn="ctr"/>
                      <a:endParaRPr lang="es-ES" dirty="0" smtClean="0"/>
                    </a:p>
                    <a:p>
                      <a:pPr algn="ctr"/>
                      <a:r>
                        <a:rPr lang="es-ES" dirty="0" smtClean="0">
                          <a:solidFill>
                            <a:srgbClr val="900000"/>
                          </a:solidFill>
                        </a:rPr>
                        <a:t>50</a:t>
                      </a:r>
                      <a:endParaRPr lang="es-ES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Imagen</a:t>
                      </a:r>
                      <a:r>
                        <a:rPr lang="es-ES" baseline="0" dirty="0" smtClean="0"/>
                        <a:t> Medi</a:t>
                      </a:r>
                      <a:r>
                        <a:rPr lang="es-ES" baseline="0" dirty="0" smtClean="0"/>
                        <a:t>ática</a:t>
                      </a:r>
                    </a:p>
                    <a:p>
                      <a:pPr algn="ctr"/>
                      <a:r>
                        <a:rPr lang="es-ES" baseline="0" dirty="0" smtClean="0">
                          <a:solidFill>
                            <a:srgbClr val="900000"/>
                          </a:solidFill>
                        </a:rPr>
                        <a:t>150</a:t>
                      </a:r>
                      <a:endParaRPr lang="es-ES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Estructura Capital</a:t>
                      </a:r>
                    </a:p>
                    <a:p>
                      <a:pPr algn="ctr"/>
                      <a:r>
                        <a:rPr lang="es-ES" dirty="0" smtClean="0">
                          <a:solidFill>
                            <a:srgbClr val="900000"/>
                          </a:solidFill>
                        </a:rPr>
                        <a:t>100</a:t>
                      </a:r>
                      <a:endParaRPr lang="es-ES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Servicio al Cliente</a:t>
                      </a:r>
                    </a:p>
                    <a:p>
                      <a:pPr algn="ctr"/>
                      <a:r>
                        <a:rPr lang="es-ES" dirty="0" smtClean="0">
                          <a:solidFill>
                            <a:srgbClr val="900000"/>
                          </a:solidFill>
                        </a:rPr>
                        <a:t>100</a:t>
                      </a:r>
                      <a:endParaRPr lang="es-ES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Valoraci</a:t>
                      </a:r>
                      <a:r>
                        <a:rPr lang="es-ES" dirty="0" smtClean="0"/>
                        <a:t>ón RRHH</a:t>
                      </a:r>
                    </a:p>
                    <a:p>
                      <a:pPr algn="ctr"/>
                      <a:r>
                        <a:rPr lang="es-ES" dirty="0" smtClean="0">
                          <a:solidFill>
                            <a:srgbClr val="900000"/>
                          </a:solidFill>
                        </a:rPr>
                        <a:t>50</a:t>
                      </a:r>
                      <a:endParaRPr lang="es-ES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Imagen Entorno</a:t>
                      </a:r>
                    </a:p>
                    <a:p>
                      <a:pPr algn="ctr"/>
                      <a:endParaRPr lang="es-ES" dirty="0" smtClean="0"/>
                    </a:p>
                    <a:p>
                      <a:pPr algn="ctr"/>
                      <a:r>
                        <a:rPr lang="es-ES" dirty="0" smtClean="0">
                          <a:solidFill>
                            <a:srgbClr val="900000"/>
                          </a:solidFill>
                        </a:rPr>
                        <a:t>150</a:t>
                      </a:r>
                      <a:endParaRPr lang="es-ES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Valor Marca</a:t>
                      </a:r>
                    </a:p>
                    <a:p>
                      <a:pPr algn="ctr"/>
                      <a:endParaRPr lang="es-ES" dirty="0" smtClean="0"/>
                    </a:p>
                    <a:p>
                      <a:pPr algn="ctr"/>
                      <a:r>
                        <a:rPr lang="es-ES" dirty="0" smtClean="0">
                          <a:solidFill>
                            <a:srgbClr val="900000"/>
                          </a:solidFill>
                        </a:rPr>
                        <a:t>150</a:t>
                      </a:r>
                      <a:endParaRPr lang="es-ES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Adecuaci</a:t>
                      </a:r>
                      <a:r>
                        <a:rPr lang="es-ES" dirty="0" smtClean="0"/>
                        <a:t>ón Cultural</a:t>
                      </a:r>
                    </a:p>
                    <a:p>
                      <a:pPr algn="ctr"/>
                      <a:r>
                        <a:rPr lang="es-ES" dirty="0" smtClean="0">
                          <a:solidFill>
                            <a:srgbClr val="900000"/>
                          </a:solidFill>
                        </a:rPr>
                        <a:t>50</a:t>
                      </a:r>
                      <a:endParaRPr lang="es-ES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8248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6459199" cy="1336956"/>
          </a:xfrm>
        </p:spPr>
        <p:txBody>
          <a:bodyPr/>
          <a:lstStyle/>
          <a:p>
            <a:r>
              <a:rPr lang="es-ES" dirty="0" smtClean="0"/>
              <a:t>Legionarios de Cristo</a:t>
            </a:r>
            <a:endParaRPr lang="es-ES" dirty="0"/>
          </a:p>
        </p:txBody>
      </p:sp>
      <p:pic>
        <p:nvPicPr>
          <p:cNvPr id="4" name="Imagen 3" descr="Legionario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626" y="428139"/>
            <a:ext cx="2788374" cy="1484809"/>
          </a:xfrm>
          <a:prstGeom prst="rect">
            <a:avLst/>
          </a:prstGeom>
        </p:spPr>
      </p:pic>
      <p:graphicFrame>
        <p:nvGraphicFramePr>
          <p:cNvPr id="5" name="Marcador de contenid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0237588"/>
              </p:ext>
            </p:extLst>
          </p:nvPr>
        </p:nvGraphicFramePr>
        <p:xfrm>
          <a:off x="549275" y="2274440"/>
          <a:ext cx="8042276" cy="3749039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2010569"/>
                <a:gridCol w="2010569"/>
                <a:gridCol w="2010569"/>
                <a:gridCol w="201056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/>
                        <a:t>Imagen Financiera</a:t>
                      </a:r>
                    </a:p>
                    <a:p>
                      <a:pPr algn="ctr"/>
                      <a:r>
                        <a:rPr lang="es-ES" sz="2000" dirty="0" smtClean="0">
                          <a:solidFill>
                            <a:srgbClr val="900000"/>
                          </a:solidFill>
                        </a:rPr>
                        <a:t>350</a:t>
                      </a:r>
                      <a:endParaRPr lang="es-ES" sz="2000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/>
                        <a:t>Imagen Comercial</a:t>
                      </a:r>
                    </a:p>
                    <a:p>
                      <a:pPr algn="ctr"/>
                      <a:r>
                        <a:rPr lang="es-ES" sz="2000" dirty="0" smtClean="0">
                          <a:solidFill>
                            <a:srgbClr val="900000"/>
                          </a:solidFill>
                        </a:rPr>
                        <a:t>150</a:t>
                      </a:r>
                      <a:endParaRPr lang="es-ES" sz="2000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/>
                        <a:t>Imagen Interna</a:t>
                      </a:r>
                    </a:p>
                    <a:p>
                      <a:pPr algn="ctr"/>
                      <a:r>
                        <a:rPr lang="es-ES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400</a:t>
                      </a:r>
                      <a:endParaRPr lang="es-ES" sz="20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/>
                        <a:t>Imagen P</a:t>
                      </a:r>
                      <a:r>
                        <a:rPr lang="es-ES" sz="2000" dirty="0" smtClean="0"/>
                        <a:t>ública</a:t>
                      </a:r>
                    </a:p>
                    <a:p>
                      <a:pPr algn="ctr"/>
                      <a:r>
                        <a:rPr lang="es-ES" sz="2000" dirty="0" smtClean="0">
                          <a:solidFill>
                            <a:srgbClr val="900000"/>
                          </a:solidFill>
                        </a:rPr>
                        <a:t>100</a:t>
                      </a:r>
                      <a:endParaRPr lang="es-ES" sz="2000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Reputaci</a:t>
                      </a:r>
                      <a:r>
                        <a:rPr lang="es-ES" dirty="0" smtClean="0"/>
                        <a:t>ón Financiera</a:t>
                      </a:r>
                    </a:p>
                    <a:p>
                      <a:pPr algn="ctr"/>
                      <a:r>
                        <a:rPr lang="es-ES" dirty="0" smtClean="0">
                          <a:solidFill>
                            <a:srgbClr val="900000"/>
                          </a:solidFill>
                        </a:rPr>
                        <a:t>50</a:t>
                      </a:r>
                      <a:endParaRPr lang="es-ES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Valor productivo</a:t>
                      </a:r>
                    </a:p>
                    <a:p>
                      <a:pPr algn="ctr"/>
                      <a:endParaRPr lang="es-ES" dirty="0" smtClean="0"/>
                    </a:p>
                    <a:p>
                      <a:pPr algn="ctr"/>
                      <a:r>
                        <a:rPr lang="es-ES" dirty="0" smtClean="0">
                          <a:solidFill>
                            <a:srgbClr val="900000"/>
                          </a:solidFill>
                        </a:rPr>
                        <a:t>25</a:t>
                      </a:r>
                      <a:endParaRPr lang="es-ES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Clima Interno</a:t>
                      </a:r>
                    </a:p>
                    <a:p>
                      <a:pPr algn="ctr"/>
                      <a:endParaRPr lang="es-ES" dirty="0" smtClean="0"/>
                    </a:p>
                    <a:p>
                      <a:pPr algn="ctr"/>
                      <a:r>
                        <a:rPr lang="es-ES" dirty="0" smtClean="0">
                          <a:solidFill>
                            <a:srgbClr val="900000"/>
                          </a:solidFill>
                        </a:rPr>
                        <a:t>300</a:t>
                      </a:r>
                      <a:endParaRPr lang="es-ES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Imagen</a:t>
                      </a:r>
                      <a:r>
                        <a:rPr lang="es-ES" baseline="0" dirty="0" smtClean="0"/>
                        <a:t> Medi</a:t>
                      </a:r>
                      <a:r>
                        <a:rPr lang="es-ES" baseline="0" dirty="0" smtClean="0"/>
                        <a:t>ática</a:t>
                      </a:r>
                    </a:p>
                    <a:p>
                      <a:pPr algn="ctr"/>
                      <a:r>
                        <a:rPr lang="es-ES" baseline="0" dirty="0" smtClean="0">
                          <a:solidFill>
                            <a:srgbClr val="900000"/>
                          </a:solidFill>
                        </a:rPr>
                        <a:t>25</a:t>
                      </a:r>
                      <a:endParaRPr lang="es-ES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Estructura Capital</a:t>
                      </a:r>
                    </a:p>
                    <a:p>
                      <a:pPr algn="ctr"/>
                      <a:r>
                        <a:rPr lang="es-ES" dirty="0" smtClean="0">
                          <a:solidFill>
                            <a:srgbClr val="900000"/>
                          </a:solidFill>
                        </a:rPr>
                        <a:t>300</a:t>
                      </a:r>
                      <a:endParaRPr lang="es-ES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Servicio al Cliente</a:t>
                      </a:r>
                    </a:p>
                    <a:p>
                      <a:pPr algn="ctr"/>
                      <a:r>
                        <a:rPr lang="es-ES" dirty="0" smtClean="0">
                          <a:solidFill>
                            <a:srgbClr val="900000"/>
                          </a:solidFill>
                        </a:rPr>
                        <a:t>25</a:t>
                      </a:r>
                      <a:endParaRPr lang="es-ES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Valoraci</a:t>
                      </a:r>
                      <a:r>
                        <a:rPr lang="es-ES" dirty="0" smtClean="0"/>
                        <a:t>ón RRHH</a:t>
                      </a:r>
                    </a:p>
                    <a:p>
                      <a:pPr algn="ctr"/>
                      <a:r>
                        <a:rPr lang="es-ES" dirty="0" smtClean="0">
                          <a:solidFill>
                            <a:srgbClr val="900000"/>
                          </a:solidFill>
                        </a:rPr>
                        <a:t>50</a:t>
                      </a:r>
                      <a:endParaRPr lang="es-ES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Imagen Entorno</a:t>
                      </a:r>
                    </a:p>
                    <a:p>
                      <a:pPr algn="ctr"/>
                      <a:endParaRPr lang="es-ES" dirty="0" smtClean="0"/>
                    </a:p>
                    <a:p>
                      <a:pPr algn="ctr"/>
                      <a:r>
                        <a:rPr lang="es-ES" dirty="0" smtClean="0">
                          <a:solidFill>
                            <a:srgbClr val="900000"/>
                          </a:solidFill>
                        </a:rPr>
                        <a:t>75</a:t>
                      </a:r>
                      <a:endParaRPr lang="es-ES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Valor Marca</a:t>
                      </a:r>
                    </a:p>
                    <a:p>
                      <a:pPr algn="ctr"/>
                      <a:endParaRPr lang="es-ES" dirty="0" smtClean="0"/>
                    </a:p>
                    <a:p>
                      <a:pPr algn="ctr"/>
                      <a:r>
                        <a:rPr lang="es-ES" dirty="0" smtClean="0">
                          <a:solidFill>
                            <a:srgbClr val="900000"/>
                          </a:solidFill>
                        </a:rPr>
                        <a:t>100</a:t>
                      </a:r>
                      <a:endParaRPr lang="es-ES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Adecuaci</a:t>
                      </a:r>
                      <a:r>
                        <a:rPr lang="es-ES" dirty="0" smtClean="0"/>
                        <a:t>ón Cultural</a:t>
                      </a:r>
                    </a:p>
                    <a:p>
                      <a:pPr algn="ctr"/>
                      <a:r>
                        <a:rPr lang="es-ES" dirty="0" smtClean="0">
                          <a:solidFill>
                            <a:srgbClr val="900000"/>
                          </a:solidFill>
                        </a:rPr>
                        <a:t>50</a:t>
                      </a:r>
                      <a:endParaRPr lang="es-ES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3879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-2183"/>
            <a:ext cx="3072823" cy="1336956"/>
          </a:xfrm>
        </p:spPr>
        <p:txBody>
          <a:bodyPr/>
          <a:lstStyle/>
          <a:p>
            <a:r>
              <a:rPr lang="es-ES" dirty="0" smtClean="0"/>
              <a:t>ITESM</a:t>
            </a:r>
            <a:endParaRPr lang="es-ES" dirty="0"/>
          </a:p>
        </p:txBody>
      </p:sp>
      <p:pic>
        <p:nvPicPr>
          <p:cNvPr id="5" name="Imagen 4" descr="itesmAzulRGB1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3118" y="297918"/>
            <a:ext cx="3750882" cy="1742274"/>
          </a:xfrm>
          <a:prstGeom prst="rect">
            <a:avLst/>
          </a:prstGeom>
        </p:spPr>
      </p:pic>
      <p:graphicFrame>
        <p:nvGraphicFramePr>
          <p:cNvPr id="6" name="Marcador de contenid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1208248"/>
              </p:ext>
            </p:extLst>
          </p:nvPr>
        </p:nvGraphicFramePr>
        <p:xfrm>
          <a:off x="549275" y="2274440"/>
          <a:ext cx="8042276" cy="3749039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2010569"/>
                <a:gridCol w="2010569"/>
                <a:gridCol w="2010569"/>
                <a:gridCol w="201056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/>
                        <a:t>Imagen Financiera</a:t>
                      </a:r>
                    </a:p>
                    <a:p>
                      <a:pPr algn="ctr"/>
                      <a:r>
                        <a:rPr lang="es-ES" sz="2000" dirty="0" smtClean="0">
                          <a:solidFill>
                            <a:srgbClr val="900000"/>
                          </a:solidFill>
                        </a:rPr>
                        <a:t>200</a:t>
                      </a:r>
                      <a:endParaRPr lang="es-ES" sz="2000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/>
                        <a:t>Imagen Comercial</a:t>
                      </a:r>
                    </a:p>
                    <a:p>
                      <a:pPr algn="ctr"/>
                      <a:r>
                        <a:rPr lang="es-ES" sz="2000" dirty="0" smtClean="0">
                          <a:solidFill>
                            <a:srgbClr val="900000"/>
                          </a:solidFill>
                        </a:rPr>
                        <a:t>300</a:t>
                      </a:r>
                      <a:endParaRPr lang="es-ES" sz="2000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/>
                        <a:t>Imagen Interna</a:t>
                      </a:r>
                    </a:p>
                    <a:p>
                      <a:pPr algn="ctr"/>
                      <a:r>
                        <a:rPr lang="es-ES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200</a:t>
                      </a:r>
                      <a:endParaRPr lang="es-ES" sz="20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/>
                        <a:t>Imagen P</a:t>
                      </a:r>
                      <a:r>
                        <a:rPr lang="es-ES" sz="2000" dirty="0" smtClean="0"/>
                        <a:t>ública</a:t>
                      </a:r>
                    </a:p>
                    <a:p>
                      <a:pPr algn="ctr"/>
                      <a:r>
                        <a:rPr lang="es-ES" sz="2000" dirty="0" smtClean="0">
                          <a:solidFill>
                            <a:srgbClr val="900000"/>
                          </a:solidFill>
                        </a:rPr>
                        <a:t>300</a:t>
                      </a:r>
                      <a:endParaRPr lang="es-ES" sz="2000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Reputaci</a:t>
                      </a:r>
                      <a:r>
                        <a:rPr lang="es-ES" dirty="0" smtClean="0"/>
                        <a:t>ón Financiera</a:t>
                      </a:r>
                    </a:p>
                    <a:p>
                      <a:pPr algn="ctr"/>
                      <a:r>
                        <a:rPr lang="es-ES" dirty="0" smtClean="0">
                          <a:solidFill>
                            <a:srgbClr val="900000"/>
                          </a:solidFill>
                        </a:rPr>
                        <a:t>100</a:t>
                      </a:r>
                      <a:endParaRPr lang="es-ES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Valor productivo</a:t>
                      </a:r>
                    </a:p>
                    <a:p>
                      <a:pPr algn="ctr"/>
                      <a:endParaRPr lang="es-ES" dirty="0" smtClean="0"/>
                    </a:p>
                    <a:p>
                      <a:pPr algn="ctr"/>
                      <a:r>
                        <a:rPr lang="es-ES" dirty="0" smtClean="0">
                          <a:solidFill>
                            <a:srgbClr val="900000"/>
                          </a:solidFill>
                        </a:rPr>
                        <a:t>75</a:t>
                      </a:r>
                      <a:endParaRPr lang="es-ES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Clima Interno</a:t>
                      </a:r>
                    </a:p>
                    <a:p>
                      <a:pPr algn="ctr"/>
                      <a:endParaRPr lang="es-ES" dirty="0" smtClean="0"/>
                    </a:p>
                    <a:p>
                      <a:pPr algn="ctr"/>
                      <a:r>
                        <a:rPr lang="es-ES" dirty="0" smtClean="0">
                          <a:solidFill>
                            <a:srgbClr val="900000"/>
                          </a:solidFill>
                        </a:rPr>
                        <a:t>50</a:t>
                      </a:r>
                      <a:endParaRPr lang="es-ES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Imagen</a:t>
                      </a:r>
                      <a:r>
                        <a:rPr lang="es-ES" baseline="0" dirty="0" smtClean="0"/>
                        <a:t> Medi</a:t>
                      </a:r>
                      <a:r>
                        <a:rPr lang="es-ES" baseline="0" dirty="0" smtClean="0"/>
                        <a:t>ática</a:t>
                      </a:r>
                    </a:p>
                    <a:p>
                      <a:pPr algn="ctr"/>
                      <a:r>
                        <a:rPr lang="es-ES" baseline="0" dirty="0" smtClean="0">
                          <a:solidFill>
                            <a:srgbClr val="900000"/>
                          </a:solidFill>
                        </a:rPr>
                        <a:t>150</a:t>
                      </a:r>
                      <a:endParaRPr lang="es-ES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Estructura Capital</a:t>
                      </a:r>
                    </a:p>
                    <a:p>
                      <a:pPr algn="ctr"/>
                      <a:r>
                        <a:rPr lang="es-ES" dirty="0" smtClean="0">
                          <a:solidFill>
                            <a:srgbClr val="900000"/>
                          </a:solidFill>
                        </a:rPr>
                        <a:t>100</a:t>
                      </a:r>
                      <a:endParaRPr lang="es-ES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Servicio al Cliente</a:t>
                      </a:r>
                    </a:p>
                    <a:p>
                      <a:pPr algn="ctr"/>
                      <a:r>
                        <a:rPr lang="es-ES" dirty="0" smtClean="0">
                          <a:solidFill>
                            <a:srgbClr val="900000"/>
                          </a:solidFill>
                        </a:rPr>
                        <a:t>75</a:t>
                      </a:r>
                      <a:endParaRPr lang="es-ES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Valoraci</a:t>
                      </a:r>
                      <a:r>
                        <a:rPr lang="es-ES" dirty="0" smtClean="0"/>
                        <a:t>ón RRHH</a:t>
                      </a:r>
                    </a:p>
                    <a:p>
                      <a:pPr algn="ctr"/>
                      <a:r>
                        <a:rPr lang="es-ES" dirty="0" smtClean="0">
                          <a:solidFill>
                            <a:srgbClr val="900000"/>
                          </a:solidFill>
                        </a:rPr>
                        <a:t>100</a:t>
                      </a:r>
                      <a:endParaRPr lang="es-ES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Imagen Entorno</a:t>
                      </a:r>
                    </a:p>
                    <a:p>
                      <a:pPr algn="ctr"/>
                      <a:endParaRPr lang="es-ES" dirty="0" smtClean="0"/>
                    </a:p>
                    <a:p>
                      <a:pPr algn="ctr"/>
                      <a:r>
                        <a:rPr lang="es-ES" dirty="0" smtClean="0">
                          <a:solidFill>
                            <a:srgbClr val="900000"/>
                          </a:solidFill>
                        </a:rPr>
                        <a:t>150</a:t>
                      </a:r>
                      <a:endParaRPr lang="es-ES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Valor Marca</a:t>
                      </a:r>
                    </a:p>
                    <a:p>
                      <a:pPr algn="ctr"/>
                      <a:endParaRPr lang="es-ES" dirty="0" smtClean="0"/>
                    </a:p>
                    <a:p>
                      <a:pPr algn="ctr"/>
                      <a:r>
                        <a:rPr lang="es-ES" dirty="0" smtClean="0">
                          <a:solidFill>
                            <a:srgbClr val="900000"/>
                          </a:solidFill>
                        </a:rPr>
                        <a:t>150</a:t>
                      </a:r>
                      <a:endParaRPr lang="es-ES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Adecuaci</a:t>
                      </a:r>
                      <a:r>
                        <a:rPr lang="es-ES" dirty="0" smtClean="0"/>
                        <a:t>ón Cultural</a:t>
                      </a:r>
                    </a:p>
                    <a:p>
                      <a:pPr algn="ctr"/>
                      <a:r>
                        <a:rPr lang="es-ES" dirty="0" smtClean="0">
                          <a:solidFill>
                            <a:srgbClr val="900000"/>
                          </a:solidFill>
                        </a:rPr>
                        <a:t>50</a:t>
                      </a:r>
                      <a:endParaRPr lang="es-ES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1364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2524105" cy="1336956"/>
          </a:xfrm>
        </p:spPr>
        <p:txBody>
          <a:bodyPr/>
          <a:lstStyle/>
          <a:p>
            <a:r>
              <a:rPr lang="es-ES" dirty="0" smtClean="0"/>
              <a:t>PAN</a:t>
            </a:r>
            <a:endParaRPr lang="es-ES" dirty="0"/>
          </a:p>
        </p:txBody>
      </p:sp>
      <p:pic>
        <p:nvPicPr>
          <p:cNvPr id="4" name="Imagen 3" descr="LogoPA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5809" y="-27196"/>
            <a:ext cx="2198793" cy="2169573"/>
          </a:xfrm>
          <a:prstGeom prst="rect">
            <a:avLst/>
          </a:prstGeom>
        </p:spPr>
      </p:pic>
      <p:graphicFrame>
        <p:nvGraphicFramePr>
          <p:cNvPr id="5" name="Marcador de contenid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485598"/>
              </p:ext>
            </p:extLst>
          </p:nvPr>
        </p:nvGraphicFramePr>
        <p:xfrm>
          <a:off x="549275" y="2274440"/>
          <a:ext cx="8042276" cy="3749039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2010569"/>
                <a:gridCol w="2010569"/>
                <a:gridCol w="2010569"/>
                <a:gridCol w="201056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/>
                        <a:t>Imagen Financiera</a:t>
                      </a:r>
                    </a:p>
                    <a:p>
                      <a:pPr algn="ctr"/>
                      <a:r>
                        <a:rPr lang="es-ES" sz="2000" dirty="0" smtClean="0">
                          <a:solidFill>
                            <a:srgbClr val="900000"/>
                          </a:solidFill>
                        </a:rPr>
                        <a:t>150</a:t>
                      </a:r>
                      <a:endParaRPr lang="es-ES" sz="2000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/>
                        <a:t>Imagen Comercial</a:t>
                      </a:r>
                    </a:p>
                    <a:p>
                      <a:pPr algn="ctr"/>
                      <a:r>
                        <a:rPr lang="es-ES" sz="2000" dirty="0" smtClean="0">
                          <a:solidFill>
                            <a:srgbClr val="900000"/>
                          </a:solidFill>
                        </a:rPr>
                        <a:t>350</a:t>
                      </a:r>
                      <a:endParaRPr lang="es-ES" sz="2000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/>
                        <a:t>Imagen Interna</a:t>
                      </a:r>
                    </a:p>
                    <a:p>
                      <a:pPr algn="ctr"/>
                      <a:r>
                        <a:rPr lang="es-ES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150</a:t>
                      </a:r>
                      <a:endParaRPr lang="es-ES" sz="20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/>
                        <a:t>Imagen P</a:t>
                      </a:r>
                      <a:r>
                        <a:rPr lang="es-ES" sz="2000" dirty="0" smtClean="0"/>
                        <a:t>ública</a:t>
                      </a:r>
                    </a:p>
                    <a:p>
                      <a:pPr algn="ctr"/>
                      <a:r>
                        <a:rPr lang="es-ES" sz="2000" dirty="0" smtClean="0">
                          <a:solidFill>
                            <a:srgbClr val="900000"/>
                          </a:solidFill>
                        </a:rPr>
                        <a:t>350</a:t>
                      </a:r>
                      <a:endParaRPr lang="es-ES" sz="2000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Reputaci</a:t>
                      </a:r>
                      <a:r>
                        <a:rPr lang="es-ES" dirty="0" smtClean="0"/>
                        <a:t>ón Financiera</a:t>
                      </a:r>
                    </a:p>
                    <a:p>
                      <a:pPr algn="ctr"/>
                      <a:r>
                        <a:rPr lang="es-ES" dirty="0" smtClean="0">
                          <a:solidFill>
                            <a:srgbClr val="900000"/>
                          </a:solidFill>
                        </a:rPr>
                        <a:t>75</a:t>
                      </a:r>
                      <a:endParaRPr lang="es-ES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Valor productivo</a:t>
                      </a:r>
                    </a:p>
                    <a:p>
                      <a:pPr algn="ctr"/>
                      <a:endParaRPr lang="es-ES" dirty="0" smtClean="0"/>
                    </a:p>
                    <a:p>
                      <a:pPr algn="ctr"/>
                      <a:r>
                        <a:rPr lang="es-ES" dirty="0" smtClean="0">
                          <a:solidFill>
                            <a:srgbClr val="900000"/>
                          </a:solidFill>
                        </a:rPr>
                        <a:t>100</a:t>
                      </a:r>
                      <a:endParaRPr lang="es-ES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Clima Interno</a:t>
                      </a:r>
                    </a:p>
                    <a:p>
                      <a:pPr algn="ctr"/>
                      <a:endParaRPr lang="es-ES" dirty="0" smtClean="0"/>
                    </a:p>
                    <a:p>
                      <a:pPr algn="ctr"/>
                      <a:r>
                        <a:rPr lang="es-ES" dirty="0" smtClean="0">
                          <a:solidFill>
                            <a:srgbClr val="900000"/>
                          </a:solidFill>
                        </a:rPr>
                        <a:t>50</a:t>
                      </a:r>
                      <a:endParaRPr lang="es-ES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Imagen</a:t>
                      </a:r>
                      <a:r>
                        <a:rPr lang="es-ES" baseline="0" dirty="0" smtClean="0"/>
                        <a:t> Medi</a:t>
                      </a:r>
                      <a:r>
                        <a:rPr lang="es-ES" baseline="0" dirty="0" smtClean="0"/>
                        <a:t>ática</a:t>
                      </a:r>
                    </a:p>
                    <a:p>
                      <a:pPr algn="ctr"/>
                      <a:r>
                        <a:rPr lang="es-ES" baseline="0" dirty="0" smtClean="0">
                          <a:solidFill>
                            <a:srgbClr val="900000"/>
                          </a:solidFill>
                        </a:rPr>
                        <a:t>200</a:t>
                      </a:r>
                      <a:endParaRPr lang="es-ES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Estructura Capital</a:t>
                      </a:r>
                    </a:p>
                    <a:p>
                      <a:pPr algn="ctr"/>
                      <a:r>
                        <a:rPr lang="es-ES" dirty="0" smtClean="0">
                          <a:solidFill>
                            <a:srgbClr val="900000"/>
                          </a:solidFill>
                        </a:rPr>
                        <a:t>75</a:t>
                      </a:r>
                      <a:endParaRPr lang="es-ES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Servicio al Cliente</a:t>
                      </a:r>
                    </a:p>
                    <a:p>
                      <a:pPr algn="ctr"/>
                      <a:r>
                        <a:rPr lang="es-ES" dirty="0" smtClean="0">
                          <a:solidFill>
                            <a:srgbClr val="900000"/>
                          </a:solidFill>
                        </a:rPr>
                        <a:t>50</a:t>
                      </a:r>
                      <a:endParaRPr lang="es-ES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Valoraci</a:t>
                      </a:r>
                      <a:r>
                        <a:rPr lang="es-ES" dirty="0" smtClean="0"/>
                        <a:t>ón RRHH</a:t>
                      </a:r>
                    </a:p>
                    <a:p>
                      <a:pPr algn="ctr"/>
                      <a:r>
                        <a:rPr lang="es-ES" dirty="0" smtClean="0">
                          <a:solidFill>
                            <a:srgbClr val="900000"/>
                          </a:solidFill>
                        </a:rPr>
                        <a:t>50</a:t>
                      </a:r>
                      <a:endParaRPr lang="es-ES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Imagen Entorno</a:t>
                      </a:r>
                    </a:p>
                    <a:p>
                      <a:pPr algn="ctr"/>
                      <a:endParaRPr lang="es-ES" dirty="0" smtClean="0"/>
                    </a:p>
                    <a:p>
                      <a:pPr algn="ctr"/>
                      <a:r>
                        <a:rPr lang="es-ES" dirty="0" smtClean="0">
                          <a:solidFill>
                            <a:srgbClr val="900000"/>
                          </a:solidFill>
                        </a:rPr>
                        <a:t>150</a:t>
                      </a:r>
                      <a:endParaRPr lang="es-ES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Valor Marca</a:t>
                      </a:r>
                    </a:p>
                    <a:p>
                      <a:pPr algn="ctr"/>
                      <a:endParaRPr lang="es-ES" dirty="0" smtClean="0"/>
                    </a:p>
                    <a:p>
                      <a:pPr algn="ctr"/>
                      <a:r>
                        <a:rPr lang="es-ES" dirty="0" smtClean="0">
                          <a:solidFill>
                            <a:srgbClr val="900000"/>
                          </a:solidFill>
                        </a:rPr>
                        <a:t>200</a:t>
                      </a:r>
                      <a:endParaRPr lang="es-ES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Adecuaci</a:t>
                      </a:r>
                      <a:r>
                        <a:rPr lang="es-ES" dirty="0" smtClean="0"/>
                        <a:t>ón Cultural</a:t>
                      </a:r>
                    </a:p>
                    <a:p>
                      <a:pPr algn="ctr"/>
                      <a:r>
                        <a:rPr lang="es-ES" dirty="0" smtClean="0">
                          <a:solidFill>
                            <a:srgbClr val="900000"/>
                          </a:solidFill>
                        </a:rPr>
                        <a:t>50</a:t>
                      </a:r>
                      <a:endParaRPr lang="es-ES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0809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2931724" cy="1336956"/>
          </a:xfrm>
        </p:spPr>
        <p:txBody>
          <a:bodyPr/>
          <a:lstStyle/>
          <a:p>
            <a:r>
              <a:rPr lang="es-ES" dirty="0" smtClean="0"/>
              <a:t>Chivas</a:t>
            </a:r>
            <a:endParaRPr lang="es-ES" dirty="0"/>
          </a:p>
        </p:txBody>
      </p:sp>
      <p:pic>
        <p:nvPicPr>
          <p:cNvPr id="4" name="Imagen 3" descr="logo%20chivas.jp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976" y="0"/>
            <a:ext cx="2528024" cy="2528024"/>
          </a:xfrm>
          <a:prstGeom prst="rect">
            <a:avLst/>
          </a:prstGeom>
        </p:spPr>
      </p:pic>
      <p:graphicFrame>
        <p:nvGraphicFramePr>
          <p:cNvPr id="5" name="Marcador de contenid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2387633"/>
              </p:ext>
            </p:extLst>
          </p:nvPr>
        </p:nvGraphicFramePr>
        <p:xfrm>
          <a:off x="549275" y="2493960"/>
          <a:ext cx="8042276" cy="3749039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2010569"/>
                <a:gridCol w="2010569"/>
                <a:gridCol w="2010569"/>
                <a:gridCol w="201056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/>
                        <a:t>Imagen Financiera</a:t>
                      </a:r>
                    </a:p>
                    <a:p>
                      <a:pPr algn="ctr"/>
                      <a:r>
                        <a:rPr lang="es-ES" sz="2000" dirty="0" smtClean="0">
                          <a:solidFill>
                            <a:srgbClr val="900000"/>
                          </a:solidFill>
                        </a:rPr>
                        <a:t>200</a:t>
                      </a:r>
                      <a:endParaRPr lang="es-ES" sz="2000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/>
                        <a:t>Imagen Comercial</a:t>
                      </a:r>
                    </a:p>
                    <a:p>
                      <a:pPr algn="ctr"/>
                      <a:r>
                        <a:rPr lang="es-ES" sz="2000" dirty="0" smtClean="0">
                          <a:solidFill>
                            <a:srgbClr val="900000"/>
                          </a:solidFill>
                        </a:rPr>
                        <a:t>350</a:t>
                      </a:r>
                      <a:endParaRPr lang="es-ES" sz="2000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/>
                        <a:t>Imagen Interna</a:t>
                      </a:r>
                    </a:p>
                    <a:p>
                      <a:pPr algn="ctr"/>
                      <a:r>
                        <a:rPr lang="es-ES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150</a:t>
                      </a:r>
                      <a:endParaRPr lang="es-ES" sz="20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/>
                        <a:t>Imagen P</a:t>
                      </a:r>
                      <a:r>
                        <a:rPr lang="es-ES" sz="2000" dirty="0" smtClean="0"/>
                        <a:t>ública</a:t>
                      </a:r>
                    </a:p>
                    <a:p>
                      <a:pPr algn="ctr"/>
                      <a:r>
                        <a:rPr lang="es-ES" sz="2000" dirty="0" smtClean="0">
                          <a:solidFill>
                            <a:srgbClr val="900000"/>
                          </a:solidFill>
                        </a:rPr>
                        <a:t>300</a:t>
                      </a:r>
                      <a:endParaRPr lang="es-ES" sz="2000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Reputaci</a:t>
                      </a:r>
                      <a:r>
                        <a:rPr lang="es-ES" dirty="0" smtClean="0"/>
                        <a:t>ón Financiera</a:t>
                      </a:r>
                    </a:p>
                    <a:p>
                      <a:pPr algn="ctr"/>
                      <a:r>
                        <a:rPr lang="es-ES" dirty="0" smtClean="0">
                          <a:solidFill>
                            <a:srgbClr val="900000"/>
                          </a:solidFill>
                        </a:rPr>
                        <a:t>100</a:t>
                      </a:r>
                      <a:endParaRPr lang="es-ES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Valor productivo</a:t>
                      </a:r>
                    </a:p>
                    <a:p>
                      <a:pPr algn="ctr"/>
                      <a:endParaRPr lang="es-ES" dirty="0" smtClean="0"/>
                    </a:p>
                    <a:p>
                      <a:pPr algn="ctr"/>
                      <a:r>
                        <a:rPr lang="es-ES" dirty="0" smtClean="0">
                          <a:solidFill>
                            <a:srgbClr val="900000"/>
                          </a:solidFill>
                        </a:rPr>
                        <a:t>100</a:t>
                      </a:r>
                      <a:endParaRPr lang="es-ES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Clima Interno</a:t>
                      </a:r>
                    </a:p>
                    <a:p>
                      <a:pPr algn="ctr"/>
                      <a:endParaRPr lang="es-ES" dirty="0" smtClean="0"/>
                    </a:p>
                    <a:p>
                      <a:pPr algn="ctr"/>
                      <a:r>
                        <a:rPr lang="es-ES" dirty="0" smtClean="0">
                          <a:solidFill>
                            <a:srgbClr val="900000"/>
                          </a:solidFill>
                        </a:rPr>
                        <a:t>50</a:t>
                      </a:r>
                      <a:endParaRPr lang="es-ES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Imagen</a:t>
                      </a:r>
                      <a:r>
                        <a:rPr lang="es-ES" baseline="0" dirty="0" smtClean="0"/>
                        <a:t> Medi</a:t>
                      </a:r>
                      <a:r>
                        <a:rPr lang="es-ES" baseline="0" dirty="0" smtClean="0"/>
                        <a:t>ática</a:t>
                      </a:r>
                    </a:p>
                    <a:p>
                      <a:pPr algn="ctr"/>
                      <a:r>
                        <a:rPr lang="es-ES" baseline="0" dirty="0" smtClean="0">
                          <a:solidFill>
                            <a:srgbClr val="900000"/>
                          </a:solidFill>
                        </a:rPr>
                        <a:t>150</a:t>
                      </a:r>
                      <a:endParaRPr lang="es-ES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Estructura Capital</a:t>
                      </a:r>
                    </a:p>
                    <a:p>
                      <a:pPr algn="ctr"/>
                      <a:r>
                        <a:rPr lang="es-ES" dirty="0" smtClean="0">
                          <a:solidFill>
                            <a:srgbClr val="900000"/>
                          </a:solidFill>
                        </a:rPr>
                        <a:t>100</a:t>
                      </a:r>
                      <a:endParaRPr lang="es-ES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Servicio al Cliente</a:t>
                      </a:r>
                    </a:p>
                    <a:p>
                      <a:pPr algn="ctr"/>
                      <a:r>
                        <a:rPr lang="es-ES" dirty="0" smtClean="0">
                          <a:solidFill>
                            <a:srgbClr val="900000"/>
                          </a:solidFill>
                        </a:rPr>
                        <a:t>50</a:t>
                      </a:r>
                      <a:endParaRPr lang="es-ES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Valoraci</a:t>
                      </a:r>
                      <a:r>
                        <a:rPr lang="es-ES" dirty="0" smtClean="0"/>
                        <a:t>ón RRHH</a:t>
                      </a:r>
                    </a:p>
                    <a:p>
                      <a:pPr algn="ctr"/>
                      <a:r>
                        <a:rPr lang="es-ES" dirty="0" smtClean="0">
                          <a:solidFill>
                            <a:srgbClr val="900000"/>
                          </a:solidFill>
                        </a:rPr>
                        <a:t>50</a:t>
                      </a:r>
                      <a:endParaRPr lang="es-ES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Imagen Entorno</a:t>
                      </a:r>
                    </a:p>
                    <a:p>
                      <a:pPr algn="ctr"/>
                      <a:endParaRPr lang="es-ES" dirty="0" smtClean="0"/>
                    </a:p>
                    <a:p>
                      <a:pPr algn="ctr"/>
                      <a:r>
                        <a:rPr lang="es-ES" dirty="0" smtClean="0">
                          <a:solidFill>
                            <a:srgbClr val="900000"/>
                          </a:solidFill>
                        </a:rPr>
                        <a:t>150</a:t>
                      </a:r>
                      <a:endParaRPr lang="es-ES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Valor Marca</a:t>
                      </a:r>
                    </a:p>
                    <a:p>
                      <a:pPr algn="ctr"/>
                      <a:endParaRPr lang="es-ES" dirty="0" smtClean="0"/>
                    </a:p>
                    <a:p>
                      <a:pPr algn="ctr"/>
                      <a:r>
                        <a:rPr lang="es-ES" dirty="0" smtClean="0">
                          <a:solidFill>
                            <a:srgbClr val="900000"/>
                          </a:solidFill>
                        </a:rPr>
                        <a:t>200</a:t>
                      </a:r>
                      <a:endParaRPr lang="es-ES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Adecuaci</a:t>
                      </a:r>
                      <a:r>
                        <a:rPr lang="es-ES" dirty="0" smtClean="0"/>
                        <a:t>ón Cultural</a:t>
                      </a:r>
                    </a:p>
                    <a:p>
                      <a:pPr algn="ctr"/>
                      <a:r>
                        <a:rPr lang="es-ES" dirty="0" smtClean="0">
                          <a:solidFill>
                            <a:srgbClr val="900000"/>
                          </a:solidFill>
                        </a:rPr>
                        <a:t>50</a:t>
                      </a:r>
                      <a:endParaRPr lang="es-ES" dirty="0">
                        <a:solidFill>
                          <a:srgbClr val="9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50840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isa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Brisa.thmx</Template>
  <TotalTime>58</TotalTime>
  <Words>234</Words>
  <Application>Microsoft Macintosh PowerPoint</Application>
  <PresentationFormat>Presentación en pantalla (4:3)</PresentationFormat>
  <Paragraphs>168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Brisa</vt:lpstr>
      <vt:lpstr>Análisis Empresarial</vt:lpstr>
      <vt:lpstr>Palacio de Hierro</vt:lpstr>
      <vt:lpstr>Legionarios de Cristo</vt:lpstr>
      <vt:lpstr>ITESM</vt:lpstr>
      <vt:lpstr>PAN</vt:lpstr>
      <vt:lpstr>Chivas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Análisis Empresarial</dc:title>
  <dc:creator>Gilberto Ismael Trejo Gonzalez</dc:creator>
  <cp:lastModifiedBy>Gilberto Ismael Trejo Gonzalez</cp:lastModifiedBy>
  <cp:revision>3</cp:revision>
  <dcterms:created xsi:type="dcterms:W3CDTF">2012-09-24T18:51:22Z</dcterms:created>
  <dcterms:modified xsi:type="dcterms:W3CDTF">2012-09-24T19:50:06Z</dcterms:modified>
</cp:coreProperties>
</file>