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57" r:id="rId3"/>
    <p:sldId id="263" r:id="rId4"/>
    <p:sldId id="258" r:id="rId5"/>
    <p:sldId id="259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65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53876-3724-4B15-A7A1-CA715C5C4830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8FDC8-204A-4295-8293-AFAF7F5EA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09093-0064-4415-A084-AE0D70CBFC86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1FF82-89E3-4FE1-A781-2E702BE222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tus.com/inv/index.cfm?id=sal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2.jpeg"/><Relationship Id="rId2" Type="http://schemas.openxmlformats.org/officeDocument/2006/relationships/hyperlink" Target="http://www.infusium23.com/" TargetMode="Externa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hyperlink" Target="http://www.purwater.com/" TargetMode="External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1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www.infusium23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-152400"/>
            <a:ext cx="9372600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0" y="5288340"/>
            <a:ext cx="35584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Yessica Martínez Vázquez</a:t>
            </a:r>
          </a:p>
          <a:p>
            <a:pPr algn="just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460932</a:t>
            </a:r>
          </a:p>
          <a:p>
            <a:pPr algn="just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Comunicación Estratégica</a:t>
            </a:r>
          </a:p>
          <a:p>
            <a:pPr algn="just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Prof. Dr. Octavio Islas</a:t>
            </a:r>
            <a:endParaRPr lang="es-ES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2204864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 smtClean="0">
                <a:solidFill>
                  <a:schemeClr val="bg1"/>
                </a:solidFill>
              </a:rPr>
              <a:t>Tipos de Audiencias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-152400"/>
            <a:ext cx="9372600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316936"/>
            <a:ext cx="7620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Helen of Troy </a:t>
            </a:r>
            <a:r>
              <a:rPr lang="es-E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una compañía estadounidense basada en El Paso, Texas, con presencia en más de 84 países. </a:t>
            </a:r>
          </a:p>
          <a:p>
            <a:pPr algn="just"/>
            <a:endParaRPr lang="es-ES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s-E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Diseña, produce y comercializa productos de belleza,  cuidado personal y del hogar tanto de sus propias marcas, como de algunas de las marcas más reconocidas en la industria</a:t>
            </a:r>
            <a:r>
              <a:rPr lang="es-E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(licencias de comercialización)</a:t>
            </a:r>
          </a:p>
          <a:p>
            <a:pPr algn="just"/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90538"/>
            <a:ext cx="8145463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0" y="6211669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3"/>
              </a:rPr>
              <a:t>http://www.hotus.com/inv/index.cfm?id=sales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28600"/>
            <a:ext cx="9372600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2" name="Picture 2" descr="Infusium 2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73016"/>
            <a:ext cx="864096" cy="37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Sure - Raise your hand if you're Sure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212976"/>
            <a:ext cx="47205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780928"/>
            <a:ext cx="936104" cy="366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2780928"/>
            <a:ext cx="1008112" cy="468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9376" y="5959454"/>
            <a:ext cx="1676400" cy="34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6331222"/>
            <a:ext cx="209534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://ts1.mm.bing.net/images/thumbnail.aspx?q=1631418719188&amp;id=b0611338544cd5deed755b4441132347&amp;url=http%3a%2f%2fwww.blogher.com%2ffiles%2fBraun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284984"/>
            <a:ext cx="800100" cy="333375"/>
          </a:xfrm>
          <a:prstGeom prst="rect">
            <a:avLst/>
          </a:prstGeom>
          <a:noFill/>
        </p:spPr>
      </p:pic>
      <p:pic>
        <p:nvPicPr>
          <p:cNvPr id="1034" name="Picture 10" descr="http://ts1.mm.bing.net/images/thumbnail.aspx?q=1628449215728&amp;id=9edc206e8a20e4d3c0c6d980b0b979f8&amp;url=http%3a%2f%2fwww.industrialzone.com%2fimages%2fP%2fhoneywell%2520logo-67.jpg"/>
          <p:cNvPicPr>
            <a:picLocks noChangeAspect="1" noChangeArrowheads="1"/>
          </p:cNvPicPr>
          <p:nvPr/>
        </p:nvPicPr>
        <p:blipFill>
          <a:blip r:embed="rId10" cstate="print"/>
          <a:srcRect l="8000" t="34632" r="10667" b="37662"/>
          <a:stretch>
            <a:fillRect/>
          </a:stretch>
        </p:blipFill>
        <p:spPr bwMode="auto">
          <a:xfrm>
            <a:off x="7452320" y="3356992"/>
            <a:ext cx="1143000" cy="299804"/>
          </a:xfrm>
          <a:prstGeom prst="rect">
            <a:avLst/>
          </a:prstGeom>
          <a:noFill/>
        </p:spPr>
      </p:pic>
      <p:pic>
        <p:nvPicPr>
          <p:cNvPr id="19" name="Picture 89" descr="vicks"/>
          <p:cNvPicPr>
            <a:picLocks noChangeAspect="1" noChangeArrowheads="1"/>
          </p:cNvPicPr>
          <p:nvPr/>
        </p:nvPicPr>
        <p:blipFill>
          <a:blip r:embed="rId11" cstate="print">
            <a:lum bright="-12000"/>
          </a:blip>
          <a:srcRect/>
          <a:stretch>
            <a:fillRect/>
          </a:stretch>
        </p:blipFill>
        <p:spPr bwMode="auto">
          <a:xfrm>
            <a:off x="6588224" y="3789040"/>
            <a:ext cx="691375" cy="68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>
            <a:off x="4499992" y="126876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619672" y="1628800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619672" y="162880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99992" y="162880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452320" y="162880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528" y="2204864"/>
            <a:ext cx="2231909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Personal </a:t>
            </a:r>
            <a:r>
              <a:rPr lang="es-ES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Care</a:t>
            </a:r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35896" y="2204864"/>
            <a:ext cx="1903687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Housewares</a:t>
            </a:r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0152" y="2132856"/>
            <a:ext cx="2952328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Healthcare</a:t>
            </a:r>
            <a:r>
              <a:rPr lang="es-ES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/Home </a:t>
            </a:r>
            <a:r>
              <a:rPr lang="es-ES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Environment</a:t>
            </a:r>
            <a:endParaRPr lang="es-E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hot-uk.co.uk/images/toninguy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07704" y="5157192"/>
            <a:ext cx="1045086" cy="216024"/>
          </a:xfrm>
          <a:prstGeom prst="rect">
            <a:avLst/>
          </a:prstGeom>
          <a:noFill/>
        </p:spPr>
      </p:pic>
      <p:pic>
        <p:nvPicPr>
          <p:cNvPr id="2" name="Picture 4" descr="http://www.hot-uk.co.uk/images/scholl.png"/>
          <p:cNvPicPr>
            <a:picLocks noChangeAspect="1" noChangeArrowheads="1"/>
          </p:cNvPicPr>
          <p:nvPr/>
        </p:nvPicPr>
        <p:blipFill>
          <a:blip r:embed="rId13" cstate="print"/>
          <a:srcRect l="8447" r="15532" b="-3089"/>
          <a:stretch>
            <a:fillRect/>
          </a:stretch>
        </p:blipFill>
        <p:spPr bwMode="auto">
          <a:xfrm>
            <a:off x="2123728" y="5589240"/>
            <a:ext cx="576064" cy="288032"/>
          </a:xfrm>
          <a:prstGeom prst="rect">
            <a:avLst/>
          </a:prstGeom>
          <a:noFill/>
        </p:spPr>
      </p:pic>
      <p:pic>
        <p:nvPicPr>
          <p:cNvPr id="1030" name="Picture 6" descr="http://www.hot-uk.co.uk/images/veet.jpg"/>
          <p:cNvPicPr>
            <a:picLocks noChangeAspect="1" noChangeArrowheads="1"/>
          </p:cNvPicPr>
          <p:nvPr/>
        </p:nvPicPr>
        <p:blipFill>
          <a:blip r:embed="rId14" cstate="print"/>
          <a:srcRect l="21117" r="23979"/>
          <a:stretch>
            <a:fillRect/>
          </a:stretch>
        </p:blipFill>
        <p:spPr bwMode="auto">
          <a:xfrm>
            <a:off x="2699792" y="2780928"/>
            <a:ext cx="477091" cy="432048"/>
          </a:xfrm>
          <a:prstGeom prst="rect">
            <a:avLst/>
          </a:prstGeom>
          <a:noFill/>
        </p:spPr>
      </p:pic>
      <p:pic>
        <p:nvPicPr>
          <p:cNvPr id="1032" name="Picture 8" descr="http://www.hot-uk.co.uk/images/oxo.jpg"/>
          <p:cNvPicPr>
            <a:picLocks noChangeAspect="1" noChangeArrowheads="1"/>
          </p:cNvPicPr>
          <p:nvPr/>
        </p:nvPicPr>
        <p:blipFill>
          <a:blip r:embed="rId15" cstate="print"/>
          <a:srcRect l="5627" t="-10731" r="9905" b="-43904"/>
          <a:stretch>
            <a:fillRect/>
          </a:stretch>
        </p:blipFill>
        <p:spPr bwMode="auto">
          <a:xfrm>
            <a:off x="4067944" y="2852936"/>
            <a:ext cx="1120124" cy="504056"/>
          </a:xfrm>
          <a:prstGeom prst="rect">
            <a:avLst/>
          </a:prstGeom>
          <a:noFill/>
        </p:spPr>
      </p:pic>
      <p:pic>
        <p:nvPicPr>
          <p:cNvPr id="1036" name="Picture 12" descr="http://www.hot-uk.co.uk/images/wigo.png"/>
          <p:cNvPicPr>
            <a:picLocks noChangeAspect="1" noChangeArrowheads="1"/>
          </p:cNvPicPr>
          <p:nvPr/>
        </p:nvPicPr>
        <p:blipFill>
          <a:blip r:embed="rId16" cstate="print"/>
          <a:srcRect l="12930" t="-2151"/>
          <a:stretch>
            <a:fillRect/>
          </a:stretch>
        </p:blipFill>
        <p:spPr bwMode="auto">
          <a:xfrm>
            <a:off x="2627784" y="3933056"/>
            <a:ext cx="646261" cy="288032"/>
          </a:xfrm>
          <a:prstGeom prst="rect">
            <a:avLst/>
          </a:prstGeom>
          <a:noFill/>
        </p:spPr>
      </p:pic>
      <p:pic>
        <p:nvPicPr>
          <p:cNvPr id="36" name="Picture 9" descr="SKIN MILK 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83768" y="3429000"/>
            <a:ext cx="74843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4579" y="4077072"/>
            <a:ext cx="583045" cy="51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619672" y="3861048"/>
            <a:ext cx="720477" cy="47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6" descr="VITALIS LOGO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02367" y="5445224"/>
            <a:ext cx="757265" cy="27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8" descr="\\Lander-hba.com\netfolders\NJ Marketing &amp; Sales\1_IMAGES FOLDER\2_JPEG-LOGOS-LR\OGILVIE\OGILVIE2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051720" y="4581128"/>
            <a:ext cx="1224393" cy="35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 descr="http://ts1.mm.bing.net/images/thumbnail.aspx?q=1626383986472&amp;id=5e11015d3277480a7e59da55dee2668a&amp;url=http%3a%2f%2fupload.wikimedia.org%2fwikipedia%2fcommons%2fe%2fe7%2fPert_Plus_Logo_3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87435" y="4869160"/>
            <a:ext cx="916213" cy="329837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39552" y="0"/>
            <a:ext cx="8145463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PUR Water Filter, Water Filters, and Filtered Water">
            <a:hlinkClick r:id="rId24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668344" y="3933056"/>
            <a:ext cx="701376" cy="360040"/>
          </a:xfrm>
          <a:prstGeom prst="rect">
            <a:avLst/>
          </a:prstGeom>
          <a:noFill/>
        </p:spPr>
      </p:pic>
      <p:sp>
        <p:nvSpPr>
          <p:cNvPr id="44" name="Flowchart: Extract 43"/>
          <p:cNvSpPr/>
          <p:nvPr/>
        </p:nvSpPr>
        <p:spPr>
          <a:xfrm>
            <a:off x="6732240" y="6381328"/>
            <a:ext cx="288032" cy="216024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092280" y="63093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Marcas en México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Flowchart: Extract 49"/>
          <p:cNvSpPr/>
          <p:nvPr/>
        </p:nvSpPr>
        <p:spPr>
          <a:xfrm>
            <a:off x="1403648" y="2780928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lowchart: Extract 50"/>
          <p:cNvSpPr/>
          <p:nvPr/>
        </p:nvSpPr>
        <p:spPr>
          <a:xfrm>
            <a:off x="1556048" y="3356992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Extract 51"/>
          <p:cNvSpPr/>
          <p:nvPr/>
        </p:nvSpPr>
        <p:spPr>
          <a:xfrm>
            <a:off x="251520" y="3636640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lowchart: Extract 52"/>
          <p:cNvSpPr/>
          <p:nvPr/>
        </p:nvSpPr>
        <p:spPr>
          <a:xfrm>
            <a:off x="728464" y="6021288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lowchart: Extract 53"/>
          <p:cNvSpPr/>
          <p:nvPr/>
        </p:nvSpPr>
        <p:spPr>
          <a:xfrm>
            <a:off x="368424" y="6381328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lowchart: Extract 54"/>
          <p:cNvSpPr/>
          <p:nvPr/>
        </p:nvSpPr>
        <p:spPr>
          <a:xfrm>
            <a:off x="1952600" y="5652864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Extract 55"/>
          <p:cNvSpPr/>
          <p:nvPr/>
        </p:nvSpPr>
        <p:spPr>
          <a:xfrm>
            <a:off x="6417096" y="4140696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Extract 56"/>
          <p:cNvSpPr/>
          <p:nvPr/>
        </p:nvSpPr>
        <p:spPr>
          <a:xfrm>
            <a:off x="6057056" y="3356992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8" name="Flowchart: Extract 57"/>
          <p:cNvSpPr/>
          <p:nvPr/>
        </p:nvSpPr>
        <p:spPr>
          <a:xfrm>
            <a:off x="8649344" y="3356992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Extract 58"/>
          <p:cNvSpPr/>
          <p:nvPr/>
        </p:nvSpPr>
        <p:spPr>
          <a:xfrm>
            <a:off x="224408" y="2852936"/>
            <a:ext cx="171128" cy="224408"/>
          </a:xfrm>
          <a:prstGeom prst="flowChartExtra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304800" y="228600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sz="4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Historia Helen Of Troy…………….</a:t>
            </a:r>
            <a:endParaRPr lang="es-MX" sz="40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990600" y="9144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atin typeface="Calibri" pitchFamily="34" charset="0"/>
                <a:cs typeface="Calibri" pitchFamily="34" charset="0"/>
              </a:rPr>
              <a:t>Nace la compañía como Helen Of Troy </a:t>
            </a:r>
            <a:r>
              <a:rPr lang="es-MX" dirty="0" err="1" smtClean="0">
                <a:latin typeface="Calibri" pitchFamily="34" charset="0"/>
                <a:cs typeface="Calibri" pitchFamily="34" charset="0"/>
              </a:rPr>
              <a:t>Wig</a:t>
            </a:r>
            <a:r>
              <a:rPr lang="es-MX" dirty="0" smtClean="0">
                <a:latin typeface="Calibri" pitchFamily="34" charset="0"/>
                <a:cs typeface="Calibri" pitchFamily="34" charset="0"/>
              </a:rPr>
              <a:t> 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533400" y="8382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1968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90600" y="16002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Desarrolla línea de aparatos profesionales para el cuidado del cabello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533400" y="15240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1973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990600" y="22860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   Obtiene licencia de Vidal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Sassoon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expandiendo a mercado minorista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533400" y="22098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1981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990600" y="29718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Las ventas de la compañía sobrepasan los $ 100 millones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dlls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33400" y="28956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1991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990600" y="36576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Helen Of Troy expande su negocio a Europa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533400" y="35814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1992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990600" y="43434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    En busca de crecimiento en el negocio adquiere la licencia de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Revlon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533400" y="42672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1993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990600" y="50292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    Continuando el crecimiento adquiere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Dazey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y Dr. Scholl's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 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533400" y="49530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1996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990600" y="57150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Adquiere 6 marcas de consumo de  Procter &amp; Gamble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Co.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533400" y="56388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2002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143000"/>
            <a:ext cx="83058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endParaRPr lang="en-US" sz="22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endParaRPr lang="en-US" sz="2200" dirty="0">
              <a:latin typeface="Calibri" pitchFamily="34" charset="0"/>
              <a:cs typeface="Calibri" pitchFamily="34" charset="0"/>
            </a:endParaRPr>
          </a:p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endParaRPr lang="en-US" sz="22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 fontAlgn="auto">
              <a:spcBef>
                <a:spcPts val="600"/>
              </a:spcBef>
              <a:spcAft>
                <a:spcPts val="600"/>
              </a:spcAft>
              <a:buFontTx/>
              <a:buAutoNum type="arabicPlain" startAt="2002"/>
              <a:defRPr/>
            </a:pPr>
            <a:endParaRPr lang="en-US" sz="2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28600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MX" sz="40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Historia Helen Of Troy…………….</a:t>
            </a:r>
            <a:endParaRPr lang="es-MX" sz="40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9906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Adquiere la marca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Brut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de Unilever 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9144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2003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16764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Adquiere OXO, marca de productos para el hogar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16002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2004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23622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Adquiere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Infusium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23 de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P&amp;G, incursionando en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Hair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care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22860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2009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30480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Adquiere la marca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Pert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Plus® y las marcas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Sure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®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antitranspirantes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 y desodorantes 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29718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2010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0600" y="3733800"/>
            <a:ext cx="7772400" cy="609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Calibri" pitchFamily="34" charset="0"/>
                <a:cs typeface="Calibri" pitchFamily="34" charset="0"/>
              </a:rPr>
              <a:t> Adquiere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Kaz</a:t>
            </a:r>
            <a:r>
              <a:rPr lang="es-ES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s-ES" dirty="0" err="1" smtClean="0">
                <a:latin typeface="Calibri" pitchFamily="34" charset="0"/>
                <a:cs typeface="Calibri" pitchFamily="34" charset="0"/>
              </a:rPr>
              <a:t>Inc</a:t>
            </a:r>
            <a:endParaRPr lang="es-MX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3657600"/>
            <a:ext cx="914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2011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2" descr="Infusium 2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7625" y="5204312"/>
            <a:ext cx="1108973" cy="47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Sure - Raise your hand if you're Sure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6825" y="5072062"/>
            <a:ext cx="791485" cy="72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3625" y="5148262"/>
            <a:ext cx="1442112" cy="56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575" y="5148262"/>
            <a:ext cx="1259891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3625" y="5148262"/>
            <a:ext cx="1676400" cy="34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95025" y="5529262"/>
            <a:ext cx="209534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ts1.mm.bing.net/images/thumbnail.aspx?q=1631418719188&amp;id=b0611338544cd5deed755b4441132347&amp;url=http%3a%2f%2fwww.blogher.com%2ffiles%2fBraun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95325" y="5072062"/>
            <a:ext cx="800100" cy="333375"/>
          </a:xfrm>
          <a:prstGeom prst="rect">
            <a:avLst/>
          </a:prstGeom>
          <a:noFill/>
        </p:spPr>
      </p:pic>
      <p:pic>
        <p:nvPicPr>
          <p:cNvPr id="29" name="Picture 10" descr="http://ts1.mm.bing.net/images/thumbnail.aspx?q=1628449215728&amp;id=9edc206e8a20e4d3c0c6d980b0b979f8&amp;url=http%3a%2f%2fwww.industrialzone.com%2fimages%2fP%2fhoneywell%2520logo-67.jpg"/>
          <p:cNvPicPr>
            <a:picLocks noChangeAspect="1" noChangeArrowheads="1"/>
          </p:cNvPicPr>
          <p:nvPr/>
        </p:nvPicPr>
        <p:blipFill>
          <a:blip r:embed="rId10" cstate="print"/>
          <a:srcRect l="8000" t="34632" r="10667" b="37662"/>
          <a:stretch>
            <a:fillRect/>
          </a:stretch>
        </p:blipFill>
        <p:spPr bwMode="auto">
          <a:xfrm>
            <a:off x="7081025" y="5529262"/>
            <a:ext cx="1143000" cy="299804"/>
          </a:xfrm>
          <a:prstGeom prst="rect">
            <a:avLst/>
          </a:prstGeom>
          <a:noFill/>
        </p:spPr>
      </p:pic>
      <p:pic>
        <p:nvPicPr>
          <p:cNvPr id="30" name="Picture 89" descr="vicks"/>
          <p:cNvPicPr>
            <a:picLocks noChangeAspect="1" noChangeArrowheads="1"/>
          </p:cNvPicPr>
          <p:nvPr/>
        </p:nvPicPr>
        <p:blipFill>
          <a:blip r:embed="rId11" cstate="print">
            <a:lum bright="-12000"/>
          </a:blip>
          <a:srcRect/>
          <a:stretch>
            <a:fillRect/>
          </a:stretch>
        </p:blipFill>
        <p:spPr bwMode="auto">
          <a:xfrm>
            <a:off x="8300225" y="5076458"/>
            <a:ext cx="691375" cy="68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324544" y="-228600"/>
            <a:ext cx="9769152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836712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Audiencia Interna</a:t>
            </a:r>
            <a:endParaRPr lang="es-ES" sz="4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http://www.hotus.com/images/header_r1_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8153"/>
            <a:ext cx="9144000" cy="4925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5536" y="1700808"/>
            <a:ext cx="66247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Empleados  (+1200 empleados mundo; México: 38) : 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Recursos Humanos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Marketing 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Creativos -Diseño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Finanzas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Operaciones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Servicio al Cliente 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Ventas 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IT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Administrativos 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Servicio de Limpieza</a:t>
            </a:r>
          </a:p>
          <a:p>
            <a:r>
              <a:rPr lang="es-MX" dirty="0">
                <a:solidFill>
                  <a:schemeClr val="bg1"/>
                </a:solidFill>
              </a:rPr>
              <a:t>	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Maquiladores Afiliados:  principalmente en China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Fabricantes internos: USA , Canadá, UK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Operación Logística: </a:t>
            </a:r>
            <a:r>
              <a:rPr lang="es-MX" dirty="0" err="1" smtClean="0">
                <a:solidFill>
                  <a:schemeClr val="bg1"/>
                </a:solidFill>
              </a:rPr>
              <a:t>Zimag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</a:p>
          <a:p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2348880"/>
            <a:ext cx="34198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F0"/>
                </a:solidFill>
              </a:rPr>
              <a:t>*No contamos con </a:t>
            </a:r>
            <a:r>
              <a:rPr lang="es-MX" dirty="0" err="1" smtClean="0">
                <a:solidFill>
                  <a:srgbClr val="00B0F0"/>
                </a:solidFill>
              </a:rPr>
              <a:t>DirCom</a:t>
            </a:r>
            <a:endParaRPr lang="es-MX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rgbClr val="00B0F0"/>
                </a:solidFill>
              </a:rPr>
              <a:t>El PR que se hace en otros países como USA y UK es local por medio de agencias locales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rgbClr val="00B0F0"/>
                </a:solidFill>
              </a:rPr>
              <a:t>En México el PR como tal no existe, apenas se está comenzando a tener una agencia que apoya eventos especiales (</a:t>
            </a:r>
            <a:r>
              <a:rPr lang="es-MX" dirty="0" err="1" smtClean="0">
                <a:solidFill>
                  <a:srgbClr val="00B0F0"/>
                </a:solidFill>
              </a:rPr>
              <a:t>Carat</a:t>
            </a:r>
            <a:r>
              <a:rPr lang="es-MX" dirty="0" smtClean="0">
                <a:solidFill>
                  <a:srgbClr val="00B0F0"/>
                </a:solidFill>
              </a:rPr>
              <a:t>) pero no hay ni un seguimiento ni un contacto directo con el cliente final 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80528" y="-228600"/>
            <a:ext cx="9553128" cy="7086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6" name="Picture 2" descr="http://www.hotus.com/images/header_r1_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8153"/>
            <a:ext cx="9144000" cy="4925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Audiencia  Externa</a:t>
            </a:r>
            <a:endParaRPr lang="es-ES" sz="4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1772816"/>
            <a:ext cx="86764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Clientes Directos:  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err="1" smtClean="0">
                <a:solidFill>
                  <a:schemeClr val="bg1"/>
                </a:solidFill>
              </a:rPr>
              <a:t>Retailers</a:t>
            </a:r>
            <a:r>
              <a:rPr lang="es-MX" dirty="0" smtClean="0">
                <a:solidFill>
                  <a:schemeClr val="bg1"/>
                </a:solidFill>
              </a:rPr>
              <a:t>: </a:t>
            </a:r>
          </a:p>
          <a:p>
            <a:pPr lvl="3">
              <a:buFont typeface="Wingdings" pitchFamily="2" charset="2"/>
              <a:buChar char="v"/>
            </a:pPr>
            <a:r>
              <a:rPr lang="es-MX" dirty="0" smtClean="0">
                <a:solidFill>
                  <a:schemeClr val="bg1"/>
                </a:solidFill>
              </a:rPr>
              <a:t>Según NASDAQ –ventas netas </a:t>
            </a:r>
            <a:r>
              <a:rPr lang="es-MX" dirty="0" err="1" smtClean="0">
                <a:solidFill>
                  <a:schemeClr val="bg1"/>
                </a:solidFill>
              </a:rPr>
              <a:t>Walmart</a:t>
            </a:r>
            <a:r>
              <a:rPr lang="es-MX" dirty="0" smtClean="0">
                <a:solidFill>
                  <a:schemeClr val="bg1"/>
                </a:solidFill>
              </a:rPr>
              <a:t> (20-18%) , Target (9-11%) y </a:t>
            </a:r>
            <a:r>
              <a:rPr lang="es-MX" dirty="0" err="1" smtClean="0">
                <a:solidFill>
                  <a:schemeClr val="bg1"/>
                </a:solidFill>
              </a:rPr>
              <a:t>Bed</a:t>
            </a:r>
            <a:r>
              <a:rPr lang="es-MX" dirty="0" smtClean="0">
                <a:solidFill>
                  <a:schemeClr val="bg1"/>
                </a:solidFill>
              </a:rPr>
              <a:t>, Bath &amp; </a:t>
            </a:r>
            <a:r>
              <a:rPr lang="es-MX" dirty="0" err="1" smtClean="0">
                <a:solidFill>
                  <a:schemeClr val="bg1"/>
                </a:solidFill>
              </a:rPr>
              <a:t>Beyond</a:t>
            </a:r>
            <a:r>
              <a:rPr lang="es-MX" dirty="0" smtClean="0">
                <a:solidFill>
                  <a:schemeClr val="bg1"/>
                </a:solidFill>
              </a:rPr>
              <a:t> (6-8%). </a:t>
            </a:r>
          </a:p>
          <a:p>
            <a:pPr lvl="3">
              <a:buFont typeface="Wingdings" pitchFamily="2" charset="2"/>
              <a:buChar char="v"/>
            </a:pPr>
            <a:r>
              <a:rPr lang="es-MX" dirty="0" smtClean="0">
                <a:solidFill>
                  <a:schemeClr val="bg1"/>
                </a:solidFill>
              </a:rPr>
              <a:t>En México: </a:t>
            </a:r>
            <a:r>
              <a:rPr lang="es-MX" dirty="0" err="1" smtClean="0">
                <a:solidFill>
                  <a:schemeClr val="bg1"/>
                </a:solidFill>
              </a:rPr>
              <a:t>Walmart</a:t>
            </a:r>
            <a:r>
              <a:rPr lang="es-MX" dirty="0" smtClean="0">
                <a:solidFill>
                  <a:schemeClr val="bg1"/>
                </a:solidFill>
              </a:rPr>
              <a:t>, </a:t>
            </a:r>
            <a:r>
              <a:rPr lang="es-MX" dirty="0" err="1" smtClean="0">
                <a:solidFill>
                  <a:schemeClr val="bg1"/>
                </a:solidFill>
              </a:rPr>
              <a:t>Comexa</a:t>
            </a:r>
            <a:r>
              <a:rPr lang="es-MX" dirty="0" smtClean="0">
                <a:solidFill>
                  <a:schemeClr val="bg1"/>
                </a:solidFill>
              </a:rPr>
              <a:t>, </a:t>
            </a:r>
            <a:r>
              <a:rPr lang="es-MX" dirty="0" err="1" smtClean="0">
                <a:solidFill>
                  <a:schemeClr val="bg1"/>
                </a:solidFill>
              </a:rPr>
              <a:t>Chedraui</a:t>
            </a:r>
            <a:r>
              <a:rPr lang="es-MX" dirty="0" smtClean="0">
                <a:solidFill>
                  <a:schemeClr val="bg1"/>
                </a:solidFill>
              </a:rPr>
              <a:t>, Soriana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>
                <a:solidFill>
                  <a:schemeClr val="bg1"/>
                </a:solidFill>
              </a:rPr>
              <a:t>Mayoristas: Zorro,  </a:t>
            </a:r>
            <a:r>
              <a:rPr lang="es-MX" dirty="0" err="1" smtClean="0">
                <a:solidFill>
                  <a:schemeClr val="bg1"/>
                </a:solidFill>
              </a:rPr>
              <a:t>Nadro</a:t>
            </a:r>
            <a:endParaRPr lang="es-MX" dirty="0" smtClean="0">
              <a:solidFill>
                <a:schemeClr val="bg1"/>
              </a:solidFill>
            </a:endParaRPr>
          </a:p>
          <a:p>
            <a:pPr lvl="2">
              <a:buFont typeface="Wingdings" pitchFamily="2" charset="2"/>
              <a:buChar char="ü"/>
            </a:pPr>
            <a:r>
              <a:rPr lang="es-MX" dirty="0" smtClean="0">
                <a:solidFill>
                  <a:schemeClr val="bg1"/>
                </a:solidFill>
              </a:rPr>
              <a:t>Cadenas Farmacéuticas:  Farmacias Guadalajara, F. San Pablo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>
                <a:solidFill>
                  <a:schemeClr val="bg1"/>
                </a:solidFill>
              </a:rPr>
              <a:t>Departamentales:  </a:t>
            </a:r>
            <a:r>
              <a:rPr lang="es-MX" dirty="0" err="1" smtClean="0">
                <a:solidFill>
                  <a:schemeClr val="bg1"/>
                </a:solidFill>
              </a:rPr>
              <a:t>Sanborns</a:t>
            </a:r>
            <a:r>
              <a:rPr lang="es-MX" dirty="0" smtClean="0">
                <a:solidFill>
                  <a:schemeClr val="bg1"/>
                </a:solidFill>
              </a:rPr>
              <a:t>,  </a:t>
            </a:r>
            <a:r>
              <a:rPr lang="es-MX" dirty="0" err="1" smtClean="0">
                <a:solidFill>
                  <a:schemeClr val="bg1"/>
                </a:solidFill>
              </a:rPr>
              <a:t>Woolworth</a:t>
            </a:r>
            <a:r>
              <a:rPr lang="es-MX" dirty="0" smtClean="0">
                <a:solidFill>
                  <a:schemeClr val="bg1"/>
                </a:solidFill>
              </a:rPr>
              <a:t>, Casa y Hogar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>
                <a:solidFill>
                  <a:schemeClr val="bg1"/>
                </a:solidFill>
              </a:rPr>
              <a:t>Tiendas de belleza: </a:t>
            </a:r>
            <a:r>
              <a:rPr lang="es-MX" dirty="0" err="1" smtClean="0">
                <a:solidFill>
                  <a:schemeClr val="bg1"/>
                </a:solidFill>
              </a:rPr>
              <a:t>Beauty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Salon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</a:p>
          <a:p>
            <a:pPr lvl="2"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Clientes Finales: consumidor final (Sociedad) usuarios de todas las edades de las 3 categorías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Competencia: P&amp;G, Unilever,  </a:t>
            </a:r>
            <a:r>
              <a:rPr lang="es-MX" dirty="0" err="1" smtClean="0">
                <a:solidFill>
                  <a:schemeClr val="bg1"/>
                </a:solidFill>
              </a:rPr>
              <a:t>Conair</a:t>
            </a:r>
            <a:r>
              <a:rPr lang="es-MX" dirty="0" smtClean="0">
                <a:solidFill>
                  <a:schemeClr val="bg1"/>
                </a:solidFill>
              </a:rPr>
              <a:t>, Remington, Samsung, </a:t>
            </a:r>
            <a:r>
              <a:rPr lang="es-MX" dirty="0" err="1" smtClean="0">
                <a:solidFill>
                  <a:schemeClr val="bg1"/>
                </a:solidFill>
              </a:rPr>
              <a:t>Life</a:t>
            </a:r>
            <a:r>
              <a:rPr lang="es-MX" dirty="0" smtClean="0">
                <a:solidFill>
                  <a:schemeClr val="bg1"/>
                </a:solidFill>
              </a:rPr>
              <a:t> time </a:t>
            </a:r>
            <a:r>
              <a:rPr lang="es-MX" dirty="0" err="1" smtClean="0">
                <a:solidFill>
                  <a:schemeClr val="bg1"/>
                </a:solidFill>
              </a:rPr>
              <a:t>Brands</a:t>
            </a:r>
            <a:r>
              <a:rPr lang="es-MX" dirty="0" smtClean="0">
                <a:solidFill>
                  <a:schemeClr val="bg1"/>
                </a:solidFill>
              </a:rPr>
              <a:t>, CV Directo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Gobierno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. </a:t>
            </a:r>
            <a:endParaRPr lang="en-US" dirty="0"/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80528" y="-27384"/>
            <a:ext cx="9553128" cy="68853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530" name="Picture 2" descr="http://www.hotus.com/images/header_r1_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28153"/>
            <a:ext cx="9144000" cy="4925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836712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Públicos Financieros</a:t>
            </a:r>
            <a:endParaRPr lang="es-ES" sz="4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531" name="Picture 3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2" name="Picture 4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3" name="Picture 5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4" name="Picture 6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5" name="Picture 7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6" name="Picture 8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7" name="Picture 9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8" name="Picture 10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39" name="Picture 11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40" name="Picture 12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41" name="Picture 13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42" name="Picture 14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43" name="Picture 15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pic>
        <p:nvPicPr>
          <p:cNvPr id="22544" name="Picture 16" descr="http://media.corporate-ir.net/media_files/IROL/global_image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323528" y="1556792"/>
            <a:ext cx="58326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MX" dirty="0" err="1" smtClean="0">
                <a:solidFill>
                  <a:schemeClr val="bg1"/>
                </a:solidFill>
              </a:rPr>
              <a:t>Board</a:t>
            </a:r>
            <a:r>
              <a:rPr lang="es-MX" dirty="0" smtClean="0">
                <a:solidFill>
                  <a:schemeClr val="bg1"/>
                </a:solidFill>
              </a:rPr>
              <a:t>: 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Gerald J. Rubin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Chairman, Chief Executive Officer and  President 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G</a:t>
            </a:r>
            <a:r>
              <a:rPr lang="en-US" dirty="0" smtClean="0">
                <a:solidFill>
                  <a:schemeClr val="bg1"/>
                </a:solidFill>
              </a:rPr>
              <a:t>ary B. </a:t>
            </a:r>
            <a:r>
              <a:rPr lang="en-US" dirty="0" err="1" smtClean="0">
                <a:solidFill>
                  <a:schemeClr val="bg1"/>
                </a:solidFill>
              </a:rPr>
              <a:t>Abromovitz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Stanlee</a:t>
            </a:r>
            <a:r>
              <a:rPr lang="en-US" dirty="0" smtClean="0">
                <a:solidFill>
                  <a:schemeClr val="bg1"/>
                </a:solidFill>
              </a:rPr>
              <a:t> N. Rubin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John Butterworth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Darren Woody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Timothy  F.  Meeker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William  F. </a:t>
            </a:r>
            <a:r>
              <a:rPr lang="en-US" dirty="0" err="1" smtClean="0">
                <a:solidFill>
                  <a:schemeClr val="bg1"/>
                </a:solidFill>
              </a:rPr>
              <a:t>Susetka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</a:p>
          <a:p>
            <a:pPr lvl="1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Adolpho</a:t>
            </a:r>
            <a:r>
              <a:rPr lang="en-US" dirty="0" smtClean="0">
                <a:solidFill>
                  <a:schemeClr val="bg1"/>
                </a:solidFill>
              </a:rPr>
              <a:t> R. </a:t>
            </a:r>
            <a:r>
              <a:rPr lang="en-US" dirty="0" err="1" smtClean="0">
                <a:solidFill>
                  <a:schemeClr val="bg1"/>
                </a:solidFill>
              </a:rPr>
              <a:t>Telles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Director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012160" y="1700808"/>
            <a:ext cx="2736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Bancos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Analistas Financieros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NASDAQ</a:t>
            </a:r>
          </a:p>
          <a:p>
            <a:pPr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80528" y="-27384"/>
            <a:ext cx="9553128" cy="68853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530" name="Picture 2" descr="http://www.hotus.com/images/header_r1_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28153"/>
            <a:ext cx="9144000" cy="4925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836712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Ciberaudiencia</a:t>
            </a:r>
            <a:endParaRPr lang="es-ES" sz="4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1556792"/>
            <a:ext cx="58326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Redes sociales: 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err="1" smtClean="0">
                <a:solidFill>
                  <a:schemeClr val="bg1"/>
                </a:solidFill>
              </a:rPr>
              <a:t>Facebook</a:t>
            </a:r>
            <a:r>
              <a:rPr lang="es-MX" dirty="0" smtClean="0">
                <a:solidFill>
                  <a:schemeClr val="bg1"/>
                </a:solidFill>
              </a:rPr>
              <a:t>: Infusium23,Bed Head</a:t>
            </a: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err="1" smtClean="0">
                <a:solidFill>
                  <a:schemeClr val="bg1"/>
                </a:solidFill>
              </a:rPr>
              <a:t>Youtube</a:t>
            </a:r>
            <a:r>
              <a:rPr lang="es-MX" dirty="0" smtClean="0">
                <a:solidFill>
                  <a:schemeClr val="bg1"/>
                </a:solidFill>
              </a:rPr>
              <a:t>: videos “</a:t>
            </a:r>
            <a:r>
              <a:rPr lang="es-MX" dirty="0" err="1" smtClean="0">
                <a:solidFill>
                  <a:schemeClr val="bg1"/>
                </a:solidFill>
              </a:rPr>
              <a:t>how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to</a:t>
            </a:r>
            <a:r>
              <a:rPr lang="es-MX" dirty="0" smtClean="0">
                <a:solidFill>
                  <a:schemeClr val="bg1"/>
                </a:solidFill>
              </a:rPr>
              <a:t> use </a:t>
            </a:r>
            <a:r>
              <a:rPr lang="es-MX" dirty="0" err="1" smtClean="0">
                <a:solidFill>
                  <a:schemeClr val="bg1"/>
                </a:solidFill>
              </a:rPr>
              <a:t>it</a:t>
            </a:r>
            <a:r>
              <a:rPr lang="es-MX" dirty="0" smtClean="0">
                <a:solidFill>
                  <a:schemeClr val="bg1"/>
                </a:solidFill>
              </a:rPr>
              <a:t>” : CONAIR</a:t>
            </a:r>
          </a:p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140968"/>
            <a:ext cx="5143534" cy="321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64088" y="1196752"/>
            <a:ext cx="3779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F0"/>
                </a:solidFill>
              </a:rPr>
              <a:t>*</a:t>
            </a:r>
            <a:r>
              <a:rPr lang="es-MX" dirty="0" err="1" smtClean="0">
                <a:solidFill>
                  <a:srgbClr val="00B0F0"/>
                </a:solidFill>
              </a:rPr>
              <a:t>Facebook</a:t>
            </a:r>
            <a:r>
              <a:rPr lang="es-MX" dirty="0" smtClean="0">
                <a:solidFill>
                  <a:srgbClr val="00B0F0"/>
                </a:solidFill>
              </a:rPr>
              <a:t> se lleva de manera interna </a:t>
            </a:r>
          </a:p>
          <a:p>
            <a:endParaRPr lang="es-MX" dirty="0">
              <a:solidFill>
                <a:srgbClr val="00B0F0"/>
              </a:solidFill>
            </a:endParaRPr>
          </a:p>
          <a:p>
            <a:r>
              <a:rPr lang="es-MX" dirty="0" smtClean="0">
                <a:solidFill>
                  <a:srgbClr val="00B0F0"/>
                </a:solidFill>
              </a:rPr>
              <a:t>*Los videos de </a:t>
            </a:r>
            <a:r>
              <a:rPr lang="es-MX" dirty="0" err="1" smtClean="0">
                <a:solidFill>
                  <a:srgbClr val="00B0F0"/>
                </a:solidFill>
              </a:rPr>
              <a:t>Youtube</a:t>
            </a:r>
            <a:r>
              <a:rPr lang="es-MX" dirty="0" smtClean="0">
                <a:solidFill>
                  <a:srgbClr val="00B0F0"/>
                </a:solidFill>
              </a:rPr>
              <a:t> son solamente para dar a conocer cómo se utilizan los aparatos eléctricos de belleza: secadoras, planchas, etc. 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409128" y="-27384"/>
            <a:ext cx="9553128" cy="68853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530" name="Picture 2" descr="http://www.hotus.com/images/header_r1_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28153"/>
            <a:ext cx="9144000" cy="4925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836712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Audiencia Mixta</a:t>
            </a:r>
            <a:endParaRPr lang="es-ES" sz="4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4" y="1772816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Accionistas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Competencia: P&amp;G, Unilever (son empresas a las que se les han comprado marcas pero que también compiten en el mercado)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Distribuidores-comisionistas : </a:t>
            </a:r>
            <a:r>
              <a:rPr lang="es-MX" dirty="0" err="1" smtClean="0">
                <a:solidFill>
                  <a:schemeClr val="bg1"/>
                </a:solidFill>
              </a:rPr>
              <a:t>Consupharma</a:t>
            </a: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Familia de los colaboradores</a:t>
            </a: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514</Words>
  <Application>Microsoft Office PowerPoint</Application>
  <PresentationFormat>On-screen Show (4:3)</PresentationFormat>
  <Paragraphs>118</Paragraphs>
  <Slides>10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Helen of Troy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ymartinez</dc:creator>
  <cp:lastModifiedBy>ymartinez</cp:lastModifiedBy>
  <cp:revision>5</cp:revision>
  <dcterms:created xsi:type="dcterms:W3CDTF">2012-05-30T01:12:44Z</dcterms:created>
  <dcterms:modified xsi:type="dcterms:W3CDTF">2012-05-30T04:46:38Z</dcterms:modified>
</cp:coreProperties>
</file>