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59" r:id="rId6"/>
    <p:sldId id="268" r:id="rId7"/>
    <p:sldId id="258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B65E5-D21F-5642-B27A-531AEBC585DA}" type="datetimeFigureOut">
              <a:rPr lang="es-ES" smtClean="0"/>
              <a:t>29/05/12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74EB-75BC-5346-B27A-474D8EB567C8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802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774EB-75BC-5346-B27A-474D8EB567C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58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mayo 29,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mayo 29,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Verde valle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Públicos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6685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externo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0" dirty="0" smtClean="0">
                <a:solidFill>
                  <a:schemeClr val="accent3">
                    <a:lumMod val="50000"/>
                  </a:schemeClr>
                </a:solidFill>
              </a:rPr>
              <a:t>Proveedores de insumos y de servicios profesionales</a:t>
            </a:r>
          </a:p>
          <a:p>
            <a:pPr>
              <a:buFontTx/>
              <a:buChar char="-"/>
            </a:pPr>
            <a:r>
              <a:rPr lang="es-ES" i="1" dirty="0" smtClean="0">
                <a:solidFill>
                  <a:schemeClr val="accent2">
                    <a:lumMod val="75000"/>
                  </a:schemeClr>
                </a:solidFill>
              </a:rPr>
              <a:t>Materias Primas</a:t>
            </a:r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Nuez de la india: Premier</a:t>
            </a:r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Miel: </a:t>
            </a:r>
            <a:r>
              <a:rPr lang="es-ES" b="0" dirty="0" err="1" smtClean="0"/>
              <a:t>Honey</a:t>
            </a:r>
            <a:r>
              <a:rPr lang="es-ES" b="0" dirty="0" smtClean="0"/>
              <a:t> </a:t>
            </a:r>
            <a:r>
              <a:rPr lang="es-ES" b="0" dirty="0" err="1" smtClean="0"/>
              <a:t>Ville</a:t>
            </a:r>
            <a:endParaRPr lang="es-ES" b="0" dirty="0" smtClean="0"/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Fresa: </a:t>
            </a:r>
            <a:r>
              <a:rPr lang="es-ES" b="0" dirty="0" err="1" smtClean="0"/>
              <a:t>Agrana</a:t>
            </a:r>
            <a:endParaRPr lang="es-ES" b="0" dirty="0" smtClean="0"/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Avena: Almacenes Vaca</a:t>
            </a:r>
          </a:p>
          <a:p>
            <a:pPr>
              <a:buFontTx/>
              <a:buChar char="-"/>
            </a:pPr>
            <a:r>
              <a:rPr lang="es-ES" i="1" dirty="0" smtClean="0">
                <a:solidFill>
                  <a:srgbClr val="CA4B05"/>
                </a:solidFill>
              </a:rPr>
              <a:t>Material de empaque </a:t>
            </a:r>
          </a:p>
          <a:p>
            <a:pPr marL="285750" indent="-285750">
              <a:buFont typeface="Wingdings" charset="2"/>
              <a:buChar char="ü"/>
            </a:pPr>
            <a:r>
              <a:rPr lang="es-ES" b="0" dirty="0" err="1" smtClean="0"/>
              <a:t>Minigrip</a:t>
            </a:r>
            <a:endParaRPr lang="es-ES" b="0" dirty="0" smtClean="0"/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Natura</a:t>
            </a:r>
          </a:p>
          <a:p>
            <a:pPr marL="285750" indent="-285750">
              <a:buFont typeface="Wingdings" charset="2"/>
              <a:buChar char="ü"/>
            </a:pPr>
            <a:r>
              <a:rPr lang="es-ES" b="0" dirty="0" smtClean="0"/>
              <a:t> </a:t>
            </a:r>
            <a:r>
              <a:rPr lang="es-ES" b="0" dirty="0" err="1" smtClean="0"/>
              <a:t>Flair</a:t>
            </a:r>
            <a:endParaRPr lang="es-ES" b="0" dirty="0"/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 marL="0" indent="0"/>
            <a:endParaRPr lang="es-ES" dirty="0" smtClean="0"/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7" name="Imagen 6" descr="LogoV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823" y="49272"/>
            <a:ext cx="1863177" cy="1001256"/>
          </a:xfrm>
          <a:prstGeom prst="rect">
            <a:avLst/>
          </a:prstGeom>
        </p:spPr>
      </p:pic>
      <p:pic>
        <p:nvPicPr>
          <p:cNvPr id="8" name="Imagen 7" descr="Captura de pantalla 2012-05-28 a las 15.42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60" y="2724153"/>
            <a:ext cx="3368219" cy="2280466"/>
          </a:xfrm>
          <a:prstGeom prst="rect">
            <a:avLst/>
          </a:prstGeom>
        </p:spPr>
      </p:pic>
      <p:pic>
        <p:nvPicPr>
          <p:cNvPr id="9" name="Imagen 8" descr="Captura de pantalla 2012-05-28 a las 15.43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598" y="1304728"/>
            <a:ext cx="2547081" cy="14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externo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5209" y="805035"/>
            <a:ext cx="8578278" cy="401396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 marL="0" indent="0"/>
            <a:endParaRPr lang="es-ES" dirty="0" smtClean="0"/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95209" y="1050528"/>
            <a:ext cx="745688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s-ES" sz="1600" b="1" i="1" dirty="0" smtClean="0">
                <a:solidFill>
                  <a:srgbClr val="CA4B05"/>
                </a:solidFill>
              </a:rPr>
              <a:t>    Papelería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Canadian </a:t>
            </a:r>
            <a:r>
              <a:rPr lang="es-ES" sz="1600" dirty="0" err="1" smtClean="0"/>
              <a:t>Foreign</a:t>
            </a:r>
            <a:r>
              <a:rPr lang="es-ES" sz="1600" dirty="0" smtClean="0"/>
              <a:t> </a:t>
            </a:r>
            <a:r>
              <a:rPr lang="es-ES" sz="1600" dirty="0" err="1"/>
              <a:t>Trade</a:t>
            </a:r>
            <a:r>
              <a:rPr lang="es-ES" sz="1600" dirty="0"/>
              <a:t> de </a:t>
            </a:r>
            <a:r>
              <a:rPr lang="es-ES" sz="1600" dirty="0" smtClean="0"/>
              <a:t>México</a:t>
            </a:r>
          </a:p>
          <a:p>
            <a:pPr marL="285750" indent="-285750">
              <a:buFont typeface="Wingdings" charset="2"/>
              <a:buChar char="ü"/>
            </a:pPr>
            <a:endParaRPr lang="es-ES" sz="1600" dirty="0">
              <a:solidFill>
                <a:srgbClr val="CA4B05"/>
              </a:solidFill>
            </a:endParaRPr>
          </a:p>
          <a:p>
            <a:pPr>
              <a:buFontTx/>
              <a:buChar char="-"/>
            </a:pPr>
            <a:r>
              <a:rPr lang="es-ES" sz="1600" b="1" i="1" dirty="0" smtClean="0">
                <a:solidFill>
                  <a:srgbClr val="CA4B05"/>
                </a:solidFill>
              </a:rPr>
              <a:t>    Transportes 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De Carga García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De carga en </a:t>
            </a:r>
            <a:r>
              <a:rPr lang="es-ES" sz="1600" dirty="0" err="1" smtClean="0"/>
              <a:t>gral.</a:t>
            </a:r>
            <a:r>
              <a:rPr lang="es-ES" sz="1600" dirty="0" smtClean="0"/>
              <a:t> </a:t>
            </a:r>
            <a:r>
              <a:rPr lang="es-ES" sz="1600" dirty="0" err="1" smtClean="0"/>
              <a:t>Vido’s</a:t>
            </a:r>
            <a:endParaRPr lang="es-ES" sz="1600" dirty="0" smtClean="0"/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Transportes Vela</a:t>
            </a:r>
          </a:p>
          <a:p>
            <a:pPr marL="285750" indent="-285750">
              <a:buFont typeface="Wingdings" charset="2"/>
              <a:buChar char="ü"/>
            </a:pPr>
            <a:endParaRPr lang="es-ES" sz="1600" dirty="0"/>
          </a:p>
          <a:p>
            <a:pPr marL="285750" indent="-285750">
              <a:buFontTx/>
              <a:buChar char="-"/>
            </a:pPr>
            <a:r>
              <a:rPr lang="es-ES" sz="1600" b="1" i="1" dirty="0" err="1" smtClean="0">
                <a:solidFill>
                  <a:srgbClr val="CA4B05"/>
                </a:solidFill>
              </a:rPr>
              <a:t>Playo</a:t>
            </a:r>
            <a:endParaRPr lang="es-ES" sz="1600" b="1" i="1" dirty="0" smtClean="0">
              <a:solidFill>
                <a:srgbClr val="CA4B05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Rogelio Ibarra</a:t>
            </a:r>
          </a:p>
          <a:p>
            <a:pPr marL="285750" indent="-285750">
              <a:buFont typeface="Wingdings" charset="2"/>
              <a:buChar char="ü"/>
            </a:pPr>
            <a:endParaRPr lang="es-ES" sz="1600" dirty="0"/>
          </a:p>
          <a:p>
            <a:pPr marL="285750" indent="-285750">
              <a:buFontTx/>
              <a:buChar char="-"/>
            </a:pPr>
            <a:r>
              <a:rPr lang="es-ES" sz="1600" b="1" i="1" dirty="0" smtClean="0">
                <a:solidFill>
                  <a:srgbClr val="CA4B05"/>
                </a:solidFill>
              </a:rPr>
              <a:t>Servicios de informática: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Servicio especializado en sistemas de computo y redes</a:t>
            </a:r>
          </a:p>
          <a:p>
            <a:pPr marL="285750" indent="-285750">
              <a:buFont typeface="Wingdings" charset="2"/>
              <a:buChar char="ü"/>
            </a:pPr>
            <a:endParaRPr lang="es-ES" sz="1600" dirty="0"/>
          </a:p>
          <a:p>
            <a:pPr marL="285750" indent="-285750">
              <a:buFontTx/>
              <a:buChar char="-"/>
            </a:pPr>
            <a:r>
              <a:rPr lang="es-ES" sz="1600" b="1" i="1" dirty="0" smtClean="0">
                <a:solidFill>
                  <a:srgbClr val="CA4B05"/>
                </a:solidFill>
              </a:rPr>
              <a:t>Extinguidores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600" dirty="0" smtClean="0"/>
              <a:t>Proveedora de equipo Industrial </a:t>
            </a:r>
            <a:r>
              <a:rPr lang="es-ES" sz="1600" dirty="0" err="1" smtClean="0"/>
              <a:t>Mylla</a:t>
            </a:r>
            <a:r>
              <a:rPr lang="es-ES" sz="1600" dirty="0" smtClean="0"/>
              <a:t> SA de CV</a:t>
            </a:r>
          </a:p>
          <a:p>
            <a:pPr marL="285750" indent="-285750">
              <a:buFont typeface="Wingdings" charset="2"/>
              <a:buChar char="ü"/>
            </a:pPr>
            <a:endParaRPr lang="es-ES" sz="1600" dirty="0" smtClean="0"/>
          </a:p>
          <a:p>
            <a:pPr marL="285750" indent="-285750">
              <a:buFont typeface="Wingdings" charset="2"/>
              <a:buChar char="ü"/>
            </a:pPr>
            <a:endParaRPr lang="es-ES" sz="1600" dirty="0" smtClean="0"/>
          </a:p>
          <a:p>
            <a:pPr marL="285750" indent="-285750">
              <a:buFont typeface="Wingdings" charset="2"/>
              <a:buChar char="ü"/>
            </a:pPr>
            <a:endParaRPr lang="es-ES" sz="1600" dirty="0"/>
          </a:p>
          <a:p>
            <a:endParaRPr lang="es-ES" dirty="0"/>
          </a:p>
        </p:txBody>
      </p:sp>
      <p:pic>
        <p:nvPicPr>
          <p:cNvPr id="8" name="Imagen 7" descr="LogoV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823" y="49272"/>
            <a:ext cx="1863177" cy="1001256"/>
          </a:xfrm>
          <a:prstGeom prst="rect">
            <a:avLst/>
          </a:prstGeom>
        </p:spPr>
      </p:pic>
      <p:pic>
        <p:nvPicPr>
          <p:cNvPr id="9" name="Imagen 8" descr="Captura de pantalla 2012-05-28 a las 15.46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05035"/>
            <a:ext cx="2768425" cy="2186732"/>
          </a:xfrm>
          <a:prstGeom prst="rect">
            <a:avLst/>
          </a:prstGeom>
        </p:spPr>
      </p:pic>
      <p:pic>
        <p:nvPicPr>
          <p:cNvPr id="10" name="Imagen 9" descr="Captura de pantalla 2012-05-28 a las 15.48.3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125" y="2991767"/>
            <a:ext cx="22606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79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externo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5209" y="914400"/>
            <a:ext cx="8578278" cy="4013962"/>
          </a:xfrm>
        </p:spPr>
        <p:txBody>
          <a:bodyPr>
            <a:normAutofit fontScale="92500" lnSpcReduction="20000"/>
          </a:bodyPr>
          <a:lstStyle/>
          <a:p>
            <a:pPr marL="0" indent="0"/>
            <a:endParaRPr lang="es-ES" sz="1700" dirty="0" smtClean="0"/>
          </a:p>
          <a:p>
            <a:pPr>
              <a:buFontTx/>
              <a:buChar char="-"/>
            </a:pPr>
            <a:endParaRPr lang="es-ES" sz="1700" dirty="0" smtClean="0"/>
          </a:p>
          <a:p>
            <a:pPr marL="0" indent="0"/>
            <a:r>
              <a:rPr lang="es-ES" sz="1700" i="1" dirty="0" smtClean="0">
                <a:solidFill>
                  <a:srgbClr val="CA4B05"/>
                </a:solidFill>
              </a:rPr>
              <a:t>-    Servicio de demostradoras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err="1" smtClean="0"/>
              <a:t>Shelby</a:t>
            </a:r>
            <a:r>
              <a:rPr lang="es-ES" sz="1700" dirty="0" smtClean="0"/>
              <a:t> Consultores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err="1" smtClean="0"/>
              <a:t>Promotion</a:t>
            </a:r>
            <a:endParaRPr lang="es-ES" sz="1700" dirty="0" smtClean="0"/>
          </a:p>
          <a:p>
            <a:pPr marL="0" indent="0"/>
            <a:r>
              <a:rPr lang="es-ES" sz="1700" i="1" dirty="0" smtClean="0">
                <a:solidFill>
                  <a:srgbClr val="CA4B05"/>
                </a:solidFill>
              </a:rPr>
              <a:t>-    Servicios jurídico (abogados)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err="1" smtClean="0"/>
              <a:t>Arochi</a:t>
            </a:r>
            <a:endParaRPr lang="es-ES" sz="1700" dirty="0" smtClean="0"/>
          </a:p>
          <a:p>
            <a:pPr marL="285750" indent="-285750">
              <a:buFontTx/>
              <a:buChar char="-"/>
            </a:pPr>
            <a:r>
              <a:rPr lang="es-ES" sz="1700" i="1" dirty="0" smtClean="0">
                <a:solidFill>
                  <a:srgbClr val="CA4B05"/>
                </a:solidFill>
              </a:rPr>
              <a:t>Servicios de consultoría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smtClean="0"/>
              <a:t>KPMG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err="1" smtClean="0"/>
              <a:t>PriceWaterHouseCoopers</a:t>
            </a:r>
            <a:endParaRPr lang="es-ES" sz="1700" dirty="0" smtClean="0"/>
          </a:p>
          <a:p>
            <a:pPr marL="285750" indent="-285750">
              <a:buFontTx/>
              <a:buChar char="-"/>
            </a:pPr>
            <a:r>
              <a:rPr lang="es-ES" sz="1700" i="1" dirty="0" smtClean="0">
                <a:solidFill>
                  <a:srgbClr val="CA4B05"/>
                </a:solidFill>
              </a:rPr>
              <a:t>Servicios de publicidad y medios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smtClean="0"/>
              <a:t>Euro RSCG México</a:t>
            </a:r>
          </a:p>
          <a:p>
            <a:pPr marL="285750" indent="-285750">
              <a:buFont typeface="Wingdings" charset="2"/>
              <a:buChar char="ü"/>
            </a:pPr>
            <a:r>
              <a:rPr lang="es-ES" sz="1700" dirty="0" smtClean="0"/>
              <a:t>Control Media</a:t>
            </a:r>
          </a:p>
          <a:p>
            <a:pPr marL="285750" indent="-285750">
              <a:buFont typeface="Wingdings" charset="2"/>
              <a:buChar char="ü"/>
            </a:pPr>
            <a:endParaRPr lang="es-ES" dirty="0" smtClean="0"/>
          </a:p>
          <a:p>
            <a:pPr marL="285750" indent="-285750">
              <a:buFont typeface="Wingdings" charset="2"/>
              <a:buChar char="ü"/>
            </a:pPr>
            <a:endParaRPr lang="es-ES" dirty="0" smtClean="0"/>
          </a:p>
          <a:p>
            <a:pPr marL="285750" indent="-285750">
              <a:buFont typeface="Wingdings" charset="2"/>
              <a:buChar char="ü"/>
            </a:pPr>
            <a:endParaRPr lang="es-ES" dirty="0"/>
          </a:p>
          <a:p>
            <a:pPr marL="285750" indent="-285750">
              <a:buFont typeface="Wingdings" charset="2"/>
              <a:buChar char="ü"/>
            </a:pPr>
            <a:endParaRPr lang="es-ES" dirty="0"/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6" name="Imagen 5" descr="Captura de pantalla 2012-05-28 a las 11.3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4" y="3546721"/>
            <a:ext cx="1384300" cy="11811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95209" y="959888"/>
            <a:ext cx="77273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s-ES" sz="1600" b="1" i="1" dirty="0" smtClean="0">
                <a:solidFill>
                  <a:srgbClr val="CA4B05"/>
                </a:solidFill>
              </a:rPr>
              <a:t>    Servicio de </a:t>
            </a:r>
            <a:r>
              <a:rPr lang="es-ES" sz="1600" b="1" i="1" dirty="0" err="1" smtClean="0">
                <a:solidFill>
                  <a:srgbClr val="CA4B05"/>
                </a:solidFill>
              </a:rPr>
              <a:t>promotoría</a:t>
            </a:r>
            <a:endParaRPr lang="es-ES" sz="1600" b="1" i="1" dirty="0" smtClean="0">
              <a:solidFill>
                <a:srgbClr val="CA4B05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es-ES" sz="1600" dirty="0" err="1" smtClean="0"/>
              <a:t>Shelby</a:t>
            </a:r>
            <a:r>
              <a:rPr lang="es-ES" sz="1600" dirty="0" smtClean="0"/>
              <a:t> Consultores</a:t>
            </a:r>
            <a:endParaRPr lang="es-ES" sz="1600" dirty="0"/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8" name="Imagen 7" descr="LogoV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823" y="49272"/>
            <a:ext cx="1863177" cy="1001256"/>
          </a:xfrm>
          <a:prstGeom prst="rect">
            <a:avLst/>
          </a:prstGeom>
        </p:spPr>
      </p:pic>
      <p:pic>
        <p:nvPicPr>
          <p:cNvPr id="9" name="Imagen 8" descr="Captura de pantalla 2012-05-28 a las 15.31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689" y="1435223"/>
            <a:ext cx="3015177" cy="772877"/>
          </a:xfrm>
          <a:prstGeom prst="rect">
            <a:avLst/>
          </a:prstGeom>
        </p:spPr>
      </p:pic>
      <p:pic>
        <p:nvPicPr>
          <p:cNvPr id="10" name="Imagen 9" descr="Captura de pantalla 2012-05-28 a las 15.49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338" y="2587347"/>
            <a:ext cx="2925595" cy="107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93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interno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s-ES" dirty="0" smtClean="0"/>
              <a:t>Grupos sociales afines que integran el organigrama de la empresa: accionistas, funcionarios, directivos, empleados, jubilados</a:t>
            </a:r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r>
              <a:rPr lang="es-ES" dirty="0" smtClean="0"/>
              <a:t>Directivos y empleados</a:t>
            </a:r>
          </a:p>
          <a:p>
            <a:pPr>
              <a:buFontTx/>
              <a:buChar char="-"/>
            </a:pPr>
            <a:r>
              <a:rPr lang="es-ES" dirty="0" smtClean="0"/>
              <a:t>Jubilados</a:t>
            </a:r>
          </a:p>
          <a:p>
            <a:pPr>
              <a:buFontTx/>
              <a:buChar char="-"/>
            </a:pPr>
            <a:r>
              <a:rPr lang="es-ES" dirty="0" smtClean="0"/>
              <a:t>Accionistas</a:t>
            </a:r>
          </a:p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6" name="Imagen 5" descr="Captura de pantalla 2012-05-28 a las 16.45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85" y="2643883"/>
            <a:ext cx="4692318" cy="213357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024049" y="2157229"/>
            <a:ext cx="362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Fuerza de Ventas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4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interno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s-ES" dirty="0"/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4" name="Imagen 3" descr="Captura de pantalla 2012-05-28 a las 16.19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29" y="1891471"/>
            <a:ext cx="2601971" cy="1553899"/>
          </a:xfrm>
          <a:prstGeom prst="rect">
            <a:avLst/>
          </a:prstGeom>
        </p:spPr>
      </p:pic>
      <p:pic>
        <p:nvPicPr>
          <p:cNvPr id="5" name="Imagen 4" descr="Captura de pantalla 2012-05-28 a las 16.35.4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3" y="914400"/>
            <a:ext cx="5415868" cy="357909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39344" y="4605149"/>
            <a:ext cx="3304922" cy="3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Organigrama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721322" y="40849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839352" y="3580083"/>
            <a:ext cx="230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Socios Accionistas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3614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MIXTO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s-ES" dirty="0" smtClean="0"/>
              <a:t>Familia: Fiestas de fin de año, día familiar anual (para familiares de personal de la empresa) </a:t>
            </a:r>
            <a:endParaRPr lang="es-ES" dirty="0"/>
          </a:p>
          <a:p>
            <a:pPr>
              <a:buFontTx/>
              <a:buChar char="-"/>
            </a:pPr>
            <a:r>
              <a:rPr lang="es-ES" dirty="0" smtClean="0"/>
              <a:t>Distribuidores: Cedis Zorro, Valenciana</a:t>
            </a:r>
          </a:p>
          <a:p>
            <a:pPr>
              <a:buFontTx/>
              <a:buChar char="-"/>
            </a:pPr>
            <a:r>
              <a:rPr lang="es-ES" dirty="0" smtClean="0"/>
              <a:t>Sindicato de trabajadores</a:t>
            </a:r>
          </a:p>
          <a:p>
            <a:pPr>
              <a:buFontTx/>
              <a:buChar char="-"/>
            </a:pPr>
            <a:r>
              <a:rPr lang="es-ES" dirty="0" smtClean="0"/>
              <a:t>Consejo Mexicano del Arroz</a:t>
            </a:r>
          </a:p>
          <a:p>
            <a:pPr>
              <a:buFontTx/>
              <a:buChar char="-"/>
            </a:pPr>
            <a:r>
              <a:rPr lang="es-ES" dirty="0" smtClean="0"/>
              <a:t>Secretaría de Agricultura</a:t>
            </a:r>
          </a:p>
        </p:txBody>
      </p:sp>
      <p:pic>
        <p:nvPicPr>
          <p:cNvPr id="4" name="Imagen 3" descr="LogoV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823" y="49272"/>
            <a:ext cx="1863177" cy="1001256"/>
          </a:xfrm>
          <a:prstGeom prst="rect">
            <a:avLst/>
          </a:prstGeom>
        </p:spPr>
      </p:pic>
      <p:pic>
        <p:nvPicPr>
          <p:cNvPr id="5" name="Imagen 4" descr="Captura de pantalla 2012-05-28 a las 11.21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90" y="3397118"/>
            <a:ext cx="1801091" cy="1512455"/>
          </a:xfrm>
          <a:prstGeom prst="rect">
            <a:avLst/>
          </a:prstGeom>
        </p:spPr>
      </p:pic>
      <p:pic>
        <p:nvPicPr>
          <p:cNvPr id="6" name="Imagen 5" descr="Captura de pantalla 2012-05-28 a las 11.02.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00" y="3756841"/>
            <a:ext cx="2770909" cy="923636"/>
          </a:xfrm>
          <a:prstGeom prst="rect">
            <a:avLst/>
          </a:prstGeom>
        </p:spPr>
      </p:pic>
      <p:pic>
        <p:nvPicPr>
          <p:cNvPr id="7" name="Imagen 6" descr="Captura de pantalla 2012-05-28 a las 16.30.3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74" y="2603368"/>
            <a:ext cx="3099422" cy="230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58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financiero</a:t>
            </a:r>
            <a:endParaRPr lang="es-ES" dirty="0"/>
          </a:p>
        </p:txBody>
      </p:sp>
      <p:pic>
        <p:nvPicPr>
          <p:cNvPr id="6" name="Imagen 5" descr="Captura de pantalla 2012-05-29 a las 13.47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35" y="1776944"/>
            <a:ext cx="4265744" cy="1079632"/>
          </a:xfrm>
          <a:prstGeom prst="rect">
            <a:avLst/>
          </a:prstGeom>
        </p:spPr>
      </p:pic>
      <p:pic>
        <p:nvPicPr>
          <p:cNvPr id="7" name="Imagen 6" descr="Captura de pantalla 2012-05-29 a las 13.47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13" y="1866761"/>
            <a:ext cx="4265744" cy="1043797"/>
          </a:xfrm>
          <a:prstGeom prst="rect">
            <a:avLst/>
          </a:prstGeom>
        </p:spPr>
      </p:pic>
      <p:pic>
        <p:nvPicPr>
          <p:cNvPr id="8" name="Imagen 7" descr="Captura de pantalla 2012-05-29 a las 13.48.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13" y="3693313"/>
            <a:ext cx="4265744" cy="622657"/>
          </a:xfrm>
          <a:prstGeom prst="rect">
            <a:avLst/>
          </a:prstGeom>
        </p:spPr>
      </p:pic>
      <p:pic>
        <p:nvPicPr>
          <p:cNvPr id="9" name="Imagen 8" descr="Captura de pantalla 2012-05-29 a las 13.48.2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3431876"/>
            <a:ext cx="3204916" cy="122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47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Público </a:t>
            </a:r>
            <a:r>
              <a:rPr lang="es-ES" dirty="0" err="1" smtClean="0"/>
              <a:t>ciberaudiencia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s-ES" dirty="0" err="1" smtClean="0"/>
              <a:t>Blogeros</a:t>
            </a:r>
            <a:r>
              <a:rPr lang="es-ES" dirty="0" smtClean="0"/>
              <a:t> de </a:t>
            </a:r>
            <a:r>
              <a:rPr lang="es-ES" dirty="0" err="1" smtClean="0"/>
              <a:t>Twitter,</a:t>
            </a:r>
            <a:r>
              <a:rPr lang="es-ES" dirty="0" err="1" smtClean="0"/>
              <a:t>Facebook</a:t>
            </a:r>
            <a:r>
              <a:rPr lang="es-ES" dirty="0" smtClean="0"/>
              <a:t>, </a:t>
            </a:r>
            <a:r>
              <a:rPr lang="es-ES" dirty="0" smtClean="0"/>
              <a:t>Comentarios en p</a:t>
            </a:r>
            <a:r>
              <a:rPr lang="es-ES" dirty="0" smtClean="0"/>
              <a:t>ágina web</a:t>
            </a:r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4" name="Imagen 3" descr="Captura de pantalla 2012-05-29 a las 13.52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37" y="1958666"/>
            <a:ext cx="5677705" cy="367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</a:t>
            </a:r>
            <a:r>
              <a:rPr lang="es-ES" dirty="0" smtClean="0"/>
              <a:t>ÚBLICO CIBERAUDIENCIA</a:t>
            </a:r>
            <a:endParaRPr lang="es-ES" dirty="0"/>
          </a:p>
        </p:txBody>
      </p:sp>
      <p:pic>
        <p:nvPicPr>
          <p:cNvPr id="4" name="Imagen 3" descr="Captura de pantalla 2012-05-29 a las 13.54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069007"/>
            <a:ext cx="6870023" cy="44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5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494</TotalTime>
  <Words>211</Words>
  <Application>Microsoft Macintosh PowerPoint</Application>
  <PresentationFormat>Presentación en pantalla (4:3)</PresentationFormat>
  <Paragraphs>80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Ángulos</vt:lpstr>
      <vt:lpstr>Verde valle</vt:lpstr>
      <vt:lpstr>Público externo</vt:lpstr>
      <vt:lpstr>Público externo</vt:lpstr>
      <vt:lpstr>Público externo</vt:lpstr>
      <vt:lpstr>Público interno</vt:lpstr>
      <vt:lpstr>Público interno</vt:lpstr>
      <vt:lpstr>PÚBLICO MIXTO</vt:lpstr>
      <vt:lpstr>Público financiero</vt:lpstr>
      <vt:lpstr>Público ciberaudiencia</vt:lpstr>
      <vt:lpstr>PÚBLICO CIBERAUDIENCIA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Verde valle</dc:title>
  <dc:creator>Nadia</dc:creator>
  <cp:lastModifiedBy>Nadia</cp:lastModifiedBy>
  <cp:revision>24</cp:revision>
  <dcterms:created xsi:type="dcterms:W3CDTF">2012-05-28T14:55:03Z</dcterms:created>
  <dcterms:modified xsi:type="dcterms:W3CDTF">2012-05-29T19:14:04Z</dcterms:modified>
</cp:coreProperties>
</file>