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Lst>
  <p:notesMasterIdLst>
    <p:notesMasterId r:id="rId10"/>
  </p:notesMasterIdLst>
  <p:sldIdLst>
    <p:sldId id="256" r:id="rId2"/>
    <p:sldId id="257" r:id="rId3"/>
    <p:sldId id="258" r:id="rId4"/>
    <p:sldId id="261" r:id="rId5"/>
    <p:sldId id="262" r:id="rId6"/>
    <p:sldId id="263" r:id="rId7"/>
    <p:sldId id="259" r:id="rId8"/>
    <p:sldId id="26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237" autoAdjust="0"/>
  </p:normalViewPr>
  <p:slideViewPr>
    <p:cSldViewPr snapToGrid="0" snapToObjects="1">
      <p:cViewPr>
        <p:scale>
          <a:sx n="125" d="100"/>
          <a:sy n="125" d="100"/>
        </p:scale>
        <p:origin x="-80"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9E3694-ADAD-FB46-B713-1EEC55E58017}" type="datetimeFigureOut">
              <a:rPr lang="es-ES" smtClean="0"/>
              <a:t>30/05/12</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94F3D0-D8F2-BD4E-9886-441A364FF857}" type="slidenum">
              <a:rPr lang="es-ES" smtClean="0"/>
              <a:t>‹Nr.›</a:t>
            </a:fld>
            <a:endParaRPr lang="es-ES"/>
          </a:p>
        </p:txBody>
      </p:sp>
    </p:spTree>
    <p:extLst>
      <p:ext uri="{BB962C8B-B14F-4D97-AF65-F5344CB8AC3E}">
        <p14:creationId xmlns:p14="http://schemas.microsoft.com/office/powerpoint/2010/main" val="22712579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233D26B-DFC2-4248-8ED0-AD3E108CBDD7}"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s-ES_tradnl" smtClean="0"/>
              <a:t>Clic para editar título</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_tradnl" smtClean="0"/>
              <a:t>Clic para editar título</a:t>
            </a:r>
            <a:endParaRPr lang="en-US" dirty="0"/>
          </a:p>
        </p:txBody>
      </p:sp>
      <p:sp>
        <p:nvSpPr>
          <p:cNvPr id="4" name="Date Placeholder 3"/>
          <p:cNvSpPr>
            <a:spLocks noGrp="1"/>
          </p:cNvSpPr>
          <p:nvPr>
            <p:ph type="dt" sz="half" idx="10"/>
          </p:nvPr>
        </p:nvSpPr>
        <p:spPr/>
        <p:txBody>
          <a:bodyPr/>
          <a:lstStyle/>
          <a:p>
            <a:fld id="{8F97F932-D99A-4087-BFB1-EA42FAFC8D2C}"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s-ES_tradnl" smtClean="0"/>
              <a:t>Clic para editar título</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79C96367-2F2B-4F6E-ACF4-15FA13738E10}"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p>
            <a:r>
              <a:rPr lang="es-ES_tradnl" smtClean="0"/>
              <a:t>Clic para editar título</a:t>
            </a:r>
            <a:endParaRPr lang="en-US" dirty="0"/>
          </a:p>
        </p:txBody>
      </p:sp>
      <p:sp>
        <p:nvSpPr>
          <p:cNvPr id="5" name="Date Placeholder 4"/>
          <p:cNvSpPr>
            <a:spLocks noGrp="1"/>
          </p:cNvSpPr>
          <p:nvPr>
            <p:ph type="dt" sz="half" idx="10"/>
          </p:nvPr>
        </p:nvSpPr>
        <p:spPr/>
        <p:txBody>
          <a:bodyPr/>
          <a:lstStyle/>
          <a:p>
            <a:fld id="{8FB3498D-21C7-408B-8EF5-5B55DEF0BFD5}" type="datetime1">
              <a:rPr lang="en-US" smtClean="0"/>
              <a:pPr/>
              <a:t>30/05/12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s-ES_tradnl" smtClean="0"/>
              <a:t>Clic para editar título</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7" name="Date Placeholder 6"/>
          <p:cNvSpPr>
            <a:spLocks noGrp="1"/>
          </p:cNvSpPr>
          <p:nvPr>
            <p:ph type="dt" sz="half" idx="10"/>
          </p:nvPr>
        </p:nvSpPr>
        <p:spPr/>
        <p:txBody>
          <a:bodyPr/>
          <a:lstStyle/>
          <a:p>
            <a:fld id="{84DB246E-8FD1-42FF-94A4-E4133095C37A}" type="datetime1">
              <a:rPr lang="en-US" smtClean="0"/>
              <a:pPr/>
              <a:t>30/05/12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_tradnl" smtClean="0"/>
              <a:t>Clic para editar título</a:t>
            </a:r>
            <a:endParaRPr lang="en-US" dirty="0"/>
          </a:p>
        </p:txBody>
      </p:sp>
      <p:sp>
        <p:nvSpPr>
          <p:cNvPr id="3" name="Date Placeholder 2"/>
          <p:cNvSpPr>
            <a:spLocks noGrp="1"/>
          </p:cNvSpPr>
          <p:nvPr>
            <p:ph type="dt" sz="half" idx="10"/>
          </p:nvPr>
        </p:nvSpPr>
        <p:spPr/>
        <p:txBody>
          <a:bodyPr/>
          <a:lstStyle/>
          <a:p>
            <a:fld id="{A93939D4-B818-4372-B1EE-7CB6D5BBC74A}" type="datetime1">
              <a:rPr lang="en-US" smtClean="0"/>
              <a:pPr/>
              <a:t>30/05/12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30/05/12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s-ES_tradnl" smtClean="0"/>
              <a:t>Clic para editar título</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76F8ADFA-7142-4015-85E6-1712F15FA709}" type="datetime1">
              <a:rPr lang="en-US" smtClean="0"/>
              <a:pPr/>
              <a:t>30/05/12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s-ES_tradnl" smtClean="0"/>
              <a:t>Clic para editar título</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34A581E0-D653-4D78-A48F-41D80498BC7E}" type="datetime1">
              <a:rPr lang="en-US" smtClean="0"/>
              <a:pPr/>
              <a:t>30/05/12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E694C003-38E8-486A-9BFD-47E55D87241C}"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 para editar título</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E059EAA3-934B-41DB-B3B1-806F4BE5CC37}"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s-ES_tradnl" smtClean="0"/>
              <a:t>Clic para editar título</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B3AFFF1-9C47-49F0-AE12-AF188F3F4E82}" type="datetime1">
              <a:rPr lang="en-US" smtClean="0"/>
              <a:pPr/>
              <a:t>30/05/12</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8237106-F2ED-405E-BC33-CC3CF426205F}" type="slidenum">
              <a:rPr lang="en-US" smtClean="0"/>
              <a:pPr/>
              <a:t>‹Nr.›</a:t>
            </a:fld>
            <a:endParaRPr lang="en-US" dirty="0"/>
          </a:p>
        </p:txBody>
      </p:sp>
    </p:spTree>
  </p:cSld>
  <p:clrMap bg1="dk1" tx1="lt1" bg2="dk2" tx2="lt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p:txBody>
          <a:bodyPr/>
          <a:lstStyle/>
          <a:p>
            <a:r>
              <a:rPr lang="es-ES" dirty="0" smtClean="0"/>
              <a:t>Nadia Olivares</a:t>
            </a:r>
          </a:p>
          <a:p>
            <a:r>
              <a:rPr lang="es-ES" dirty="0" smtClean="0"/>
              <a:t>Carmen Cano</a:t>
            </a:r>
          </a:p>
          <a:p>
            <a:r>
              <a:rPr lang="es-ES" dirty="0" smtClean="0"/>
              <a:t>Eric Serrano</a:t>
            </a:r>
          </a:p>
        </p:txBody>
      </p:sp>
      <p:sp>
        <p:nvSpPr>
          <p:cNvPr id="3" name="Título 2"/>
          <p:cNvSpPr>
            <a:spLocks noGrp="1"/>
          </p:cNvSpPr>
          <p:nvPr>
            <p:ph type="ctrTitle"/>
          </p:nvPr>
        </p:nvSpPr>
        <p:spPr/>
        <p:txBody>
          <a:bodyPr/>
          <a:lstStyle/>
          <a:p>
            <a:r>
              <a:rPr lang="es-ES" dirty="0" smtClean="0"/>
              <a:t>Ranking marcas mexicanas</a:t>
            </a:r>
            <a:endParaRPr lang="es-ES" dirty="0"/>
          </a:p>
        </p:txBody>
      </p:sp>
    </p:spTree>
    <p:extLst>
      <p:ext uri="{BB962C8B-B14F-4D97-AF65-F5344CB8AC3E}">
        <p14:creationId xmlns:p14="http://schemas.microsoft.com/office/powerpoint/2010/main" val="34808230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Ranking de revista 2.0</a:t>
            </a:r>
            <a:br>
              <a:rPr lang="es-ES" dirty="0" smtClean="0"/>
            </a:br>
            <a:r>
              <a:rPr lang="es-ES" sz="1200" dirty="0" smtClean="0">
                <a:solidFill>
                  <a:srgbClr val="FF0000"/>
                </a:solidFill>
              </a:rPr>
              <a:t>Marcas que marcan 2011</a:t>
            </a:r>
            <a:r>
              <a:rPr lang="es-ES" sz="1200" dirty="0" smtClean="0"/>
              <a:t>. basado en gusto del consumidor, posicionamiento, alta </a:t>
            </a:r>
            <a:r>
              <a:rPr lang="es-ES" sz="1200" dirty="0" err="1" smtClean="0"/>
              <a:t>recordación,estrategia</a:t>
            </a:r>
            <a:r>
              <a:rPr lang="es-ES" sz="1200" dirty="0" smtClean="0"/>
              <a:t> de mercadotecnia y publicidad inteligente</a:t>
            </a:r>
            <a:endParaRPr lang="es-ES" dirty="0"/>
          </a:p>
        </p:txBody>
      </p:sp>
      <p:pic>
        <p:nvPicPr>
          <p:cNvPr id="7" name="Imagen 6" descr="img100.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923" y="1829347"/>
            <a:ext cx="2299678" cy="3199306"/>
          </a:xfrm>
          <a:prstGeom prst="rect">
            <a:avLst/>
          </a:prstGeom>
        </p:spPr>
      </p:pic>
      <p:sp>
        <p:nvSpPr>
          <p:cNvPr id="8" name="CuadroTexto 7"/>
          <p:cNvSpPr txBox="1"/>
          <p:nvPr/>
        </p:nvSpPr>
        <p:spPr>
          <a:xfrm>
            <a:off x="3149600" y="1829346"/>
            <a:ext cx="5516880" cy="2893100"/>
          </a:xfrm>
          <a:prstGeom prst="rect">
            <a:avLst/>
          </a:prstGeom>
          <a:noFill/>
        </p:spPr>
        <p:txBody>
          <a:bodyPr wrap="square" rtlCol="0">
            <a:spAutoFit/>
          </a:bodyPr>
          <a:lstStyle/>
          <a:p>
            <a:pPr marL="285750" indent="-285750">
              <a:buFontTx/>
              <a:buChar char="-"/>
            </a:pPr>
            <a:r>
              <a:rPr lang="es-ES" sz="1400" dirty="0" err="1" smtClean="0"/>
              <a:t>Aeromexico</a:t>
            </a:r>
            <a:r>
              <a:rPr lang="es-ES" sz="1400" dirty="0" smtClean="0"/>
              <a:t>                   -Gamesa                      -Nissan</a:t>
            </a:r>
          </a:p>
          <a:p>
            <a:pPr marL="285750" indent="-285750">
              <a:buFontTx/>
              <a:buChar char="-"/>
            </a:pPr>
            <a:r>
              <a:rPr lang="es-ES" sz="1400" dirty="0" err="1" smtClean="0"/>
              <a:t>Axe</a:t>
            </a:r>
            <a:r>
              <a:rPr lang="es-ES" sz="1400" dirty="0" smtClean="0"/>
              <a:t>                                -Gandhi                        -</a:t>
            </a:r>
            <a:r>
              <a:rPr lang="es-ES" sz="1400" dirty="0" err="1" smtClean="0"/>
              <a:t>Oxxo</a:t>
            </a:r>
            <a:endParaRPr lang="es-ES" sz="1400" dirty="0" smtClean="0"/>
          </a:p>
          <a:p>
            <a:pPr marL="285750" indent="-285750">
              <a:buFontTx/>
              <a:buChar char="-"/>
            </a:pPr>
            <a:r>
              <a:rPr lang="es-ES" sz="1400" dirty="0" err="1" smtClean="0"/>
              <a:t>Axtel</a:t>
            </a:r>
            <a:r>
              <a:rPr lang="es-ES" sz="1400" dirty="0" smtClean="0"/>
              <a:t>                              -Google                        -Samsung</a:t>
            </a:r>
          </a:p>
          <a:p>
            <a:pPr marL="285750" indent="-285750">
              <a:buFontTx/>
              <a:buChar char="-"/>
            </a:pPr>
            <a:r>
              <a:rPr lang="es-ES" sz="1400" dirty="0" smtClean="0"/>
              <a:t>BBVA Bancomer            -HP                              -Soriana</a:t>
            </a:r>
          </a:p>
          <a:p>
            <a:pPr marL="285750" indent="-285750">
              <a:buFontTx/>
              <a:buChar char="-"/>
            </a:pPr>
            <a:r>
              <a:rPr lang="es-ES" sz="1400" dirty="0" err="1" smtClean="0"/>
              <a:t>Comex</a:t>
            </a:r>
            <a:r>
              <a:rPr lang="es-ES" sz="1400" dirty="0" smtClean="0"/>
              <a:t>                           -Holanda                      -</a:t>
            </a:r>
            <a:r>
              <a:rPr lang="es-ES" sz="1400" dirty="0" err="1" smtClean="0"/>
              <a:t>Starwood</a:t>
            </a:r>
            <a:endParaRPr lang="es-ES" sz="1400" dirty="0" smtClean="0"/>
          </a:p>
          <a:p>
            <a:pPr marL="285750" indent="-285750">
              <a:buFontTx/>
              <a:buChar char="-"/>
            </a:pPr>
            <a:r>
              <a:rPr lang="es-ES" sz="1400" dirty="0" smtClean="0"/>
              <a:t>Cerveza Indio                -Iusacell                       -UVM</a:t>
            </a:r>
          </a:p>
          <a:p>
            <a:pPr marL="285750" indent="-285750">
              <a:buFontTx/>
              <a:buChar char="-"/>
            </a:pPr>
            <a:r>
              <a:rPr lang="es-ES" sz="1400" dirty="0" smtClean="0"/>
              <a:t>Casas </a:t>
            </a:r>
            <a:r>
              <a:rPr lang="es-ES" sz="1400" dirty="0" err="1" smtClean="0"/>
              <a:t>Quoma</a:t>
            </a:r>
            <a:r>
              <a:rPr lang="es-ES" sz="1400" dirty="0" smtClean="0"/>
              <a:t>               -Jeep                           -</a:t>
            </a:r>
            <a:r>
              <a:rPr lang="es-ES" sz="1400" dirty="0" err="1" smtClean="0"/>
              <a:t>Victorinox</a:t>
            </a:r>
            <a:endParaRPr lang="es-ES" sz="1400" dirty="0" smtClean="0"/>
          </a:p>
          <a:p>
            <a:pPr marL="285750" indent="-285750">
              <a:buFontTx/>
              <a:buChar char="-"/>
            </a:pPr>
            <a:r>
              <a:rPr lang="es-ES" sz="1400" dirty="0" smtClean="0"/>
              <a:t>Coppel                           -J. García López          -Vitro</a:t>
            </a:r>
          </a:p>
          <a:p>
            <a:pPr marL="285750" indent="-285750">
              <a:buFontTx/>
              <a:buChar char="-"/>
            </a:pPr>
            <a:r>
              <a:rPr lang="es-ES" sz="1400" dirty="0" err="1" smtClean="0"/>
              <a:t>Domino’s</a:t>
            </a:r>
            <a:r>
              <a:rPr lang="es-ES" sz="1400" dirty="0" smtClean="0"/>
              <a:t> Pizza              -</a:t>
            </a:r>
            <a:r>
              <a:rPr lang="es-ES" sz="1400" dirty="0" err="1" smtClean="0"/>
              <a:t>Johnnie</a:t>
            </a:r>
            <a:r>
              <a:rPr lang="es-ES" sz="1400" dirty="0" smtClean="0"/>
              <a:t> Walker          -</a:t>
            </a:r>
            <a:r>
              <a:rPr lang="es-ES" sz="1400" dirty="0" err="1" smtClean="0"/>
              <a:t>Volaris</a:t>
            </a:r>
            <a:endParaRPr lang="es-ES" sz="1400" dirty="0" smtClean="0"/>
          </a:p>
          <a:p>
            <a:pPr marL="285750" indent="-285750">
              <a:buFontTx/>
              <a:buChar char="-"/>
            </a:pPr>
            <a:r>
              <a:rPr lang="es-ES" sz="1400" dirty="0" smtClean="0"/>
              <a:t>Don Julio                        -La Costeña                -Volkswagen</a:t>
            </a:r>
          </a:p>
          <a:p>
            <a:pPr marL="285750" indent="-285750">
              <a:buFontTx/>
              <a:buChar char="-"/>
            </a:pPr>
            <a:r>
              <a:rPr lang="es-ES" sz="1400" dirty="0" smtClean="0"/>
              <a:t>Elektra                            -</a:t>
            </a:r>
            <a:r>
              <a:rPr lang="es-ES" sz="1400" dirty="0" err="1" smtClean="0"/>
              <a:t>Levi’s</a:t>
            </a:r>
            <a:r>
              <a:rPr lang="es-ES" sz="1400" dirty="0" smtClean="0"/>
              <a:t>                         - </a:t>
            </a:r>
            <a:r>
              <a:rPr lang="es-ES" sz="1400" dirty="0" err="1" smtClean="0"/>
              <a:t>Distroller</a:t>
            </a:r>
            <a:endParaRPr lang="es-ES" sz="1400" dirty="0" smtClean="0"/>
          </a:p>
          <a:p>
            <a:pPr marL="285750" indent="-285750">
              <a:buFontTx/>
              <a:buChar char="-"/>
            </a:pPr>
            <a:r>
              <a:rPr lang="es-ES" sz="1400" dirty="0" smtClean="0"/>
              <a:t>El Palacio de Hierro        -McDonald’s</a:t>
            </a:r>
          </a:p>
          <a:p>
            <a:pPr marL="285750" indent="-285750">
              <a:buFontTx/>
              <a:buChar char="-"/>
            </a:pPr>
            <a:r>
              <a:rPr lang="es-ES" sz="1400" dirty="0" err="1" smtClean="0"/>
              <a:t>Epura</a:t>
            </a:r>
            <a:r>
              <a:rPr lang="es-ES" sz="1400" dirty="0" smtClean="0"/>
              <a:t>                              -</a:t>
            </a:r>
            <a:r>
              <a:rPr lang="es-ES" sz="1400" dirty="0" err="1" smtClean="0"/>
              <a:t>Mastercard</a:t>
            </a:r>
            <a:endParaRPr lang="es-ES" sz="1400" dirty="0" smtClean="0"/>
          </a:p>
        </p:txBody>
      </p:sp>
    </p:spTree>
    <p:extLst>
      <p:ext uri="{BB962C8B-B14F-4D97-AF65-F5344CB8AC3E}">
        <p14:creationId xmlns:p14="http://schemas.microsoft.com/office/powerpoint/2010/main" val="110211767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p:cNvSpPr>
            <a:spLocks noGrp="1"/>
          </p:cNvSpPr>
          <p:nvPr>
            <p:ph type="title"/>
          </p:nvPr>
        </p:nvSpPr>
        <p:spPr>
          <a:xfrm>
            <a:off x="609600" y="274638"/>
            <a:ext cx="7924800" cy="1143000"/>
          </a:xfrm>
        </p:spPr>
        <p:txBody>
          <a:bodyPr/>
          <a:lstStyle/>
          <a:p>
            <a:r>
              <a:rPr lang="es-ES" dirty="0" smtClean="0"/>
              <a:t>Ranking de revista Gestión de negocios</a:t>
            </a:r>
            <a:br>
              <a:rPr lang="es-ES" dirty="0" smtClean="0"/>
            </a:br>
            <a:r>
              <a:rPr lang="es-ES" sz="1600" dirty="0" smtClean="0"/>
              <a:t>Estudio de </a:t>
            </a:r>
            <a:r>
              <a:rPr lang="es-ES" sz="1600" dirty="0" err="1" smtClean="0"/>
              <a:t>millward</a:t>
            </a:r>
            <a:r>
              <a:rPr lang="es-ES" sz="1600" dirty="0" smtClean="0"/>
              <a:t> </a:t>
            </a:r>
            <a:r>
              <a:rPr lang="es-ES" sz="1600" dirty="0" err="1" smtClean="0"/>
              <a:t>brown</a:t>
            </a:r>
            <a:r>
              <a:rPr lang="es-ES" sz="1600" dirty="0" smtClean="0"/>
              <a:t> en colaboración de </a:t>
            </a:r>
            <a:r>
              <a:rPr lang="es-ES" sz="1600" dirty="0" err="1" smtClean="0"/>
              <a:t>hsm</a:t>
            </a:r>
            <a:r>
              <a:rPr lang="es-ES" dirty="0" smtClean="0"/>
              <a:t/>
            </a:r>
            <a:br>
              <a:rPr lang="es-ES" dirty="0" smtClean="0"/>
            </a:br>
            <a:r>
              <a:rPr lang="es-ES" sz="1200" dirty="0" smtClean="0">
                <a:solidFill>
                  <a:srgbClr val="FF0000"/>
                </a:solidFill>
              </a:rPr>
              <a:t>las 100 mejores marcas en </a:t>
            </a:r>
            <a:r>
              <a:rPr lang="es-ES" sz="1200" dirty="0" err="1" smtClean="0">
                <a:solidFill>
                  <a:srgbClr val="FF0000"/>
                </a:solidFill>
              </a:rPr>
              <a:t>méxico</a:t>
            </a:r>
            <a:r>
              <a:rPr lang="es-ES" sz="1200" dirty="0" smtClean="0">
                <a:solidFill>
                  <a:srgbClr val="FF0000"/>
                </a:solidFill>
              </a:rPr>
              <a:t> 2011</a:t>
            </a:r>
            <a:r>
              <a:rPr lang="es-ES" sz="1200" dirty="0" smtClean="0"/>
              <a:t>. </a:t>
            </a:r>
            <a:r>
              <a:rPr lang="es-ES" sz="1200" dirty="0" err="1" smtClean="0"/>
              <a:t>Evalua</a:t>
            </a:r>
            <a:r>
              <a:rPr lang="es-ES" sz="1200" dirty="0" smtClean="0"/>
              <a:t> el valor de las marcas de todo tipo de categorías entre ejecutivos mexicanos. Basado en la metodología </a:t>
            </a:r>
            <a:r>
              <a:rPr lang="es-ES" sz="1200" dirty="0" err="1" smtClean="0"/>
              <a:t>brandynamics</a:t>
            </a:r>
            <a:r>
              <a:rPr lang="es-ES" sz="1200" dirty="0" smtClean="0"/>
              <a:t> - </a:t>
            </a:r>
            <a:r>
              <a:rPr lang="es-ES" sz="1200" dirty="0" err="1" smtClean="0"/>
              <a:t>equity</a:t>
            </a:r>
            <a:endParaRPr lang="es-ES" dirty="0"/>
          </a:p>
        </p:txBody>
      </p:sp>
      <p:pic>
        <p:nvPicPr>
          <p:cNvPr id="14" name="Imagen 13" descr="img1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066" y="1831942"/>
            <a:ext cx="2551879" cy="3519237"/>
          </a:xfrm>
          <a:prstGeom prst="rect">
            <a:avLst/>
          </a:prstGeom>
        </p:spPr>
      </p:pic>
      <p:pic>
        <p:nvPicPr>
          <p:cNvPr id="15" name="Imagen 14" descr="Captura de pantalla 2012-05-14 a las 10.38.4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8207" y="1417638"/>
            <a:ext cx="2567586" cy="4536644"/>
          </a:xfrm>
          <a:prstGeom prst="rect">
            <a:avLst/>
          </a:prstGeom>
        </p:spPr>
      </p:pic>
      <p:pic>
        <p:nvPicPr>
          <p:cNvPr id="21" name="Imagen 20" descr="Captura de pantalla 2012-05-14 a las 10.38.5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9468" y="1398003"/>
            <a:ext cx="2584932" cy="4527969"/>
          </a:xfrm>
          <a:prstGeom prst="rect">
            <a:avLst/>
          </a:prstGeom>
        </p:spPr>
      </p:pic>
    </p:spTree>
    <p:extLst>
      <p:ext uri="{BB962C8B-B14F-4D97-AF65-F5344CB8AC3E}">
        <p14:creationId xmlns:p14="http://schemas.microsoft.com/office/powerpoint/2010/main" val="207160353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p:cNvSpPr>
            <a:spLocks noGrp="1"/>
          </p:cNvSpPr>
          <p:nvPr>
            <p:ph type="title"/>
          </p:nvPr>
        </p:nvSpPr>
        <p:spPr>
          <a:xfrm>
            <a:off x="609600" y="274638"/>
            <a:ext cx="7924800" cy="1143000"/>
          </a:xfrm>
        </p:spPr>
        <p:txBody>
          <a:bodyPr/>
          <a:lstStyle/>
          <a:p>
            <a:r>
              <a:rPr lang="es-ES" dirty="0" smtClean="0"/>
              <a:t>Ranking de revista EXPANSIÓN</a:t>
            </a:r>
            <a:br>
              <a:rPr lang="es-ES" dirty="0" smtClean="0"/>
            </a:br>
            <a:r>
              <a:rPr lang="es-ES" sz="1600" dirty="0"/>
              <a:t>Estudio DE INTERBRAND Y EXPANSIÓN</a:t>
            </a:r>
            <a:br>
              <a:rPr lang="es-ES" sz="1600" dirty="0"/>
            </a:br>
            <a:r>
              <a:rPr lang="es-ES" sz="1200" dirty="0" smtClean="0">
                <a:solidFill>
                  <a:srgbClr val="FF0000"/>
                </a:solidFill>
              </a:rPr>
              <a:t>las 40 MARCAS MAS VALIOSAS DE MEXICO 2009</a:t>
            </a:r>
            <a:r>
              <a:rPr lang="es-ES" sz="1200" dirty="0" smtClean="0"/>
              <a:t>. SE EVALUÓ VALOR ECONÓMICO POSITIVO, UTILIDAD DE LA MARCA DESPUÉS DEL COSTO EMPLEADO EN ACTIVOS OPERATIVOS DE LA MARCA</a:t>
            </a:r>
            <a:endParaRPr lang="es-ES" dirty="0"/>
          </a:p>
        </p:txBody>
      </p:sp>
      <p:pic>
        <p:nvPicPr>
          <p:cNvPr id="4" name="Imagen 3" descr="Captura de pantalla 2012-05-15 a las 18.11.2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414" y="1669382"/>
            <a:ext cx="2774333" cy="3519238"/>
          </a:xfrm>
          <a:prstGeom prst="rect">
            <a:avLst/>
          </a:prstGeom>
        </p:spPr>
      </p:pic>
      <p:pic>
        <p:nvPicPr>
          <p:cNvPr id="5" name="Imagen 4" descr="Captura de pantalla 2012-05-15 a las 18.11.5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0519" y="1669382"/>
            <a:ext cx="2288985" cy="3519237"/>
          </a:xfrm>
          <a:prstGeom prst="rect">
            <a:avLst/>
          </a:prstGeom>
        </p:spPr>
      </p:pic>
      <p:pic>
        <p:nvPicPr>
          <p:cNvPr id="6" name="Imagen 5" descr="Captura de pantalla 2012-05-15 a las 18.12.0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5302" y="1669382"/>
            <a:ext cx="2525646" cy="3519238"/>
          </a:xfrm>
          <a:prstGeom prst="rect">
            <a:avLst/>
          </a:prstGeom>
        </p:spPr>
      </p:pic>
    </p:spTree>
    <p:extLst>
      <p:ext uri="{BB962C8B-B14F-4D97-AF65-F5344CB8AC3E}">
        <p14:creationId xmlns:p14="http://schemas.microsoft.com/office/powerpoint/2010/main" val="38812039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p:cNvSpPr>
            <a:spLocks noGrp="1"/>
          </p:cNvSpPr>
          <p:nvPr>
            <p:ph type="title"/>
          </p:nvPr>
        </p:nvSpPr>
        <p:spPr>
          <a:xfrm>
            <a:off x="609600" y="274638"/>
            <a:ext cx="7924800" cy="1143000"/>
          </a:xfrm>
        </p:spPr>
        <p:txBody>
          <a:bodyPr/>
          <a:lstStyle/>
          <a:p>
            <a:r>
              <a:rPr lang="es-ES" dirty="0" smtClean="0"/>
              <a:t>Ranking de revista EXPANSIÓN</a:t>
            </a:r>
            <a:br>
              <a:rPr lang="es-ES" dirty="0" smtClean="0"/>
            </a:br>
            <a:r>
              <a:rPr lang="es-ES" sz="1600" dirty="0" smtClean="0"/>
              <a:t>EXPANSIÓN</a:t>
            </a:r>
            <a:r>
              <a:rPr lang="es-ES" dirty="0" smtClean="0"/>
              <a:t/>
            </a:r>
            <a:br>
              <a:rPr lang="es-ES" dirty="0" smtClean="0"/>
            </a:br>
            <a:r>
              <a:rPr lang="es-ES" sz="1200" dirty="0" smtClean="0">
                <a:solidFill>
                  <a:srgbClr val="FF0000"/>
                </a:solidFill>
              </a:rPr>
              <a:t>las 40 MARCAS MAS VALIOSAS DE MEXICO 2009</a:t>
            </a:r>
            <a:r>
              <a:rPr lang="es-ES" sz="1200" dirty="0" smtClean="0"/>
              <a:t>. SE EVALUÓ VALOR ECONÓMICO POSITIVO, UTILIDAD DE LA MARCA DESPUÉS DEL COSTO EMPLEADO EN ACTIVOS OPERATIVOS DE LA MARCA</a:t>
            </a:r>
            <a:endParaRPr lang="es-ES" dirty="0"/>
          </a:p>
        </p:txBody>
      </p:sp>
      <p:pic>
        <p:nvPicPr>
          <p:cNvPr id="7" name="Imagen 6"/>
          <p:cNvPicPr>
            <a:picLocks noChangeAspect="1"/>
          </p:cNvPicPr>
          <p:nvPr/>
        </p:nvPicPr>
        <p:blipFill>
          <a:blip r:embed="rId2"/>
          <a:stretch>
            <a:fillRect/>
          </a:stretch>
        </p:blipFill>
        <p:spPr>
          <a:xfrm>
            <a:off x="2463800" y="1574800"/>
            <a:ext cx="4203700" cy="3708400"/>
          </a:xfrm>
          <a:prstGeom prst="rect">
            <a:avLst/>
          </a:prstGeom>
        </p:spPr>
      </p:pic>
    </p:spTree>
    <p:extLst>
      <p:ext uri="{BB962C8B-B14F-4D97-AF65-F5344CB8AC3E}">
        <p14:creationId xmlns:p14="http://schemas.microsoft.com/office/powerpoint/2010/main" val="26317814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p:cNvSpPr>
            <a:spLocks noGrp="1"/>
          </p:cNvSpPr>
          <p:nvPr>
            <p:ph type="title"/>
          </p:nvPr>
        </p:nvSpPr>
        <p:spPr>
          <a:xfrm>
            <a:off x="609600" y="274638"/>
            <a:ext cx="7924800" cy="1143000"/>
          </a:xfrm>
        </p:spPr>
        <p:txBody>
          <a:bodyPr/>
          <a:lstStyle/>
          <a:p>
            <a:r>
              <a:rPr lang="es-ES" dirty="0" smtClean="0"/>
              <a:t>IDC</a:t>
            </a:r>
            <a:endParaRPr lang="es-ES" dirty="0"/>
          </a:p>
        </p:txBody>
      </p:sp>
      <p:pic>
        <p:nvPicPr>
          <p:cNvPr id="2" name="Imagen 1"/>
          <p:cNvPicPr>
            <a:picLocks noChangeAspect="1"/>
          </p:cNvPicPr>
          <p:nvPr/>
        </p:nvPicPr>
        <p:blipFill>
          <a:blip r:embed="rId2"/>
          <a:stretch>
            <a:fillRect/>
          </a:stretch>
        </p:blipFill>
        <p:spPr>
          <a:xfrm>
            <a:off x="2013857" y="3022600"/>
            <a:ext cx="3701143" cy="1295400"/>
          </a:xfrm>
          <a:prstGeom prst="rect">
            <a:avLst/>
          </a:prstGeom>
        </p:spPr>
      </p:pic>
    </p:spTree>
    <p:extLst>
      <p:ext uri="{BB962C8B-B14F-4D97-AF65-F5344CB8AC3E}">
        <p14:creationId xmlns:p14="http://schemas.microsoft.com/office/powerpoint/2010/main" val="30736763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p:cNvSpPr>
            <a:spLocks noGrp="1"/>
          </p:cNvSpPr>
          <p:nvPr>
            <p:ph type="title"/>
          </p:nvPr>
        </p:nvSpPr>
        <p:spPr>
          <a:xfrm>
            <a:off x="721360" y="274638"/>
            <a:ext cx="7924800" cy="1143000"/>
          </a:xfrm>
        </p:spPr>
        <p:txBody>
          <a:bodyPr/>
          <a:lstStyle/>
          <a:p>
            <a:r>
              <a:rPr lang="es-ES" cap="none" dirty="0" smtClean="0"/>
              <a:t> “Las Mejores Marcas en México”</a:t>
            </a:r>
            <a:br>
              <a:rPr lang="es-ES" cap="none" dirty="0" smtClean="0"/>
            </a:br>
            <a:r>
              <a:rPr lang="es-ES" cap="none" dirty="0" smtClean="0"/>
              <a:t>  </a:t>
            </a:r>
            <a:r>
              <a:rPr lang="es-ES" sz="1800" cap="none" dirty="0" smtClean="0"/>
              <a:t>Encuesta realizada a 9 personas</a:t>
            </a:r>
            <a:endParaRPr lang="es-ES" sz="1800" cap="none" baseline="30000" dirty="0"/>
          </a:p>
        </p:txBody>
      </p:sp>
      <p:pic>
        <p:nvPicPr>
          <p:cNvPr id="4" name="Imagen 3" descr="Captura de pantalla 2012-05-15 a las 16.15.1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488" y="1810982"/>
            <a:ext cx="7557025" cy="3216970"/>
          </a:xfrm>
          <a:prstGeom prst="rect">
            <a:avLst/>
          </a:prstGeom>
        </p:spPr>
      </p:pic>
    </p:spTree>
    <p:extLst>
      <p:ext uri="{BB962C8B-B14F-4D97-AF65-F5344CB8AC3E}">
        <p14:creationId xmlns:p14="http://schemas.microsoft.com/office/powerpoint/2010/main" val="147734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Captura de pantalla 2012-05-15 a las 17.49.3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548" y="1637845"/>
            <a:ext cx="6870024" cy="3404381"/>
          </a:xfrm>
          <a:prstGeom prst="rect">
            <a:avLst/>
          </a:prstGeom>
        </p:spPr>
      </p:pic>
      <p:sp>
        <p:nvSpPr>
          <p:cNvPr id="7" name="Título 1"/>
          <p:cNvSpPr>
            <a:spLocks noGrp="1"/>
          </p:cNvSpPr>
          <p:nvPr>
            <p:ph type="title"/>
          </p:nvPr>
        </p:nvSpPr>
        <p:spPr/>
        <p:txBody>
          <a:bodyPr/>
          <a:lstStyle/>
          <a:p>
            <a:r>
              <a:rPr lang="es-ES" cap="none" dirty="0" smtClean="0"/>
              <a:t> “Las Mejores Marcas en México”</a:t>
            </a:r>
            <a:br>
              <a:rPr lang="es-ES" cap="none" dirty="0" smtClean="0"/>
            </a:br>
            <a:r>
              <a:rPr lang="es-ES" cap="none" dirty="0" smtClean="0"/>
              <a:t>  </a:t>
            </a:r>
            <a:r>
              <a:rPr lang="es-ES" sz="1800" cap="none" dirty="0" smtClean="0"/>
              <a:t>Encuesta realizada a 9 personas</a:t>
            </a:r>
            <a:endParaRPr lang="es-ES" sz="1800" cap="none" baseline="30000" dirty="0"/>
          </a:p>
        </p:txBody>
      </p:sp>
    </p:spTree>
    <p:extLst>
      <p:ext uri="{BB962C8B-B14F-4D97-AF65-F5344CB8AC3E}">
        <p14:creationId xmlns:p14="http://schemas.microsoft.com/office/powerpoint/2010/main" val="29181288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orizonte">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Horizonte.thmx</Template>
  <TotalTime>257</TotalTime>
  <Words>118</Words>
  <Application>Microsoft Macintosh PowerPoint</Application>
  <PresentationFormat>Presentación en pantalla (4:3)</PresentationFormat>
  <Paragraphs>24</Paragraphs>
  <Slides>8</Slides>
  <Notes>0</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Horizonte</vt:lpstr>
      <vt:lpstr>Ranking marcas mexicanas</vt:lpstr>
      <vt:lpstr>Ranking de revista 2.0 Marcas que marcan 2011. basado en gusto del consumidor, posicionamiento, alta recordación,estrategia de mercadotecnia y publicidad inteligente</vt:lpstr>
      <vt:lpstr>Ranking de revista Gestión de negocios Estudio de millward brown en colaboración de hsm las 100 mejores marcas en méxico 2011. Evalua el valor de las marcas de todo tipo de categorías entre ejecutivos mexicanos. Basado en la metodología brandynamics - equity</vt:lpstr>
      <vt:lpstr>Ranking de revista EXPANSIÓN Estudio DE INTERBRAND Y EXPANSIÓN las 40 MARCAS MAS VALIOSAS DE MEXICO 2009. SE EVALUÓ VALOR ECONÓMICO POSITIVO, UTILIDAD DE LA MARCA DESPUÉS DEL COSTO EMPLEADO EN ACTIVOS OPERATIVOS DE LA MARCA</vt:lpstr>
      <vt:lpstr>Ranking de revista EXPANSIÓN EXPANSIÓN las 40 MARCAS MAS VALIOSAS DE MEXICO 2009. SE EVALUÓ VALOR ECONÓMICO POSITIVO, UTILIDAD DE LA MARCA DESPUÉS DEL COSTO EMPLEADO EN ACTIVOS OPERATIVOS DE LA MARCA</vt:lpstr>
      <vt:lpstr>IDC</vt:lpstr>
      <vt:lpstr> “Las Mejores Marcas en México”   Encuesta realizada a 9 personas</vt:lpstr>
      <vt:lpstr> “Las Mejores Marcas en México”   Encuesta realizada a 9 personas</vt:lpstr>
    </vt:vector>
  </TitlesOfParts>
  <Company>Tecnologico de Monterrey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Eric Serreno</dc:creator>
  <cp:lastModifiedBy>Octavio Islas</cp:lastModifiedBy>
  <cp:revision>18</cp:revision>
  <dcterms:created xsi:type="dcterms:W3CDTF">2012-05-09T01:44:58Z</dcterms:created>
  <dcterms:modified xsi:type="dcterms:W3CDTF">2012-05-31T00:11:23Z</dcterms:modified>
</cp:coreProperties>
</file>