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notesMasterIdLst>
    <p:notesMasterId r:id="rId15"/>
  </p:notesMasterIdLst>
  <p:sldIdLst>
    <p:sldId id="256" r:id="rId2"/>
    <p:sldId id="257" r:id="rId3"/>
    <p:sldId id="258" r:id="rId4"/>
    <p:sldId id="266" r:id="rId5"/>
    <p:sldId id="260" r:id="rId6"/>
    <p:sldId id="261" r:id="rId7"/>
    <p:sldId id="259" r:id="rId8"/>
    <p:sldId id="262" r:id="rId9"/>
    <p:sldId id="263" r:id="rId10"/>
    <p:sldId id="264" r:id="rId11"/>
    <p:sldId id="265"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25" d="100"/>
          <a:sy n="125" d="100"/>
        </p:scale>
        <p:origin x="352" y="12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984ED9-FD6D-6344-B178-5708482B1DAE}" type="doc">
      <dgm:prSet loTypeId="urn:microsoft.com/office/officeart/2005/8/layout/hProcess6" loCatId="" qsTypeId="urn:microsoft.com/office/officeart/2005/8/quickstyle/simple4" qsCatId="simple" csTypeId="urn:microsoft.com/office/officeart/2005/8/colors/accent1_2" csCatId="accent1" phldr="1"/>
      <dgm:spPr/>
      <dgm:t>
        <a:bodyPr/>
        <a:lstStyle/>
        <a:p>
          <a:endParaRPr lang="es-ES"/>
        </a:p>
      </dgm:t>
    </dgm:pt>
    <dgm:pt modelId="{CE89AAAE-712B-F340-8AAA-845327DD2DA1}">
      <dgm:prSet/>
      <dgm:spPr/>
      <dgm:t>
        <a:bodyPr/>
        <a:lstStyle/>
        <a:p>
          <a:pPr rtl="0"/>
          <a:r>
            <a:rPr lang="es-ES" dirty="0" smtClean="0"/>
            <a:t>Valor financiero de la marca</a:t>
          </a:r>
          <a:endParaRPr lang="es-ES" dirty="0"/>
        </a:p>
      </dgm:t>
    </dgm:pt>
    <dgm:pt modelId="{C96DDC6D-0563-CB4E-8335-C714186137B1}" type="parTrans" cxnId="{F46F9726-65F6-6F4C-BD91-8A0B90901C69}">
      <dgm:prSet/>
      <dgm:spPr/>
      <dgm:t>
        <a:bodyPr/>
        <a:lstStyle/>
        <a:p>
          <a:endParaRPr lang="es-ES"/>
        </a:p>
      </dgm:t>
    </dgm:pt>
    <dgm:pt modelId="{39A4945C-A8BD-AB4D-9467-E4E6AB1D17EC}" type="sibTrans" cxnId="{F46F9726-65F6-6F4C-BD91-8A0B90901C69}">
      <dgm:prSet/>
      <dgm:spPr/>
      <dgm:t>
        <a:bodyPr/>
        <a:lstStyle/>
        <a:p>
          <a:endParaRPr lang="es-ES"/>
        </a:p>
      </dgm:t>
    </dgm:pt>
    <dgm:pt modelId="{A54B63FE-BD64-F24A-9F38-72F29A5B8AE2}">
      <dgm:prSet/>
      <dgm:spPr/>
      <dgm:t>
        <a:bodyPr/>
        <a:lstStyle/>
        <a:p>
          <a:pPr rtl="0"/>
          <a:r>
            <a:rPr lang="es-ES" dirty="0" smtClean="0"/>
            <a:t>Brand </a:t>
          </a:r>
          <a:r>
            <a:rPr lang="es-ES" dirty="0" err="1" smtClean="0"/>
            <a:t>Contribution</a:t>
          </a:r>
          <a:endParaRPr lang="es-ES" dirty="0"/>
        </a:p>
      </dgm:t>
    </dgm:pt>
    <dgm:pt modelId="{F404F96B-CDEA-4E48-92A7-0FA48DC381DA}" type="parTrans" cxnId="{EDD2A3B1-CBA5-6441-8976-81A23D57E826}">
      <dgm:prSet/>
      <dgm:spPr/>
      <dgm:t>
        <a:bodyPr/>
        <a:lstStyle/>
        <a:p>
          <a:endParaRPr lang="es-ES"/>
        </a:p>
      </dgm:t>
    </dgm:pt>
    <dgm:pt modelId="{D3FB8CB3-6E6E-B643-A3F9-1B1CC1B6D400}" type="sibTrans" cxnId="{EDD2A3B1-CBA5-6441-8976-81A23D57E826}">
      <dgm:prSet/>
      <dgm:spPr/>
      <dgm:t>
        <a:bodyPr/>
        <a:lstStyle/>
        <a:p>
          <a:endParaRPr lang="es-ES"/>
        </a:p>
      </dgm:t>
    </dgm:pt>
    <dgm:pt modelId="{79BD24BB-5594-694F-B50C-E54FEB4DDCA5}">
      <dgm:prSet/>
      <dgm:spPr/>
      <dgm:t>
        <a:bodyPr/>
        <a:lstStyle/>
        <a:p>
          <a:pPr rtl="0"/>
          <a:r>
            <a:rPr lang="es-ES" dirty="0" smtClean="0"/>
            <a:t>El impacto de la decisión de compra del consumidor</a:t>
          </a:r>
          <a:endParaRPr lang="es-ES" dirty="0"/>
        </a:p>
      </dgm:t>
    </dgm:pt>
    <dgm:pt modelId="{2EF146BB-4458-8D4B-8084-BA55B9F1680E}" type="parTrans" cxnId="{ED055048-3B1D-4946-8B31-4FB87E5B8329}">
      <dgm:prSet/>
      <dgm:spPr/>
      <dgm:t>
        <a:bodyPr/>
        <a:lstStyle/>
        <a:p>
          <a:endParaRPr lang="es-ES"/>
        </a:p>
      </dgm:t>
    </dgm:pt>
    <dgm:pt modelId="{D24CF89F-B535-B64D-B00F-969865BE0704}" type="sibTrans" cxnId="{ED055048-3B1D-4946-8B31-4FB87E5B8329}">
      <dgm:prSet/>
      <dgm:spPr/>
      <dgm:t>
        <a:bodyPr/>
        <a:lstStyle/>
        <a:p>
          <a:endParaRPr lang="es-ES"/>
        </a:p>
      </dgm:t>
    </dgm:pt>
    <dgm:pt modelId="{44E42B0C-EB0E-D843-A8C2-4CF2203FB233}">
      <dgm:prSet/>
      <dgm:spPr/>
      <dgm:t>
        <a:bodyPr/>
        <a:lstStyle/>
        <a:p>
          <a:pPr rtl="0"/>
          <a:r>
            <a:rPr lang="es-ES" dirty="0" smtClean="0"/>
            <a:t>Brand </a:t>
          </a:r>
          <a:r>
            <a:rPr lang="es-ES" dirty="0" err="1" smtClean="0"/>
            <a:t>Momentum</a:t>
          </a:r>
          <a:endParaRPr lang="es-ES" dirty="0"/>
        </a:p>
      </dgm:t>
    </dgm:pt>
    <dgm:pt modelId="{46F95106-D2AD-D648-8DB5-8406BBB14676}" type="parTrans" cxnId="{42CEA65C-0524-6E41-925B-49D929DFD260}">
      <dgm:prSet/>
      <dgm:spPr/>
      <dgm:t>
        <a:bodyPr/>
        <a:lstStyle/>
        <a:p>
          <a:endParaRPr lang="es-ES"/>
        </a:p>
      </dgm:t>
    </dgm:pt>
    <dgm:pt modelId="{8D2E6BB7-CB34-9B4B-B073-75A443956095}" type="sibTrans" cxnId="{42CEA65C-0524-6E41-925B-49D929DFD260}">
      <dgm:prSet/>
      <dgm:spPr/>
      <dgm:t>
        <a:bodyPr/>
        <a:lstStyle/>
        <a:p>
          <a:endParaRPr lang="es-ES"/>
        </a:p>
      </dgm:t>
    </dgm:pt>
    <dgm:pt modelId="{B15ABD9A-E4CF-BA41-8249-478F50AC5280}">
      <dgm:prSet/>
      <dgm:spPr/>
      <dgm:t>
        <a:bodyPr/>
        <a:lstStyle/>
        <a:p>
          <a:pPr rtl="0"/>
          <a:r>
            <a:rPr lang="es-ES" dirty="0" smtClean="0"/>
            <a:t>Potencial de crecimiento de una marca</a:t>
          </a:r>
          <a:endParaRPr lang="es-ES" dirty="0"/>
        </a:p>
      </dgm:t>
    </dgm:pt>
    <dgm:pt modelId="{E021CEB2-AB45-4C47-9AAB-9680A804E535}" type="parTrans" cxnId="{1DE996A3-0380-4642-A48A-0A752DF07DF8}">
      <dgm:prSet/>
      <dgm:spPr/>
      <dgm:t>
        <a:bodyPr/>
        <a:lstStyle/>
        <a:p>
          <a:endParaRPr lang="es-ES"/>
        </a:p>
      </dgm:t>
    </dgm:pt>
    <dgm:pt modelId="{22F40AA9-E81E-474E-BAF2-2CC2A40F4A13}" type="sibTrans" cxnId="{1DE996A3-0380-4642-A48A-0A752DF07DF8}">
      <dgm:prSet/>
      <dgm:spPr/>
      <dgm:t>
        <a:bodyPr/>
        <a:lstStyle/>
        <a:p>
          <a:endParaRPr lang="es-ES"/>
        </a:p>
      </dgm:t>
    </dgm:pt>
    <dgm:pt modelId="{F1853903-9954-404C-A79E-9DDAC6A36770}" type="pres">
      <dgm:prSet presAssocID="{C6984ED9-FD6D-6344-B178-5708482B1DAE}" presName="theList" presStyleCnt="0">
        <dgm:presLayoutVars>
          <dgm:dir/>
          <dgm:animLvl val="lvl"/>
          <dgm:resizeHandles val="exact"/>
        </dgm:presLayoutVars>
      </dgm:prSet>
      <dgm:spPr/>
      <dgm:t>
        <a:bodyPr/>
        <a:lstStyle/>
        <a:p>
          <a:endParaRPr lang="es-ES"/>
        </a:p>
      </dgm:t>
    </dgm:pt>
    <dgm:pt modelId="{BE5CC67B-AE99-D447-B719-4D93A674A9D7}" type="pres">
      <dgm:prSet presAssocID="{CE89AAAE-712B-F340-8AAA-845327DD2DA1}" presName="compNode" presStyleCnt="0"/>
      <dgm:spPr/>
    </dgm:pt>
    <dgm:pt modelId="{30A7C633-B315-1D4E-BDD3-250FFA38D0F7}" type="pres">
      <dgm:prSet presAssocID="{CE89AAAE-712B-F340-8AAA-845327DD2DA1}" presName="noGeometry" presStyleCnt="0"/>
      <dgm:spPr/>
    </dgm:pt>
    <dgm:pt modelId="{A6F5AB23-F2E8-2D4D-BFF7-AC8AA58A8A40}" type="pres">
      <dgm:prSet presAssocID="{CE89AAAE-712B-F340-8AAA-845327DD2DA1}" presName="childTextVisible" presStyleLbl="bgAccFollowNode1" presStyleIdx="0" presStyleCnt="3">
        <dgm:presLayoutVars>
          <dgm:bulletEnabled val="1"/>
        </dgm:presLayoutVars>
      </dgm:prSet>
      <dgm:spPr/>
    </dgm:pt>
    <dgm:pt modelId="{E1F709FC-E670-FC49-9766-13B476E66E01}" type="pres">
      <dgm:prSet presAssocID="{CE89AAAE-712B-F340-8AAA-845327DD2DA1}" presName="childTextHidden" presStyleLbl="bgAccFollowNode1" presStyleIdx="0" presStyleCnt="3"/>
      <dgm:spPr/>
    </dgm:pt>
    <dgm:pt modelId="{8241F402-D40B-8D42-BF27-36C122A5F5CF}" type="pres">
      <dgm:prSet presAssocID="{CE89AAAE-712B-F340-8AAA-845327DD2DA1}" presName="parentText" presStyleLbl="node1" presStyleIdx="0" presStyleCnt="3">
        <dgm:presLayoutVars>
          <dgm:chMax val="1"/>
          <dgm:bulletEnabled val="1"/>
        </dgm:presLayoutVars>
      </dgm:prSet>
      <dgm:spPr/>
      <dgm:t>
        <a:bodyPr/>
        <a:lstStyle/>
        <a:p>
          <a:endParaRPr lang="es-ES"/>
        </a:p>
      </dgm:t>
    </dgm:pt>
    <dgm:pt modelId="{7DD04216-8AA8-9D42-B13A-72A4A0F2477E}" type="pres">
      <dgm:prSet presAssocID="{CE89AAAE-712B-F340-8AAA-845327DD2DA1}" presName="aSpace" presStyleCnt="0"/>
      <dgm:spPr/>
    </dgm:pt>
    <dgm:pt modelId="{ED28205F-5E53-AA4B-849F-2084C107C4C2}" type="pres">
      <dgm:prSet presAssocID="{A54B63FE-BD64-F24A-9F38-72F29A5B8AE2}" presName="compNode" presStyleCnt="0"/>
      <dgm:spPr/>
    </dgm:pt>
    <dgm:pt modelId="{A08DF5EC-3EAD-D14F-BC87-C2CAFD1FC2D6}" type="pres">
      <dgm:prSet presAssocID="{A54B63FE-BD64-F24A-9F38-72F29A5B8AE2}" presName="noGeometry" presStyleCnt="0"/>
      <dgm:spPr/>
    </dgm:pt>
    <dgm:pt modelId="{EB043004-216A-754E-9A78-76C2B83EE627}" type="pres">
      <dgm:prSet presAssocID="{A54B63FE-BD64-F24A-9F38-72F29A5B8AE2}" presName="childTextVisible" presStyleLbl="bgAccFollowNode1" presStyleIdx="1" presStyleCnt="3">
        <dgm:presLayoutVars>
          <dgm:bulletEnabled val="1"/>
        </dgm:presLayoutVars>
      </dgm:prSet>
      <dgm:spPr/>
      <dgm:t>
        <a:bodyPr/>
        <a:lstStyle/>
        <a:p>
          <a:endParaRPr lang="es-ES"/>
        </a:p>
      </dgm:t>
    </dgm:pt>
    <dgm:pt modelId="{1CC1549D-5CD3-984C-864C-BCD16B46CEDC}" type="pres">
      <dgm:prSet presAssocID="{A54B63FE-BD64-F24A-9F38-72F29A5B8AE2}" presName="childTextHidden" presStyleLbl="bgAccFollowNode1" presStyleIdx="1" presStyleCnt="3"/>
      <dgm:spPr/>
      <dgm:t>
        <a:bodyPr/>
        <a:lstStyle/>
        <a:p>
          <a:endParaRPr lang="es-ES"/>
        </a:p>
      </dgm:t>
    </dgm:pt>
    <dgm:pt modelId="{FE603CBE-7490-004F-86F2-598A675BB1C9}" type="pres">
      <dgm:prSet presAssocID="{A54B63FE-BD64-F24A-9F38-72F29A5B8AE2}" presName="parentText" presStyleLbl="node1" presStyleIdx="1" presStyleCnt="3">
        <dgm:presLayoutVars>
          <dgm:chMax val="1"/>
          <dgm:bulletEnabled val="1"/>
        </dgm:presLayoutVars>
      </dgm:prSet>
      <dgm:spPr/>
      <dgm:t>
        <a:bodyPr/>
        <a:lstStyle/>
        <a:p>
          <a:endParaRPr lang="es-ES"/>
        </a:p>
      </dgm:t>
    </dgm:pt>
    <dgm:pt modelId="{0C63892D-AC5F-A04B-B03F-312901F09491}" type="pres">
      <dgm:prSet presAssocID="{A54B63FE-BD64-F24A-9F38-72F29A5B8AE2}" presName="aSpace" presStyleCnt="0"/>
      <dgm:spPr/>
    </dgm:pt>
    <dgm:pt modelId="{F1A479C3-0D5D-D041-997C-9B79199D5774}" type="pres">
      <dgm:prSet presAssocID="{44E42B0C-EB0E-D843-A8C2-4CF2203FB233}" presName="compNode" presStyleCnt="0"/>
      <dgm:spPr/>
    </dgm:pt>
    <dgm:pt modelId="{7798B30D-BB6B-AF47-914B-5BDC6152699C}" type="pres">
      <dgm:prSet presAssocID="{44E42B0C-EB0E-D843-A8C2-4CF2203FB233}" presName="noGeometry" presStyleCnt="0"/>
      <dgm:spPr/>
    </dgm:pt>
    <dgm:pt modelId="{7B8EF574-0418-D84C-A96D-ECE7C250DC36}" type="pres">
      <dgm:prSet presAssocID="{44E42B0C-EB0E-D843-A8C2-4CF2203FB233}" presName="childTextVisible" presStyleLbl="bgAccFollowNode1" presStyleIdx="2" presStyleCnt="3">
        <dgm:presLayoutVars>
          <dgm:bulletEnabled val="1"/>
        </dgm:presLayoutVars>
      </dgm:prSet>
      <dgm:spPr/>
      <dgm:t>
        <a:bodyPr/>
        <a:lstStyle/>
        <a:p>
          <a:endParaRPr lang="es-ES"/>
        </a:p>
      </dgm:t>
    </dgm:pt>
    <dgm:pt modelId="{488227E3-B07E-8549-A438-71C8166C5E49}" type="pres">
      <dgm:prSet presAssocID="{44E42B0C-EB0E-D843-A8C2-4CF2203FB233}" presName="childTextHidden" presStyleLbl="bgAccFollowNode1" presStyleIdx="2" presStyleCnt="3"/>
      <dgm:spPr/>
      <dgm:t>
        <a:bodyPr/>
        <a:lstStyle/>
        <a:p>
          <a:endParaRPr lang="es-ES"/>
        </a:p>
      </dgm:t>
    </dgm:pt>
    <dgm:pt modelId="{D4F0E171-25A0-A643-AAE7-8A1CF8AC570E}" type="pres">
      <dgm:prSet presAssocID="{44E42B0C-EB0E-D843-A8C2-4CF2203FB233}" presName="parentText" presStyleLbl="node1" presStyleIdx="2" presStyleCnt="3">
        <dgm:presLayoutVars>
          <dgm:chMax val="1"/>
          <dgm:bulletEnabled val="1"/>
        </dgm:presLayoutVars>
      </dgm:prSet>
      <dgm:spPr/>
      <dgm:t>
        <a:bodyPr/>
        <a:lstStyle/>
        <a:p>
          <a:endParaRPr lang="es-ES"/>
        </a:p>
      </dgm:t>
    </dgm:pt>
  </dgm:ptLst>
  <dgm:cxnLst>
    <dgm:cxn modelId="{8508318D-7BA8-FA47-A631-8CEDFAEF653C}" type="presOf" srcId="{44E42B0C-EB0E-D843-A8C2-4CF2203FB233}" destId="{D4F0E171-25A0-A643-AAE7-8A1CF8AC570E}" srcOrd="0" destOrd="0" presId="urn:microsoft.com/office/officeart/2005/8/layout/hProcess6"/>
    <dgm:cxn modelId="{81C51C84-8C88-584B-BFB9-EA7BF30379BC}" type="presOf" srcId="{A54B63FE-BD64-F24A-9F38-72F29A5B8AE2}" destId="{FE603CBE-7490-004F-86F2-598A675BB1C9}" srcOrd="0" destOrd="0" presId="urn:microsoft.com/office/officeart/2005/8/layout/hProcess6"/>
    <dgm:cxn modelId="{1DE996A3-0380-4642-A48A-0A752DF07DF8}" srcId="{44E42B0C-EB0E-D843-A8C2-4CF2203FB233}" destId="{B15ABD9A-E4CF-BA41-8249-478F50AC5280}" srcOrd="0" destOrd="0" parTransId="{E021CEB2-AB45-4C47-9AAB-9680A804E535}" sibTransId="{22F40AA9-E81E-474E-BAF2-2CC2A40F4A13}"/>
    <dgm:cxn modelId="{0C212C0F-9E68-5D4D-9E6A-62DFAD988766}" type="presOf" srcId="{B15ABD9A-E4CF-BA41-8249-478F50AC5280}" destId="{488227E3-B07E-8549-A438-71C8166C5E49}" srcOrd="1" destOrd="0" presId="urn:microsoft.com/office/officeart/2005/8/layout/hProcess6"/>
    <dgm:cxn modelId="{42CEA65C-0524-6E41-925B-49D929DFD260}" srcId="{C6984ED9-FD6D-6344-B178-5708482B1DAE}" destId="{44E42B0C-EB0E-D843-A8C2-4CF2203FB233}" srcOrd="2" destOrd="0" parTransId="{46F95106-D2AD-D648-8DB5-8406BBB14676}" sibTransId="{8D2E6BB7-CB34-9B4B-B073-75A443956095}"/>
    <dgm:cxn modelId="{ED055048-3B1D-4946-8B31-4FB87E5B8329}" srcId="{A54B63FE-BD64-F24A-9F38-72F29A5B8AE2}" destId="{79BD24BB-5594-694F-B50C-E54FEB4DDCA5}" srcOrd="0" destOrd="0" parTransId="{2EF146BB-4458-8D4B-8084-BA55B9F1680E}" sibTransId="{D24CF89F-B535-B64D-B00F-969865BE0704}"/>
    <dgm:cxn modelId="{5E77BB96-9FB6-E943-B654-8152B38C09E3}" type="presOf" srcId="{B15ABD9A-E4CF-BA41-8249-478F50AC5280}" destId="{7B8EF574-0418-D84C-A96D-ECE7C250DC36}" srcOrd="0" destOrd="0" presId="urn:microsoft.com/office/officeart/2005/8/layout/hProcess6"/>
    <dgm:cxn modelId="{CD7EB1D9-AD3B-564A-81E0-9DF8889FE39F}" type="presOf" srcId="{CE89AAAE-712B-F340-8AAA-845327DD2DA1}" destId="{8241F402-D40B-8D42-BF27-36C122A5F5CF}" srcOrd="0" destOrd="0" presId="urn:microsoft.com/office/officeart/2005/8/layout/hProcess6"/>
    <dgm:cxn modelId="{F46F9726-65F6-6F4C-BD91-8A0B90901C69}" srcId="{C6984ED9-FD6D-6344-B178-5708482B1DAE}" destId="{CE89AAAE-712B-F340-8AAA-845327DD2DA1}" srcOrd="0" destOrd="0" parTransId="{C96DDC6D-0563-CB4E-8335-C714186137B1}" sibTransId="{39A4945C-A8BD-AB4D-9467-E4E6AB1D17EC}"/>
    <dgm:cxn modelId="{81E7A1A7-5513-FF43-BDA2-FA48BD04F494}" type="presOf" srcId="{C6984ED9-FD6D-6344-B178-5708482B1DAE}" destId="{F1853903-9954-404C-A79E-9DDAC6A36770}" srcOrd="0" destOrd="0" presId="urn:microsoft.com/office/officeart/2005/8/layout/hProcess6"/>
    <dgm:cxn modelId="{1D3FB379-9DB9-EA43-8520-DFFD28E05DD9}" type="presOf" srcId="{79BD24BB-5594-694F-B50C-E54FEB4DDCA5}" destId="{EB043004-216A-754E-9A78-76C2B83EE627}" srcOrd="0" destOrd="0" presId="urn:microsoft.com/office/officeart/2005/8/layout/hProcess6"/>
    <dgm:cxn modelId="{958D3079-42C7-C148-8C5B-E7E654D0229B}" type="presOf" srcId="{79BD24BB-5594-694F-B50C-E54FEB4DDCA5}" destId="{1CC1549D-5CD3-984C-864C-BCD16B46CEDC}" srcOrd="1" destOrd="0" presId="urn:microsoft.com/office/officeart/2005/8/layout/hProcess6"/>
    <dgm:cxn modelId="{EDD2A3B1-CBA5-6441-8976-81A23D57E826}" srcId="{C6984ED9-FD6D-6344-B178-5708482B1DAE}" destId="{A54B63FE-BD64-F24A-9F38-72F29A5B8AE2}" srcOrd="1" destOrd="0" parTransId="{F404F96B-CDEA-4E48-92A7-0FA48DC381DA}" sibTransId="{D3FB8CB3-6E6E-B643-A3F9-1B1CC1B6D400}"/>
    <dgm:cxn modelId="{1AB27E73-502C-9A44-A0D0-2DA1E9012C93}" type="presParOf" srcId="{F1853903-9954-404C-A79E-9DDAC6A36770}" destId="{BE5CC67B-AE99-D447-B719-4D93A674A9D7}" srcOrd="0" destOrd="0" presId="urn:microsoft.com/office/officeart/2005/8/layout/hProcess6"/>
    <dgm:cxn modelId="{E59E6CC7-D642-1A47-AB82-B6C402821251}" type="presParOf" srcId="{BE5CC67B-AE99-D447-B719-4D93A674A9D7}" destId="{30A7C633-B315-1D4E-BDD3-250FFA38D0F7}" srcOrd="0" destOrd="0" presId="urn:microsoft.com/office/officeart/2005/8/layout/hProcess6"/>
    <dgm:cxn modelId="{A697C8F3-C24F-2B41-B709-70DA439E2047}" type="presParOf" srcId="{BE5CC67B-AE99-D447-B719-4D93A674A9D7}" destId="{A6F5AB23-F2E8-2D4D-BFF7-AC8AA58A8A40}" srcOrd="1" destOrd="0" presId="urn:microsoft.com/office/officeart/2005/8/layout/hProcess6"/>
    <dgm:cxn modelId="{3FACD864-8E99-DE4C-8A45-D112C0FDB719}" type="presParOf" srcId="{BE5CC67B-AE99-D447-B719-4D93A674A9D7}" destId="{E1F709FC-E670-FC49-9766-13B476E66E01}" srcOrd="2" destOrd="0" presId="urn:microsoft.com/office/officeart/2005/8/layout/hProcess6"/>
    <dgm:cxn modelId="{ED945BCC-DB6B-4B4A-AE1F-7974706CB2CD}" type="presParOf" srcId="{BE5CC67B-AE99-D447-B719-4D93A674A9D7}" destId="{8241F402-D40B-8D42-BF27-36C122A5F5CF}" srcOrd="3" destOrd="0" presId="urn:microsoft.com/office/officeart/2005/8/layout/hProcess6"/>
    <dgm:cxn modelId="{030EF730-E205-1449-A5A4-274FF0858C43}" type="presParOf" srcId="{F1853903-9954-404C-A79E-9DDAC6A36770}" destId="{7DD04216-8AA8-9D42-B13A-72A4A0F2477E}" srcOrd="1" destOrd="0" presId="urn:microsoft.com/office/officeart/2005/8/layout/hProcess6"/>
    <dgm:cxn modelId="{CB544DE1-130B-5647-9F6E-F392E24F5602}" type="presParOf" srcId="{F1853903-9954-404C-A79E-9DDAC6A36770}" destId="{ED28205F-5E53-AA4B-849F-2084C107C4C2}" srcOrd="2" destOrd="0" presId="urn:microsoft.com/office/officeart/2005/8/layout/hProcess6"/>
    <dgm:cxn modelId="{E719BDED-C402-0D43-85D1-281903395935}" type="presParOf" srcId="{ED28205F-5E53-AA4B-849F-2084C107C4C2}" destId="{A08DF5EC-3EAD-D14F-BC87-C2CAFD1FC2D6}" srcOrd="0" destOrd="0" presId="urn:microsoft.com/office/officeart/2005/8/layout/hProcess6"/>
    <dgm:cxn modelId="{A8597B7B-E312-E645-9A7D-676AAA970072}" type="presParOf" srcId="{ED28205F-5E53-AA4B-849F-2084C107C4C2}" destId="{EB043004-216A-754E-9A78-76C2B83EE627}" srcOrd="1" destOrd="0" presId="urn:microsoft.com/office/officeart/2005/8/layout/hProcess6"/>
    <dgm:cxn modelId="{426AB1D6-CD77-1445-9548-B79FCDB21C31}" type="presParOf" srcId="{ED28205F-5E53-AA4B-849F-2084C107C4C2}" destId="{1CC1549D-5CD3-984C-864C-BCD16B46CEDC}" srcOrd="2" destOrd="0" presId="urn:microsoft.com/office/officeart/2005/8/layout/hProcess6"/>
    <dgm:cxn modelId="{CAFEA447-3D42-BD40-A579-CEC1E56FD927}" type="presParOf" srcId="{ED28205F-5E53-AA4B-849F-2084C107C4C2}" destId="{FE603CBE-7490-004F-86F2-598A675BB1C9}" srcOrd="3" destOrd="0" presId="urn:microsoft.com/office/officeart/2005/8/layout/hProcess6"/>
    <dgm:cxn modelId="{AD447397-8CE6-A04A-BBA0-7102C2A6CEFA}" type="presParOf" srcId="{F1853903-9954-404C-A79E-9DDAC6A36770}" destId="{0C63892D-AC5F-A04B-B03F-312901F09491}" srcOrd="3" destOrd="0" presId="urn:microsoft.com/office/officeart/2005/8/layout/hProcess6"/>
    <dgm:cxn modelId="{3CD35341-686F-1F41-8F4D-62F07D23E81A}" type="presParOf" srcId="{F1853903-9954-404C-A79E-9DDAC6A36770}" destId="{F1A479C3-0D5D-D041-997C-9B79199D5774}" srcOrd="4" destOrd="0" presId="urn:microsoft.com/office/officeart/2005/8/layout/hProcess6"/>
    <dgm:cxn modelId="{A7CBB404-BBD8-454A-8B9B-65939058AA0A}" type="presParOf" srcId="{F1A479C3-0D5D-D041-997C-9B79199D5774}" destId="{7798B30D-BB6B-AF47-914B-5BDC6152699C}" srcOrd="0" destOrd="0" presId="urn:microsoft.com/office/officeart/2005/8/layout/hProcess6"/>
    <dgm:cxn modelId="{33A5E721-D346-5048-9920-B33DBE67822A}" type="presParOf" srcId="{F1A479C3-0D5D-D041-997C-9B79199D5774}" destId="{7B8EF574-0418-D84C-A96D-ECE7C250DC36}" srcOrd="1" destOrd="0" presId="urn:microsoft.com/office/officeart/2005/8/layout/hProcess6"/>
    <dgm:cxn modelId="{EDF5A115-14FD-DE4C-B65A-7070B8208C71}" type="presParOf" srcId="{F1A479C3-0D5D-D041-997C-9B79199D5774}" destId="{488227E3-B07E-8549-A438-71C8166C5E49}" srcOrd="2" destOrd="0" presId="urn:microsoft.com/office/officeart/2005/8/layout/hProcess6"/>
    <dgm:cxn modelId="{E3BC6485-FEE7-1C42-85BA-2F510544BCB2}" type="presParOf" srcId="{F1A479C3-0D5D-D041-997C-9B79199D5774}" destId="{D4F0E171-25A0-A643-AAE7-8A1CF8AC570E}"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F5AB23-F2E8-2D4D-BFF7-AC8AA58A8A40}">
      <dsp:nvSpPr>
        <dsp:cNvPr id="0" name=""/>
        <dsp:cNvSpPr/>
      </dsp:nvSpPr>
      <dsp:spPr>
        <a:xfrm>
          <a:off x="514647" y="1164431"/>
          <a:ext cx="2043112" cy="1785937"/>
        </a:xfrm>
        <a:prstGeom prst="rightArrow">
          <a:avLst>
            <a:gd name="adj1" fmla="val 70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241F402-D40B-8D42-BF27-36C122A5F5CF}">
      <dsp:nvSpPr>
        <dsp:cNvPr id="0" name=""/>
        <dsp:cNvSpPr/>
      </dsp:nvSpPr>
      <dsp:spPr>
        <a:xfrm>
          <a:off x="3869" y="1546621"/>
          <a:ext cx="1021556" cy="1021556"/>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s-ES" sz="1200" kern="1200" dirty="0" smtClean="0"/>
            <a:t>Valor financiero de la marca</a:t>
          </a:r>
          <a:endParaRPr lang="es-ES" sz="1200" kern="1200" dirty="0"/>
        </a:p>
      </dsp:txBody>
      <dsp:txXfrm>
        <a:off x="153472" y="1696224"/>
        <a:ext cx="722350" cy="722350"/>
      </dsp:txXfrm>
    </dsp:sp>
    <dsp:sp modelId="{EB043004-216A-754E-9A78-76C2B83EE627}">
      <dsp:nvSpPr>
        <dsp:cNvPr id="0" name=""/>
        <dsp:cNvSpPr/>
      </dsp:nvSpPr>
      <dsp:spPr>
        <a:xfrm>
          <a:off x="3196232" y="1164431"/>
          <a:ext cx="2043112" cy="1785937"/>
        </a:xfrm>
        <a:prstGeom prst="rightArrow">
          <a:avLst>
            <a:gd name="adj1" fmla="val 70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10795" rIns="21590" bIns="10795" numCol="1" spcCol="1270" anchor="ctr" anchorCtr="0">
          <a:noAutofit/>
        </a:bodyPr>
        <a:lstStyle/>
        <a:p>
          <a:pPr lvl="0" algn="ctr" defTabSz="755650" rtl="0">
            <a:lnSpc>
              <a:spcPct val="90000"/>
            </a:lnSpc>
            <a:spcBef>
              <a:spcPct val="0"/>
            </a:spcBef>
            <a:spcAft>
              <a:spcPct val="35000"/>
            </a:spcAft>
          </a:pPr>
          <a:r>
            <a:rPr lang="es-ES" sz="1700" kern="1200" dirty="0" smtClean="0"/>
            <a:t>El impacto de la decisión de compra del consumidor</a:t>
          </a:r>
          <a:endParaRPr lang="es-ES" sz="1700" kern="1200" dirty="0"/>
        </a:p>
      </dsp:txBody>
      <dsp:txXfrm>
        <a:off x="3707010" y="1432322"/>
        <a:ext cx="996017" cy="1250155"/>
      </dsp:txXfrm>
    </dsp:sp>
    <dsp:sp modelId="{FE603CBE-7490-004F-86F2-598A675BB1C9}">
      <dsp:nvSpPr>
        <dsp:cNvPr id="0" name=""/>
        <dsp:cNvSpPr/>
      </dsp:nvSpPr>
      <dsp:spPr>
        <a:xfrm>
          <a:off x="2685454" y="1546621"/>
          <a:ext cx="1021556" cy="1021556"/>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s-ES" sz="1200" kern="1200" dirty="0" smtClean="0"/>
            <a:t>Brand </a:t>
          </a:r>
          <a:r>
            <a:rPr lang="es-ES" sz="1200" kern="1200" dirty="0" err="1" smtClean="0"/>
            <a:t>Contribution</a:t>
          </a:r>
          <a:endParaRPr lang="es-ES" sz="1200" kern="1200" dirty="0"/>
        </a:p>
      </dsp:txBody>
      <dsp:txXfrm>
        <a:off x="2835057" y="1696224"/>
        <a:ext cx="722350" cy="722350"/>
      </dsp:txXfrm>
    </dsp:sp>
    <dsp:sp modelId="{7B8EF574-0418-D84C-A96D-ECE7C250DC36}">
      <dsp:nvSpPr>
        <dsp:cNvPr id="0" name=""/>
        <dsp:cNvSpPr/>
      </dsp:nvSpPr>
      <dsp:spPr>
        <a:xfrm>
          <a:off x="5877817" y="1164431"/>
          <a:ext cx="2043112" cy="1785937"/>
        </a:xfrm>
        <a:prstGeom prst="rightArrow">
          <a:avLst>
            <a:gd name="adj1" fmla="val 70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10795" rIns="21590" bIns="10795" numCol="1" spcCol="1270" anchor="ctr" anchorCtr="0">
          <a:noAutofit/>
        </a:bodyPr>
        <a:lstStyle/>
        <a:p>
          <a:pPr lvl="0" algn="ctr" defTabSz="755650" rtl="0">
            <a:lnSpc>
              <a:spcPct val="90000"/>
            </a:lnSpc>
            <a:spcBef>
              <a:spcPct val="0"/>
            </a:spcBef>
            <a:spcAft>
              <a:spcPct val="35000"/>
            </a:spcAft>
          </a:pPr>
          <a:r>
            <a:rPr lang="es-ES" sz="1700" kern="1200" dirty="0" smtClean="0"/>
            <a:t>Potencial de crecimiento de una marca</a:t>
          </a:r>
          <a:endParaRPr lang="es-ES" sz="1700" kern="1200" dirty="0"/>
        </a:p>
      </dsp:txBody>
      <dsp:txXfrm>
        <a:off x="6388596" y="1432322"/>
        <a:ext cx="996017" cy="1250155"/>
      </dsp:txXfrm>
    </dsp:sp>
    <dsp:sp modelId="{D4F0E171-25A0-A643-AAE7-8A1CF8AC570E}">
      <dsp:nvSpPr>
        <dsp:cNvPr id="0" name=""/>
        <dsp:cNvSpPr/>
      </dsp:nvSpPr>
      <dsp:spPr>
        <a:xfrm>
          <a:off x="5367039" y="1546621"/>
          <a:ext cx="1021556" cy="1021556"/>
        </a:xfrm>
        <a:prstGeom prst="ellipse">
          <a:avLst/>
        </a:prstGeom>
        <a:gradFill rotWithShape="0">
          <a:gsLst>
            <a:gs pos="0">
              <a:schemeClr val="accent1">
                <a:hueOff val="0"/>
                <a:satOff val="0"/>
                <a:lumOff val="0"/>
                <a:alphaOff val="0"/>
                <a:shade val="85000"/>
              </a:schemeClr>
            </a:gs>
            <a:gs pos="100000">
              <a:schemeClr val="accent1">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s-ES" sz="1200" kern="1200" dirty="0" smtClean="0"/>
            <a:t>Brand </a:t>
          </a:r>
          <a:r>
            <a:rPr lang="es-ES" sz="1200" kern="1200" dirty="0" err="1" smtClean="0"/>
            <a:t>Momentum</a:t>
          </a:r>
          <a:endParaRPr lang="es-ES" sz="1200" kern="1200" dirty="0"/>
        </a:p>
      </dsp:txBody>
      <dsp:txXfrm>
        <a:off x="5516642" y="1696224"/>
        <a:ext cx="722350" cy="72235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9E3694-ADAD-FB46-B713-1EEC55E58017}" type="datetimeFigureOut">
              <a:rPr lang="es-ES" smtClean="0"/>
              <a:t>30/05/12</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94F3D0-D8F2-BD4E-9886-441A364FF857}" type="slidenum">
              <a:rPr lang="es-ES" smtClean="0"/>
              <a:t>‹Nr.›</a:t>
            </a:fld>
            <a:endParaRPr lang="es-ES"/>
          </a:p>
        </p:txBody>
      </p:sp>
    </p:spTree>
    <p:extLst>
      <p:ext uri="{BB962C8B-B14F-4D97-AF65-F5344CB8AC3E}">
        <p14:creationId xmlns:p14="http://schemas.microsoft.com/office/powerpoint/2010/main" val="22712579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8E94F3D0-D8F2-BD4E-9886-441A364FF857}" type="slidenum">
              <a:rPr lang="es-ES" smtClean="0"/>
              <a:t>11</a:t>
            </a:fld>
            <a:endParaRPr lang="es-ES"/>
          </a:p>
        </p:txBody>
      </p:sp>
    </p:spTree>
    <p:extLst>
      <p:ext uri="{BB962C8B-B14F-4D97-AF65-F5344CB8AC3E}">
        <p14:creationId xmlns:p14="http://schemas.microsoft.com/office/powerpoint/2010/main" val="1706781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33D26B-DFC2-4248-8ED0-AD3E108CBDD7}"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s-ES_tradnl" smtClean="0"/>
              <a:t>Clic para editar título</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4" name="Date Placeholder 3"/>
          <p:cNvSpPr>
            <a:spLocks noGrp="1"/>
          </p:cNvSpPr>
          <p:nvPr>
            <p:ph type="dt" sz="half" idx="10"/>
          </p:nvPr>
        </p:nvSpPr>
        <p:spPr/>
        <p:txBody>
          <a:bodyPr/>
          <a:lstStyle/>
          <a:p>
            <a:fld id="{8F97F932-D99A-4087-BFB1-EA42FAFC8D2C}"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s-ES_tradnl" smtClean="0"/>
              <a:t>Clic para editar título</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79C96367-2F2B-4F6E-ACF4-15FA13738E10}"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5" name="Date Placeholder 4"/>
          <p:cNvSpPr>
            <a:spLocks noGrp="1"/>
          </p:cNvSpPr>
          <p:nvPr>
            <p:ph type="dt" sz="half" idx="10"/>
          </p:nvPr>
        </p:nvSpPr>
        <p:spPr/>
        <p:txBody>
          <a:bodyPr/>
          <a:lstStyle/>
          <a:p>
            <a:fld id="{8FB3498D-21C7-408B-8EF5-5B55DEF0BFD5}"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s-ES_tradnl" smtClean="0"/>
              <a:t>Clic para editar título</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7" name="Date Placeholder 6"/>
          <p:cNvSpPr>
            <a:spLocks noGrp="1"/>
          </p:cNvSpPr>
          <p:nvPr>
            <p:ph type="dt" sz="half" idx="10"/>
          </p:nvPr>
        </p:nvSpPr>
        <p:spPr/>
        <p:txBody>
          <a:bodyPr/>
          <a:lstStyle/>
          <a:p>
            <a:fld id="{84DB246E-8FD1-42FF-94A4-E4133095C37A}" type="datetime1">
              <a:rPr lang="en-US" smtClean="0"/>
              <a:pPr/>
              <a:t>30/05/12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A93939D4-B818-4372-B1EE-7CB6D5BBC74A}" type="datetime1">
              <a:rPr lang="en-US" smtClean="0"/>
              <a:pPr/>
              <a:t>30/05/12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30/05/12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s-ES_tradnl" smtClean="0"/>
              <a:t>Clic para editar título</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76F8ADFA-7142-4015-85E6-1712F15FA709}"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s-ES_tradnl" smtClean="0"/>
              <a:t>Clic para editar título</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34A581E0-D653-4D78-A48F-41D80498BC7E}" type="datetime1">
              <a:rPr lang="en-US" smtClean="0"/>
              <a:pPr/>
              <a:t>30/05/12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E694C003-38E8-486A-9BFD-47E55D87241C}"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 para editar título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E059EAA3-934B-41DB-B3B1-806F4BE5CC37}" type="datetime1">
              <a:rPr lang="en-US" smtClean="0"/>
              <a:pPr/>
              <a:t>30/05/12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s-ES_tradnl" smtClean="0"/>
              <a:t>Clic para editar título</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B3AFFF1-9C47-49F0-AE12-AF188F3F4E82}" type="datetime1">
              <a:rPr lang="en-US" smtClean="0"/>
              <a:pPr/>
              <a:t>30/05/12</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8237106-F2ED-405E-BC33-CC3CF426205F}" type="slidenum">
              <a:rPr lang="en-US" smtClean="0"/>
              <a:pPr/>
              <a:t>‹Nr.›</a:t>
            </a:fld>
            <a:endParaRPr lang="en-US" dirty="0"/>
          </a:p>
        </p:txBody>
      </p:sp>
    </p:spTree>
  </p:cSld>
  <p:clrMap bg1="dk1" tx1="lt1" bg2="dk2" tx2="lt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p:cNvSpPr>
            <a:spLocks noGrp="1"/>
          </p:cNvSpPr>
          <p:nvPr>
            <p:ph type="subTitle" idx="1"/>
          </p:nvPr>
        </p:nvSpPr>
        <p:spPr/>
        <p:txBody>
          <a:bodyPr/>
          <a:lstStyle/>
          <a:p>
            <a:r>
              <a:rPr lang="es-ES" dirty="0" smtClean="0"/>
              <a:t>Nadia Olivares</a:t>
            </a:r>
          </a:p>
          <a:p>
            <a:r>
              <a:rPr lang="es-ES" dirty="0" smtClean="0"/>
              <a:t>Carmen Cano</a:t>
            </a:r>
          </a:p>
          <a:p>
            <a:r>
              <a:rPr lang="es-ES" dirty="0" smtClean="0"/>
              <a:t>Eric Serrano</a:t>
            </a:r>
          </a:p>
        </p:txBody>
      </p:sp>
      <p:sp>
        <p:nvSpPr>
          <p:cNvPr id="3" name="Título 2"/>
          <p:cNvSpPr>
            <a:spLocks noGrp="1"/>
          </p:cNvSpPr>
          <p:nvPr>
            <p:ph type="ctrTitle"/>
          </p:nvPr>
        </p:nvSpPr>
        <p:spPr/>
        <p:txBody>
          <a:bodyPr/>
          <a:lstStyle/>
          <a:p>
            <a:r>
              <a:rPr lang="es-ES" dirty="0" smtClean="0"/>
              <a:t>Ranking 2011</a:t>
            </a:r>
            <a:endParaRPr lang="es-ES" dirty="0"/>
          </a:p>
        </p:txBody>
      </p:sp>
    </p:spTree>
    <p:extLst>
      <p:ext uri="{BB962C8B-B14F-4D97-AF65-F5344CB8AC3E}">
        <p14:creationId xmlns:p14="http://schemas.microsoft.com/office/powerpoint/2010/main" val="34808230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Las métricas del rankin</a:t>
            </a:r>
            <a:r>
              <a:rPr lang="es-ES" dirty="0"/>
              <a:t>g</a:t>
            </a: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2896206058"/>
              </p:ext>
            </p:extLst>
          </p:nvPr>
        </p:nvGraphicFramePr>
        <p:xfrm>
          <a:off x="609600" y="1600200"/>
          <a:ext cx="79248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21176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Agrupar 17"/>
          <p:cNvGrpSpPr/>
          <p:nvPr/>
        </p:nvGrpSpPr>
        <p:grpSpPr>
          <a:xfrm>
            <a:off x="2052320" y="1653354"/>
            <a:ext cx="3431394" cy="3781951"/>
            <a:chOff x="4202680" y="1635548"/>
            <a:chExt cx="3431394" cy="3781951"/>
          </a:xfrm>
        </p:grpSpPr>
        <p:sp>
          <p:nvSpPr>
            <p:cNvPr id="4" name="Rectángulo 3"/>
            <p:cNvSpPr/>
            <p:nvPr/>
          </p:nvSpPr>
          <p:spPr>
            <a:xfrm>
              <a:off x="4202680" y="1635548"/>
              <a:ext cx="3431394" cy="378195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4202680" y="2132040"/>
              <a:ext cx="1769008" cy="244818"/>
            </a:xfrm>
            <a:prstGeom prst="rect">
              <a:avLst/>
            </a:prstGeom>
          </p:spPr>
        </p:pic>
        <p:pic>
          <p:nvPicPr>
            <p:cNvPr id="6" name="Imagen 5"/>
            <p:cNvPicPr>
              <a:picLocks noChangeAspect="1"/>
            </p:cNvPicPr>
            <p:nvPr/>
          </p:nvPicPr>
          <p:blipFill>
            <a:blip r:embed="rId3"/>
            <a:stretch>
              <a:fillRect/>
            </a:stretch>
          </p:blipFill>
          <p:spPr>
            <a:xfrm>
              <a:off x="4231339" y="2456717"/>
              <a:ext cx="1625503" cy="244544"/>
            </a:xfrm>
            <a:prstGeom prst="rect">
              <a:avLst/>
            </a:prstGeom>
          </p:spPr>
        </p:pic>
        <p:pic>
          <p:nvPicPr>
            <p:cNvPr id="7" name="Imagen 6"/>
            <p:cNvPicPr>
              <a:picLocks noChangeAspect="1"/>
            </p:cNvPicPr>
            <p:nvPr/>
          </p:nvPicPr>
          <p:blipFill>
            <a:blip r:embed="rId4"/>
            <a:stretch>
              <a:fillRect/>
            </a:stretch>
          </p:blipFill>
          <p:spPr>
            <a:xfrm>
              <a:off x="4264506" y="2791486"/>
              <a:ext cx="1583630" cy="301310"/>
            </a:xfrm>
            <a:prstGeom prst="rect">
              <a:avLst/>
            </a:prstGeom>
          </p:spPr>
        </p:pic>
        <p:pic>
          <p:nvPicPr>
            <p:cNvPr id="8" name="Imagen 7"/>
            <p:cNvPicPr>
              <a:picLocks noChangeAspect="1"/>
            </p:cNvPicPr>
            <p:nvPr/>
          </p:nvPicPr>
          <p:blipFill>
            <a:blip r:embed="rId5"/>
            <a:stretch>
              <a:fillRect/>
            </a:stretch>
          </p:blipFill>
          <p:spPr>
            <a:xfrm>
              <a:off x="4231339" y="3154941"/>
              <a:ext cx="1604255" cy="212954"/>
            </a:xfrm>
            <a:prstGeom prst="rect">
              <a:avLst/>
            </a:prstGeom>
          </p:spPr>
        </p:pic>
        <p:pic>
          <p:nvPicPr>
            <p:cNvPr id="9" name="Imagen 8"/>
            <p:cNvPicPr>
              <a:picLocks noChangeAspect="1"/>
            </p:cNvPicPr>
            <p:nvPr/>
          </p:nvPicPr>
          <p:blipFill>
            <a:blip r:embed="rId6"/>
            <a:stretch>
              <a:fillRect/>
            </a:stretch>
          </p:blipFill>
          <p:spPr>
            <a:xfrm>
              <a:off x="4264506" y="3472331"/>
              <a:ext cx="1583630" cy="259267"/>
            </a:xfrm>
            <a:prstGeom prst="rect">
              <a:avLst/>
            </a:prstGeom>
          </p:spPr>
        </p:pic>
        <p:pic>
          <p:nvPicPr>
            <p:cNvPr id="10" name="Imagen 9"/>
            <p:cNvPicPr>
              <a:picLocks noChangeAspect="1"/>
            </p:cNvPicPr>
            <p:nvPr/>
          </p:nvPicPr>
          <p:blipFill>
            <a:blip r:embed="rId7"/>
            <a:stretch>
              <a:fillRect/>
            </a:stretch>
          </p:blipFill>
          <p:spPr>
            <a:xfrm>
              <a:off x="4292981" y="3830775"/>
              <a:ext cx="1555299" cy="235023"/>
            </a:xfrm>
            <a:prstGeom prst="rect">
              <a:avLst/>
            </a:prstGeom>
          </p:spPr>
        </p:pic>
        <p:pic>
          <p:nvPicPr>
            <p:cNvPr id="11" name="Imagen 10"/>
            <p:cNvPicPr>
              <a:picLocks noChangeAspect="1"/>
            </p:cNvPicPr>
            <p:nvPr/>
          </p:nvPicPr>
          <p:blipFill>
            <a:blip r:embed="rId8"/>
            <a:stretch>
              <a:fillRect/>
            </a:stretch>
          </p:blipFill>
          <p:spPr>
            <a:xfrm>
              <a:off x="4292982" y="4125163"/>
              <a:ext cx="1565924" cy="293611"/>
            </a:xfrm>
            <a:prstGeom prst="rect">
              <a:avLst/>
            </a:prstGeom>
          </p:spPr>
        </p:pic>
        <p:pic>
          <p:nvPicPr>
            <p:cNvPr id="12" name="Imagen 11"/>
            <p:cNvPicPr>
              <a:picLocks noChangeAspect="1"/>
            </p:cNvPicPr>
            <p:nvPr/>
          </p:nvPicPr>
          <p:blipFill>
            <a:blip r:embed="rId9"/>
            <a:stretch>
              <a:fillRect/>
            </a:stretch>
          </p:blipFill>
          <p:spPr>
            <a:xfrm>
              <a:off x="4264506" y="4497057"/>
              <a:ext cx="1583630" cy="261582"/>
            </a:xfrm>
            <a:prstGeom prst="rect">
              <a:avLst/>
            </a:prstGeom>
          </p:spPr>
        </p:pic>
        <p:pic>
          <p:nvPicPr>
            <p:cNvPr id="16" name="Imagen 15"/>
            <p:cNvPicPr>
              <a:picLocks noChangeAspect="1"/>
            </p:cNvPicPr>
            <p:nvPr/>
          </p:nvPicPr>
          <p:blipFill>
            <a:blip r:embed="rId10"/>
            <a:stretch>
              <a:fillRect/>
            </a:stretch>
          </p:blipFill>
          <p:spPr>
            <a:xfrm>
              <a:off x="4284625" y="4827368"/>
              <a:ext cx="1530771" cy="262601"/>
            </a:xfrm>
            <a:prstGeom prst="rect">
              <a:avLst/>
            </a:prstGeom>
          </p:spPr>
        </p:pic>
        <p:pic>
          <p:nvPicPr>
            <p:cNvPr id="17" name="Imagen 16"/>
            <p:cNvPicPr>
              <a:picLocks noChangeAspect="1"/>
            </p:cNvPicPr>
            <p:nvPr/>
          </p:nvPicPr>
          <p:blipFill>
            <a:blip r:embed="rId11"/>
            <a:stretch>
              <a:fillRect/>
            </a:stretch>
          </p:blipFill>
          <p:spPr>
            <a:xfrm>
              <a:off x="4264506" y="5089969"/>
              <a:ext cx="1550890" cy="259620"/>
            </a:xfrm>
            <a:prstGeom prst="rect">
              <a:avLst/>
            </a:prstGeom>
          </p:spPr>
        </p:pic>
      </p:grpSp>
      <p:sp>
        <p:nvSpPr>
          <p:cNvPr id="2" name="Título 1"/>
          <p:cNvSpPr>
            <a:spLocks noGrp="1"/>
          </p:cNvSpPr>
          <p:nvPr>
            <p:ph type="title"/>
          </p:nvPr>
        </p:nvSpPr>
        <p:spPr/>
        <p:txBody>
          <a:bodyPr/>
          <a:lstStyle/>
          <a:p>
            <a:r>
              <a:rPr lang="es-ES" dirty="0" smtClean="0"/>
              <a:t>Ranking 2010 -2011</a:t>
            </a:r>
            <a:endParaRPr lang="es-ES" dirty="0"/>
          </a:p>
        </p:txBody>
      </p:sp>
      <p:pic>
        <p:nvPicPr>
          <p:cNvPr id="3" name="Imagen 2"/>
          <p:cNvPicPr>
            <a:picLocks noChangeAspect="1"/>
          </p:cNvPicPr>
          <p:nvPr/>
        </p:nvPicPr>
        <p:blipFill>
          <a:blip r:embed="rId12"/>
          <a:stretch>
            <a:fillRect/>
          </a:stretch>
        </p:blipFill>
        <p:spPr>
          <a:xfrm>
            <a:off x="3949046" y="1653354"/>
            <a:ext cx="3465362" cy="3781951"/>
          </a:xfrm>
          <a:prstGeom prst="rect">
            <a:avLst/>
          </a:prstGeom>
        </p:spPr>
      </p:pic>
      <p:cxnSp>
        <p:nvCxnSpPr>
          <p:cNvPr id="20" name="Conector recto 19"/>
          <p:cNvCxnSpPr/>
          <p:nvPr/>
        </p:nvCxnSpPr>
        <p:spPr>
          <a:xfrm>
            <a:off x="3851808" y="2149846"/>
            <a:ext cx="0" cy="321754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16035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Tendencias</a:t>
            </a:r>
            <a:endParaRPr lang="es-ES" dirty="0"/>
          </a:p>
        </p:txBody>
      </p:sp>
      <p:sp>
        <p:nvSpPr>
          <p:cNvPr id="3" name="Marcador de contenido 2"/>
          <p:cNvSpPr>
            <a:spLocks noGrp="1"/>
          </p:cNvSpPr>
          <p:nvPr>
            <p:ph sz="quarter" idx="13"/>
          </p:nvPr>
        </p:nvSpPr>
        <p:spPr/>
        <p:txBody>
          <a:bodyPr>
            <a:normAutofit fontScale="85000" lnSpcReduction="10000"/>
          </a:bodyPr>
          <a:lstStyle/>
          <a:p>
            <a:r>
              <a:rPr lang="es-ES" dirty="0"/>
              <a:t>1. Valor — La percepción de buen valor por el dinero es aún más importante que antes para los consumidores, </a:t>
            </a:r>
            <a:r>
              <a:rPr lang="es-ES" dirty="0" smtClean="0"/>
              <a:t>(precio </a:t>
            </a:r>
            <a:r>
              <a:rPr lang="es-ES" dirty="0"/>
              <a:t>y calidad </a:t>
            </a:r>
            <a:r>
              <a:rPr lang="es-ES" dirty="0" smtClean="0"/>
              <a:t>percibida)</a:t>
            </a:r>
          </a:p>
          <a:p>
            <a:pPr lvl="1"/>
            <a:r>
              <a:rPr lang="es-ES" dirty="0" smtClean="0"/>
              <a:t> Wal</a:t>
            </a:r>
            <a:r>
              <a:rPr lang="es-ES" dirty="0"/>
              <a:t>-Mart (+19%), ALDI (+49%) y </a:t>
            </a:r>
            <a:r>
              <a:rPr lang="es-ES" dirty="0" err="1"/>
              <a:t>Auchan</a:t>
            </a:r>
            <a:r>
              <a:rPr lang="es-ES" dirty="0"/>
              <a:t> (+48%</a:t>
            </a:r>
            <a:r>
              <a:rPr lang="es-ES" dirty="0" smtClean="0"/>
              <a:t>), H</a:t>
            </a:r>
            <a:r>
              <a:rPr lang="es-ES" dirty="0"/>
              <a:t>&amp;M (+8%) </a:t>
            </a:r>
            <a:endParaRPr lang="es-ES" dirty="0" smtClean="0"/>
          </a:p>
          <a:p>
            <a:r>
              <a:rPr lang="es-ES" dirty="0" smtClean="0"/>
              <a:t>2</a:t>
            </a:r>
            <a:r>
              <a:rPr lang="es-ES" dirty="0"/>
              <a:t>. Vicio — La gente se recompensa a sí mismos con pequeños gustos aún cuando el dinero escasea. </a:t>
            </a:r>
            <a:endParaRPr lang="es-ES" dirty="0" smtClean="0"/>
          </a:p>
          <a:p>
            <a:pPr lvl="1"/>
            <a:r>
              <a:rPr lang="es-ES" dirty="0" smtClean="0"/>
              <a:t> </a:t>
            </a:r>
            <a:r>
              <a:rPr lang="es-ES" dirty="0"/>
              <a:t>McDonald’s (+34%), </a:t>
            </a:r>
            <a:r>
              <a:rPr lang="es-ES" dirty="0" err="1"/>
              <a:t>Marlboro</a:t>
            </a:r>
            <a:r>
              <a:rPr lang="es-ES" dirty="0"/>
              <a:t> (+33%), </a:t>
            </a:r>
            <a:r>
              <a:rPr lang="es-ES" dirty="0" err="1"/>
              <a:t>Budweiser</a:t>
            </a:r>
            <a:r>
              <a:rPr lang="es-ES" dirty="0"/>
              <a:t> (+23%) y </a:t>
            </a:r>
            <a:r>
              <a:rPr lang="es-ES" dirty="0" err="1"/>
              <a:t>Johnnie</a:t>
            </a:r>
            <a:r>
              <a:rPr lang="es-ES" dirty="0"/>
              <a:t> Walker (+42%) </a:t>
            </a:r>
            <a:endParaRPr lang="es-ES" dirty="0" smtClean="0"/>
          </a:p>
          <a:p>
            <a:r>
              <a:rPr lang="es-ES" dirty="0" smtClean="0"/>
              <a:t>3</a:t>
            </a:r>
            <a:r>
              <a:rPr lang="es-ES" dirty="0"/>
              <a:t>. En casa — Mientras que los consumidores intentan ahorrar dinero, las marcas que pueden ser experimentadas en casa han mostrado fuerte crecimiento. </a:t>
            </a:r>
            <a:endParaRPr lang="es-ES" dirty="0" smtClean="0"/>
          </a:p>
          <a:p>
            <a:pPr lvl="1"/>
            <a:r>
              <a:rPr lang="es-ES" dirty="0" smtClean="0"/>
              <a:t>Amazon </a:t>
            </a:r>
            <a:r>
              <a:rPr lang="es-ES" dirty="0"/>
              <a:t>(+85%</a:t>
            </a:r>
            <a:r>
              <a:rPr lang="es-ES" dirty="0" smtClean="0"/>
              <a:t>), </a:t>
            </a:r>
            <a:r>
              <a:rPr lang="es-ES" dirty="0"/>
              <a:t>eBay (+16%</a:t>
            </a:r>
            <a:r>
              <a:rPr lang="es-ES" dirty="0" smtClean="0"/>
              <a:t>)</a:t>
            </a:r>
            <a:r>
              <a:rPr lang="es-ES" dirty="0"/>
              <a:t>,</a:t>
            </a:r>
            <a:r>
              <a:rPr lang="es-ES" dirty="0" smtClean="0"/>
              <a:t> </a:t>
            </a:r>
            <a:r>
              <a:rPr lang="es-ES" dirty="0" err="1" smtClean="0"/>
              <a:t>Nespresso</a:t>
            </a:r>
            <a:r>
              <a:rPr lang="es-ES" dirty="0" smtClean="0"/>
              <a:t> </a:t>
            </a:r>
            <a:r>
              <a:rPr lang="es-ES" dirty="0"/>
              <a:t>(+27%) y </a:t>
            </a:r>
            <a:r>
              <a:rPr lang="es-ES" dirty="0" err="1"/>
              <a:t>Nescafe</a:t>
            </a:r>
            <a:r>
              <a:rPr lang="es-ES" dirty="0"/>
              <a:t> (+23%</a:t>
            </a:r>
            <a:r>
              <a:rPr lang="es-ES" dirty="0" smtClean="0"/>
              <a:t>)</a:t>
            </a:r>
            <a:endParaRPr lang="es-ES" dirty="0"/>
          </a:p>
          <a:p>
            <a:r>
              <a:rPr lang="es-ES" dirty="0"/>
              <a:t>4. Inalámbrico — La popularidad creciente de usar Internet en movimiento a través de aparatos como iPhone y BlackBerry ha traído consigo crecimiento a la categoría de operadores móviles en general, movidos por la demanda de servicios de datos. </a:t>
            </a:r>
            <a:endParaRPr lang="es-ES" dirty="0" smtClean="0"/>
          </a:p>
          <a:p>
            <a:pPr lvl="1"/>
            <a:r>
              <a:rPr lang="es-ES" dirty="0" smtClean="0"/>
              <a:t>Vodafone (</a:t>
            </a:r>
            <a:r>
              <a:rPr lang="es-ES" dirty="0"/>
              <a:t>+45%</a:t>
            </a:r>
            <a:r>
              <a:rPr lang="es-ES" dirty="0" smtClean="0"/>
              <a:t>), </a:t>
            </a:r>
            <a:r>
              <a:rPr lang="es-ES" dirty="0" err="1" smtClean="0"/>
              <a:t>Telcel</a:t>
            </a:r>
            <a:r>
              <a:rPr lang="es-ES" dirty="0" smtClean="0"/>
              <a:t>.</a:t>
            </a:r>
            <a:endParaRPr lang="es-ES" dirty="0"/>
          </a:p>
          <a:p>
            <a:r>
              <a:rPr lang="es-ES" dirty="0"/>
              <a:t>5. Ascenso de </a:t>
            </a:r>
            <a:r>
              <a:rPr lang="es-ES" dirty="0" err="1" smtClean="0"/>
              <a:t>BRICs</a:t>
            </a:r>
            <a:r>
              <a:rPr lang="es-ES" dirty="0"/>
              <a:t> </a:t>
            </a:r>
            <a:r>
              <a:rPr lang="es-ES" dirty="0" smtClean="0"/>
              <a:t>(</a:t>
            </a:r>
            <a:r>
              <a:rPr lang="es-ES" dirty="0"/>
              <a:t>Brasil, Rusia, India y China</a:t>
            </a:r>
            <a:r>
              <a:rPr lang="es-ES" dirty="0" smtClean="0"/>
              <a:t>) - </a:t>
            </a:r>
            <a:r>
              <a:rPr lang="es-ES" dirty="0"/>
              <a:t>son clave en impulsar el crecimiento de marcas internacionales, por ejemplo Apple. Las marcas domésticas de economías emergentes ganan </a:t>
            </a:r>
            <a:r>
              <a:rPr lang="es-ES" dirty="0" smtClean="0"/>
              <a:t>ímpetu.</a:t>
            </a:r>
          </a:p>
          <a:p>
            <a:pPr lvl="1"/>
            <a:r>
              <a:rPr lang="es-ES" dirty="0" smtClean="0"/>
              <a:t>Bradesco, </a:t>
            </a:r>
            <a:r>
              <a:rPr lang="es-ES" dirty="0" err="1" smtClean="0"/>
              <a:t>Beeline</a:t>
            </a:r>
            <a:r>
              <a:rPr lang="es-ES" dirty="0"/>
              <a:t>, </a:t>
            </a:r>
            <a:r>
              <a:rPr lang="es-ES" dirty="0" smtClean="0"/>
              <a:t>China </a:t>
            </a:r>
            <a:r>
              <a:rPr lang="es-ES" dirty="0" err="1"/>
              <a:t>Merchants</a:t>
            </a:r>
            <a:r>
              <a:rPr lang="es-ES" dirty="0"/>
              <a:t> Bank (+168%)</a:t>
            </a:r>
            <a:r>
              <a:rPr lang="es-ES" dirty="0" smtClean="0"/>
              <a:t>.</a:t>
            </a:r>
            <a:endParaRPr lang="es-ES" dirty="0"/>
          </a:p>
        </p:txBody>
      </p:sp>
    </p:spTree>
    <p:extLst>
      <p:ext uri="{BB962C8B-B14F-4D97-AF65-F5344CB8AC3E}">
        <p14:creationId xmlns:p14="http://schemas.microsoft.com/office/powerpoint/2010/main" val="56827669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Justificación del éxito de empresas de tecnología</a:t>
            </a:r>
            <a:endParaRPr lang="es-ES" dirty="0"/>
          </a:p>
        </p:txBody>
      </p:sp>
      <p:sp>
        <p:nvSpPr>
          <p:cNvPr id="3" name="Marcador de contenido 2"/>
          <p:cNvSpPr>
            <a:spLocks noGrp="1"/>
          </p:cNvSpPr>
          <p:nvPr>
            <p:ph sz="quarter" idx="13"/>
          </p:nvPr>
        </p:nvSpPr>
        <p:spPr/>
        <p:txBody>
          <a:bodyPr/>
          <a:lstStyle/>
          <a:p>
            <a:r>
              <a:rPr lang="es-ES" dirty="0" smtClean="0"/>
              <a:t>La categoría de tecnología y comunicación, representan una tercera parte de la 100 marcas más valiosas en comparación con el 25% que representó en el 2006</a:t>
            </a:r>
          </a:p>
          <a:p>
            <a:r>
              <a:rPr lang="es-ES" dirty="0" smtClean="0"/>
              <a:t>Factores de ascenso de estas empresas:</a:t>
            </a:r>
          </a:p>
          <a:p>
            <a:pPr lvl="1"/>
            <a:r>
              <a:rPr lang="es-ES" dirty="0" smtClean="0"/>
              <a:t>Los dispositivos y servicios que prestan, son más cotidianos</a:t>
            </a:r>
          </a:p>
          <a:p>
            <a:pPr lvl="1"/>
            <a:r>
              <a:rPr lang="es-ES" dirty="0" smtClean="0"/>
              <a:t>Ante una época de recesión económica la gente tienda a mirar la tecnología como una alternativa más barata de consumo</a:t>
            </a:r>
          </a:p>
          <a:p>
            <a:r>
              <a:rPr lang="es-ES" dirty="0" smtClean="0"/>
              <a:t>Algunas empresas con crecimiento más rápido son:</a:t>
            </a:r>
          </a:p>
          <a:p>
            <a:pPr lvl="1"/>
            <a:r>
              <a:rPr lang="es-ES" dirty="0" smtClean="0"/>
              <a:t>Facebook, Amazon, Apple, </a:t>
            </a:r>
            <a:r>
              <a:rPr lang="es-ES" dirty="0" err="1" smtClean="0"/>
              <a:t>Baidu</a:t>
            </a:r>
            <a:r>
              <a:rPr lang="es-ES" dirty="0" smtClean="0"/>
              <a:t>, Siemens y Canon</a:t>
            </a:r>
          </a:p>
          <a:p>
            <a:r>
              <a:rPr lang="es-ES" dirty="0" smtClean="0"/>
              <a:t>Amazon representa un punto de quiebre a nivel comercial al haber superado a </a:t>
            </a:r>
            <a:r>
              <a:rPr lang="es-ES" dirty="0" err="1" smtClean="0"/>
              <a:t>Walmart</a:t>
            </a:r>
            <a:endParaRPr lang="es-ES" dirty="0" smtClean="0"/>
          </a:p>
          <a:p>
            <a:r>
              <a:rPr lang="es-ES" dirty="0" smtClean="0"/>
              <a:t>Tienen un gran crecimiento en América Latina y Asia</a:t>
            </a:r>
          </a:p>
          <a:p>
            <a:r>
              <a:rPr lang="es-ES" dirty="0" smtClean="0"/>
              <a:t>México entro en la posición 76 con TELCEL</a:t>
            </a:r>
          </a:p>
          <a:p>
            <a:endParaRPr lang="es-ES" dirty="0"/>
          </a:p>
        </p:txBody>
      </p:sp>
    </p:spTree>
    <p:extLst>
      <p:ext uri="{BB962C8B-B14F-4D97-AF65-F5344CB8AC3E}">
        <p14:creationId xmlns:p14="http://schemas.microsoft.com/office/powerpoint/2010/main" val="32910987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a:t>
            </a:r>
            <a:endParaRPr lang="es-ES" dirty="0"/>
          </a:p>
        </p:txBody>
      </p:sp>
      <p:sp>
        <p:nvSpPr>
          <p:cNvPr id="3" name="Marcador de contenido 2"/>
          <p:cNvSpPr>
            <a:spLocks noGrp="1"/>
          </p:cNvSpPr>
          <p:nvPr>
            <p:ph sz="quarter" idx="13"/>
          </p:nvPr>
        </p:nvSpPr>
        <p:spPr/>
        <p:txBody>
          <a:bodyPr>
            <a:normAutofit fontScale="85000" lnSpcReduction="20000"/>
          </a:bodyPr>
          <a:lstStyle/>
          <a:p>
            <a:r>
              <a:rPr lang="es-ES" dirty="0" err="1" smtClean="0"/>
              <a:t>Telcel</a:t>
            </a:r>
            <a:endParaRPr lang="es-ES" dirty="0" smtClean="0"/>
          </a:p>
          <a:p>
            <a:pPr lvl="1"/>
            <a:r>
              <a:rPr lang="es-ES" dirty="0" smtClean="0"/>
              <a:t>Entró en el lugar 76 en el ranking 2011</a:t>
            </a:r>
          </a:p>
          <a:p>
            <a:pPr lvl="1"/>
            <a:r>
              <a:rPr lang="es-ES" dirty="0" smtClean="0"/>
              <a:t>Claves de su éxito:</a:t>
            </a:r>
          </a:p>
          <a:p>
            <a:pPr lvl="2"/>
            <a:r>
              <a:rPr lang="es-ES" dirty="0" smtClean="0"/>
              <a:t>Liderazgo</a:t>
            </a:r>
          </a:p>
          <a:p>
            <a:pPr lvl="2"/>
            <a:r>
              <a:rPr lang="es-ES" dirty="0" smtClean="0"/>
              <a:t>Estrategia</a:t>
            </a:r>
          </a:p>
          <a:p>
            <a:pPr lvl="2"/>
            <a:r>
              <a:rPr lang="es-ES" dirty="0" smtClean="0"/>
              <a:t>Lealtad de marca</a:t>
            </a:r>
          </a:p>
          <a:p>
            <a:pPr lvl="3"/>
            <a:r>
              <a:rPr lang="es-ES" dirty="0" smtClean="0"/>
              <a:t>Con todas las denuncias que han tenido, los consumidores siguen prefiriendo </a:t>
            </a:r>
            <a:r>
              <a:rPr lang="es-ES" dirty="0"/>
              <a:t>T</a:t>
            </a:r>
            <a:r>
              <a:rPr lang="es-ES" dirty="0" smtClean="0"/>
              <a:t>elmex y </a:t>
            </a:r>
            <a:r>
              <a:rPr lang="es-ES" dirty="0" err="1"/>
              <a:t>T</a:t>
            </a:r>
            <a:r>
              <a:rPr lang="es-ES" dirty="0" err="1" smtClean="0"/>
              <a:t>elcel</a:t>
            </a:r>
            <a:endParaRPr lang="es-ES" dirty="0" smtClean="0"/>
          </a:p>
          <a:p>
            <a:pPr lvl="3"/>
            <a:r>
              <a:rPr lang="es-ES" dirty="0" smtClean="0"/>
              <a:t>El consumidor percibe un mayor valor agregado y diferenciación de los servicios</a:t>
            </a:r>
          </a:p>
          <a:p>
            <a:pPr lvl="3"/>
            <a:r>
              <a:rPr lang="es-ES" dirty="0" smtClean="0"/>
              <a:t>Cuenta con una mejor estrategia de publicidad y mercadotecnia aunado a un mayor presupuesto</a:t>
            </a:r>
          </a:p>
          <a:p>
            <a:pPr lvl="1"/>
            <a:r>
              <a:rPr lang="es-ES" dirty="0" smtClean="0"/>
              <a:t>Su éxito se ha debido a la incorporación de:</a:t>
            </a:r>
          </a:p>
          <a:p>
            <a:pPr lvl="2"/>
            <a:r>
              <a:rPr lang="es-ES" dirty="0" smtClean="0"/>
              <a:t>Tecnología más avanzada</a:t>
            </a:r>
          </a:p>
          <a:p>
            <a:pPr lvl="2"/>
            <a:r>
              <a:rPr lang="es-ES" dirty="0" smtClean="0"/>
              <a:t>Portabilidad</a:t>
            </a:r>
          </a:p>
          <a:p>
            <a:pPr lvl="2"/>
            <a:r>
              <a:rPr lang="es-ES" dirty="0" smtClean="0"/>
              <a:t>El mejor servicio de red</a:t>
            </a:r>
            <a:endParaRPr lang="es-ES" dirty="0"/>
          </a:p>
        </p:txBody>
      </p:sp>
    </p:spTree>
    <p:extLst>
      <p:ext uri="{BB962C8B-B14F-4D97-AF65-F5344CB8AC3E}">
        <p14:creationId xmlns:p14="http://schemas.microsoft.com/office/powerpoint/2010/main" val="35310020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a:t>
            </a:r>
            <a:endParaRPr lang="es-ES" dirty="0"/>
          </a:p>
        </p:txBody>
      </p:sp>
      <p:sp>
        <p:nvSpPr>
          <p:cNvPr id="3" name="Marcador de contenido 2"/>
          <p:cNvSpPr>
            <a:spLocks noGrp="1"/>
          </p:cNvSpPr>
          <p:nvPr>
            <p:ph sz="quarter" idx="13"/>
          </p:nvPr>
        </p:nvSpPr>
        <p:spPr/>
        <p:txBody>
          <a:bodyPr>
            <a:normAutofit fontScale="62500" lnSpcReduction="20000"/>
          </a:bodyPr>
          <a:lstStyle/>
          <a:p>
            <a:r>
              <a:rPr lang="es-ES" dirty="0" smtClean="0"/>
              <a:t>Apple</a:t>
            </a:r>
          </a:p>
          <a:p>
            <a:pPr lvl="1"/>
            <a:r>
              <a:rPr lang="es-ES" dirty="0" smtClean="0"/>
              <a:t>Subió del 3er al 1er lugar</a:t>
            </a:r>
          </a:p>
          <a:p>
            <a:pPr lvl="1"/>
            <a:r>
              <a:rPr lang="es-ES" dirty="0" smtClean="0"/>
              <a:t>Su valor de marca subió un 84% a comparación del año pasado</a:t>
            </a:r>
          </a:p>
          <a:p>
            <a:pPr lvl="2"/>
            <a:r>
              <a:rPr lang="es-ES" dirty="0" smtClean="0"/>
              <a:t>El </a:t>
            </a:r>
            <a:r>
              <a:rPr lang="es-ES" dirty="0" err="1" smtClean="0"/>
              <a:t>iPad</a:t>
            </a:r>
            <a:r>
              <a:rPr lang="es-ES" dirty="0" smtClean="0"/>
              <a:t> 2 jugó un papel importante en este hecho</a:t>
            </a:r>
          </a:p>
          <a:p>
            <a:pPr lvl="1"/>
            <a:r>
              <a:rPr lang="es-ES" dirty="0"/>
              <a:t>En el 2011 se vendieron más dispositivos móviles con el sistema operativo IOS que ordenadores Macintosh en sus 28 años de </a:t>
            </a:r>
            <a:r>
              <a:rPr lang="es-ES" dirty="0" smtClean="0"/>
              <a:t>historia</a:t>
            </a:r>
          </a:p>
          <a:p>
            <a:pPr lvl="2"/>
            <a:r>
              <a:rPr lang="es-ES" dirty="0" smtClean="0"/>
              <a:t>55 millones de Mac – 22 años</a:t>
            </a:r>
          </a:p>
          <a:p>
            <a:pPr lvl="2"/>
            <a:r>
              <a:rPr lang="es-ES" dirty="0" smtClean="0"/>
              <a:t>22 millones de iPod – 5 años</a:t>
            </a:r>
          </a:p>
          <a:p>
            <a:pPr lvl="2"/>
            <a:r>
              <a:rPr lang="es-ES" dirty="0" smtClean="0"/>
              <a:t>22 millones de iPhone – 53años</a:t>
            </a:r>
          </a:p>
          <a:p>
            <a:pPr lvl="1"/>
            <a:r>
              <a:rPr lang="es-ES" dirty="0" smtClean="0"/>
              <a:t>4 claves de éxito:</a:t>
            </a:r>
          </a:p>
          <a:p>
            <a:pPr lvl="2"/>
            <a:r>
              <a:rPr lang="es-ES" dirty="0" smtClean="0"/>
              <a:t>Enfoque</a:t>
            </a:r>
          </a:p>
          <a:p>
            <a:pPr lvl="2"/>
            <a:r>
              <a:rPr lang="es-ES" dirty="0" smtClean="0"/>
              <a:t>Simplicidad</a:t>
            </a:r>
          </a:p>
          <a:p>
            <a:pPr lvl="2"/>
            <a:r>
              <a:rPr lang="es-ES" dirty="0" smtClean="0"/>
              <a:t>Valor</a:t>
            </a:r>
          </a:p>
          <a:p>
            <a:pPr lvl="2"/>
            <a:r>
              <a:rPr lang="es-ES" dirty="0" smtClean="0"/>
              <a:t>Querer ser el mejor</a:t>
            </a:r>
          </a:p>
          <a:p>
            <a:pPr lvl="1"/>
            <a:r>
              <a:rPr lang="es-ES" dirty="0" smtClean="0"/>
              <a:t>Sabe como disminuir el precio del dispositivo final, abaratando los costos de producción (Ofrece productos de avanzada tecnología y calidad a un precio más bajo)</a:t>
            </a:r>
          </a:p>
          <a:p>
            <a:pPr lvl="1"/>
            <a:r>
              <a:rPr lang="es-ES" dirty="0" smtClean="0"/>
              <a:t>Se adelanta a las necesidades del usuario</a:t>
            </a:r>
          </a:p>
          <a:p>
            <a:pPr lvl="1"/>
            <a:r>
              <a:rPr lang="es-ES" dirty="0" smtClean="0"/>
              <a:t>Actúa en el espacio donde sus competidores no pueden hacerlo</a:t>
            </a:r>
          </a:p>
        </p:txBody>
      </p:sp>
    </p:spTree>
    <p:extLst>
      <p:ext uri="{BB962C8B-B14F-4D97-AF65-F5344CB8AC3E}">
        <p14:creationId xmlns:p14="http://schemas.microsoft.com/office/powerpoint/2010/main" val="19117760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50815"/>
          <a:stretch/>
        </p:blipFill>
        <p:spPr>
          <a:xfrm>
            <a:off x="960119" y="1142563"/>
            <a:ext cx="3404303" cy="4456032"/>
          </a:xfrm>
          <a:prstGeom prst="rect">
            <a:avLst/>
          </a:prstGeom>
        </p:spPr>
      </p:pic>
      <p:pic>
        <p:nvPicPr>
          <p:cNvPr id="3" name="Imagen 2"/>
          <p:cNvPicPr>
            <a:picLocks noChangeAspect="1"/>
          </p:cNvPicPr>
          <p:nvPr/>
        </p:nvPicPr>
        <p:blipFill rotWithShape="1">
          <a:blip r:embed="rId2"/>
          <a:srcRect t="49185" b="-1"/>
          <a:stretch/>
        </p:blipFill>
        <p:spPr>
          <a:xfrm>
            <a:off x="4627880" y="1198879"/>
            <a:ext cx="3246120" cy="4389759"/>
          </a:xfrm>
          <a:prstGeom prst="rect">
            <a:avLst/>
          </a:prstGeom>
        </p:spPr>
      </p:pic>
    </p:spTree>
    <p:extLst>
      <p:ext uri="{BB962C8B-B14F-4D97-AF65-F5344CB8AC3E}">
        <p14:creationId xmlns:p14="http://schemas.microsoft.com/office/powerpoint/2010/main" val="381602442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a:t>
            </a:r>
            <a:endParaRPr lang="es-ES" dirty="0"/>
          </a:p>
        </p:txBody>
      </p:sp>
      <p:sp>
        <p:nvSpPr>
          <p:cNvPr id="3" name="Marcador de contenido 2"/>
          <p:cNvSpPr>
            <a:spLocks noGrp="1"/>
          </p:cNvSpPr>
          <p:nvPr>
            <p:ph sz="quarter" idx="13"/>
          </p:nvPr>
        </p:nvSpPr>
        <p:spPr/>
        <p:txBody>
          <a:bodyPr/>
          <a:lstStyle/>
          <a:p>
            <a:r>
              <a:rPr lang="es-ES" dirty="0" smtClean="0"/>
              <a:t>Google</a:t>
            </a:r>
          </a:p>
          <a:p>
            <a:pPr lvl="1"/>
            <a:r>
              <a:rPr lang="es-ES" dirty="0" smtClean="0"/>
              <a:t>Es la primera vez que baja de posición en 4 años</a:t>
            </a:r>
          </a:p>
          <a:p>
            <a:pPr lvl="1"/>
            <a:r>
              <a:rPr lang="es-ES" dirty="0" smtClean="0"/>
              <a:t>Su valor bajo un 2%</a:t>
            </a:r>
          </a:p>
          <a:p>
            <a:pPr lvl="1"/>
            <a:endParaRPr lang="es-ES" dirty="0"/>
          </a:p>
        </p:txBody>
      </p:sp>
    </p:spTree>
    <p:extLst>
      <p:ext uri="{BB962C8B-B14F-4D97-AF65-F5344CB8AC3E}">
        <p14:creationId xmlns:p14="http://schemas.microsoft.com/office/powerpoint/2010/main" val="232939266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Análisis</a:t>
            </a:r>
            <a:endParaRPr lang="es-ES" dirty="0"/>
          </a:p>
        </p:txBody>
      </p:sp>
      <p:sp>
        <p:nvSpPr>
          <p:cNvPr id="3" name="Marcador de contenido 2"/>
          <p:cNvSpPr>
            <a:spLocks noGrp="1"/>
          </p:cNvSpPr>
          <p:nvPr>
            <p:ph sz="quarter" idx="13"/>
          </p:nvPr>
        </p:nvSpPr>
        <p:spPr/>
        <p:txBody>
          <a:bodyPr/>
          <a:lstStyle/>
          <a:p>
            <a:r>
              <a:rPr lang="es-ES" dirty="0" smtClean="0"/>
              <a:t>Facebook</a:t>
            </a:r>
          </a:p>
          <a:p>
            <a:pPr lvl="1"/>
            <a:r>
              <a:rPr lang="es-ES" dirty="0" smtClean="0"/>
              <a:t>Se encuentra en el puesto 35</a:t>
            </a:r>
          </a:p>
          <a:p>
            <a:pPr lvl="1"/>
            <a:r>
              <a:rPr lang="es-ES" dirty="0" smtClean="0"/>
              <a:t>Con su entrada a la bolsa, seguramente estará ubicada entre las primeras 10 posiciones en el 2012</a:t>
            </a:r>
          </a:p>
          <a:p>
            <a:pPr lvl="1"/>
            <a:r>
              <a:rPr lang="es-ES" dirty="0" smtClean="0"/>
              <a:t>A diferencia de Google, Facebook indexa personas, y son ellas quienes determinan los accesos de las páginas</a:t>
            </a:r>
          </a:p>
          <a:p>
            <a:pPr lvl="1"/>
            <a:r>
              <a:rPr lang="es-ES" dirty="0" smtClean="0"/>
              <a:t>Su algoritmo de búsqueda es mejor que el de Google, ya que mientras Google arroja el mejor resultado de la búsqueda, Facebook es más precisa al mostrar la página que más interesa al usuario</a:t>
            </a:r>
            <a:endParaRPr lang="es-ES" dirty="0"/>
          </a:p>
        </p:txBody>
      </p:sp>
    </p:spTree>
    <p:extLst>
      <p:ext uri="{BB962C8B-B14F-4D97-AF65-F5344CB8AC3E}">
        <p14:creationId xmlns:p14="http://schemas.microsoft.com/office/powerpoint/2010/main" val="26433015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conclusiones</a:t>
            </a:r>
            <a:endParaRPr lang="es-ES" dirty="0"/>
          </a:p>
        </p:txBody>
      </p:sp>
      <p:sp>
        <p:nvSpPr>
          <p:cNvPr id="3" name="Marcador de contenido 2"/>
          <p:cNvSpPr>
            <a:spLocks noGrp="1"/>
          </p:cNvSpPr>
          <p:nvPr>
            <p:ph sz="quarter" idx="13"/>
          </p:nvPr>
        </p:nvSpPr>
        <p:spPr/>
        <p:txBody>
          <a:bodyPr/>
          <a:lstStyle/>
          <a:p>
            <a:r>
              <a:rPr lang="es-ES" dirty="0" smtClean="0"/>
              <a:t>Las marcas fuertes son construidas por:</a:t>
            </a:r>
          </a:p>
          <a:p>
            <a:pPr lvl="1"/>
            <a:r>
              <a:rPr lang="es-ES" dirty="0" smtClean="0"/>
              <a:t>Innovaciones</a:t>
            </a:r>
          </a:p>
          <a:p>
            <a:pPr lvl="1"/>
            <a:r>
              <a:rPr lang="es-ES" dirty="0" smtClean="0"/>
              <a:t>Foco claro</a:t>
            </a:r>
          </a:p>
          <a:p>
            <a:pPr lvl="1"/>
            <a:r>
              <a:rPr lang="es-ES" dirty="0" smtClean="0"/>
              <a:t>Modelos únicos de negocio</a:t>
            </a:r>
          </a:p>
          <a:p>
            <a:pPr lvl="1"/>
            <a:r>
              <a:rPr lang="es-ES" dirty="0" smtClean="0"/>
              <a:t>Conexión cercana con el cliente</a:t>
            </a:r>
          </a:p>
          <a:p>
            <a:pPr lvl="1"/>
            <a:r>
              <a:rPr lang="es-ES" dirty="0" smtClean="0"/>
              <a:t>Se adaptan a las tendencias</a:t>
            </a:r>
          </a:p>
          <a:p>
            <a:pPr lvl="1"/>
            <a:r>
              <a:rPr lang="es-ES" dirty="0" smtClean="0"/>
              <a:t>Marcas diferenciadas:</a:t>
            </a:r>
          </a:p>
          <a:p>
            <a:pPr lvl="2"/>
            <a:r>
              <a:rPr lang="es-ES" dirty="0" smtClean="0"/>
              <a:t>Imagen fuerte</a:t>
            </a:r>
          </a:p>
          <a:p>
            <a:pPr lvl="2"/>
            <a:r>
              <a:rPr lang="es-ES" dirty="0" smtClean="0"/>
              <a:t>Relevante</a:t>
            </a:r>
          </a:p>
          <a:p>
            <a:pPr lvl="2"/>
            <a:r>
              <a:rPr lang="es-ES" dirty="0" smtClean="0"/>
              <a:t>Distintiva</a:t>
            </a:r>
            <a:endParaRPr lang="es-ES" dirty="0"/>
          </a:p>
        </p:txBody>
      </p:sp>
    </p:spTree>
    <p:extLst>
      <p:ext uri="{BB962C8B-B14F-4D97-AF65-F5344CB8AC3E}">
        <p14:creationId xmlns:p14="http://schemas.microsoft.com/office/powerpoint/2010/main" val="213437938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Ranking de revista 2.0</a:t>
            </a:r>
            <a:br>
              <a:rPr lang="es-ES" dirty="0" smtClean="0"/>
            </a:br>
            <a:r>
              <a:rPr lang="es-ES" sz="1200" dirty="0" smtClean="0">
                <a:solidFill>
                  <a:srgbClr val="FF0000"/>
                </a:solidFill>
              </a:rPr>
              <a:t>Marcas que marcan 2011</a:t>
            </a:r>
            <a:r>
              <a:rPr lang="es-ES" sz="1200" dirty="0" smtClean="0"/>
              <a:t>. basado en gusto del consumidor, posicionamiento, alta </a:t>
            </a:r>
            <a:r>
              <a:rPr lang="es-ES" sz="1200" dirty="0" err="1" smtClean="0"/>
              <a:t>recordación,estrategia</a:t>
            </a:r>
            <a:r>
              <a:rPr lang="es-ES" sz="1200" dirty="0" smtClean="0"/>
              <a:t> de mercadotecnia y publicidad inteligente</a:t>
            </a:r>
            <a:endParaRPr lang="es-ES" dirty="0"/>
          </a:p>
        </p:txBody>
      </p:sp>
      <p:pic>
        <p:nvPicPr>
          <p:cNvPr id="7" name="Imagen 6" descr="img100.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923" y="1829347"/>
            <a:ext cx="2299678" cy="3199306"/>
          </a:xfrm>
          <a:prstGeom prst="rect">
            <a:avLst/>
          </a:prstGeom>
        </p:spPr>
      </p:pic>
      <p:sp>
        <p:nvSpPr>
          <p:cNvPr id="8" name="CuadroTexto 7"/>
          <p:cNvSpPr txBox="1"/>
          <p:nvPr/>
        </p:nvSpPr>
        <p:spPr>
          <a:xfrm>
            <a:off x="3149600" y="1829346"/>
            <a:ext cx="5516880" cy="2893100"/>
          </a:xfrm>
          <a:prstGeom prst="rect">
            <a:avLst/>
          </a:prstGeom>
          <a:noFill/>
        </p:spPr>
        <p:txBody>
          <a:bodyPr wrap="square" rtlCol="0">
            <a:spAutoFit/>
          </a:bodyPr>
          <a:lstStyle/>
          <a:p>
            <a:pPr marL="285750" indent="-285750">
              <a:buFontTx/>
              <a:buChar char="-"/>
            </a:pPr>
            <a:r>
              <a:rPr lang="es-ES" sz="1400" dirty="0" err="1" smtClean="0"/>
              <a:t>Aeromexico</a:t>
            </a:r>
            <a:r>
              <a:rPr lang="es-ES" sz="1400" dirty="0" smtClean="0"/>
              <a:t>                   -Gamesa                      -Nissan</a:t>
            </a:r>
          </a:p>
          <a:p>
            <a:pPr marL="285750" indent="-285750">
              <a:buFontTx/>
              <a:buChar char="-"/>
            </a:pPr>
            <a:r>
              <a:rPr lang="es-ES" sz="1400" dirty="0" err="1" smtClean="0"/>
              <a:t>Axe</a:t>
            </a:r>
            <a:r>
              <a:rPr lang="es-ES" sz="1400" dirty="0" smtClean="0"/>
              <a:t>                                -Gandhi                        -</a:t>
            </a:r>
            <a:r>
              <a:rPr lang="es-ES" sz="1400" dirty="0" err="1" smtClean="0"/>
              <a:t>Oxxo</a:t>
            </a:r>
            <a:endParaRPr lang="es-ES" sz="1400" dirty="0" smtClean="0"/>
          </a:p>
          <a:p>
            <a:pPr marL="285750" indent="-285750">
              <a:buFontTx/>
              <a:buChar char="-"/>
            </a:pPr>
            <a:r>
              <a:rPr lang="es-ES" sz="1400" dirty="0" err="1" smtClean="0"/>
              <a:t>Axtel</a:t>
            </a:r>
            <a:r>
              <a:rPr lang="es-ES" sz="1400" dirty="0" smtClean="0"/>
              <a:t>                              -Google                        -Samsung</a:t>
            </a:r>
          </a:p>
          <a:p>
            <a:pPr marL="285750" indent="-285750">
              <a:buFontTx/>
              <a:buChar char="-"/>
            </a:pPr>
            <a:r>
              <a:rPr lang="es-ES" sz="1400" dirty="0" smtClean="0"/>
              <a:t>BBVA Bancomer            -HP                              -Soriana</a:t>
            </a:r>
          </a:p>
          <a:p>
            <a:pPr marL="285750" indent="-285750">
              <a:buFontTx/>
              <a:buChar char="-"/>
            </a:pPr>
            <a:r>
              <a:rPr lang="es-ES" sz="1400" dirty="0" err="1" smtClean="0"/>
              <a:t>Comex</a:t>
            </a:r>
            <a:r>
              <a:rPr lang="es-ES" sz="1400" dirty="0" smtClean="0"/>
              <a:t>                           -Holanda                      -</a:t>
            </a:r>
            <a:r>
              <a:rPr lang="es-ES" sz="1400" dirty="0" err="1" smtClean="0"/>
              <a:t>Starwood</a:t>
            </a:r>
            <a:endParaRPr lang="es-ES" sz="1400" dirty="0" smtClean="0"/>
          </a:p>
          <a:p>
            <a:pPr marL="285750" indent="-285750">
              <a:buFontTx/>
              <a:buChar char="-"/>
            </a:pPr>
            <a:r>
              <a:rPr lang="es-ES" sz="1400" dirty="0" smtClean="0"/>
              <a:t>Cerveza Indio                -Iusacell                       -UVM</a:t>
            </a:r>
          </a:p>
          <a:p>
            <a:pPr marL="285750" indent="-285750">
              <a:buFontTx/>
              <a:buChar char="-"/>
            </a:pPr>
            <a:r>
              <a:rPr lang="es-ES" sz="1400" dirty="0" smtClean="0"/>
              <a:t>Casas </a:t>
            </a:r>
            <a:r>
              <a:rPr lang="es-ES" sz="1400" dirty="0" err="1" smtClean="0"/>
              <a:t>Quoma</a:t>
            </a:r>
            <a:r>
              <a:rPr lang="es-ES" sz="1400" dirty="0" smtClean="0"/>
              <a:t>               -Jeep                           -</a:t>
            </a:r>
            <a:r>
              <a:rPr lang="es-ES" sz="1400" dirty="0" err="1" smtClean="0"/>
              <a:t>Victorinox</a:t>
            </a:r>
            <a:endParaRPr lang="es-ES" sz="1400" dirty="0" smtClean="0"/>
          </a:p>
          <a:p>
            <a:pPr marL="285750" indent="-285750">
              <a:buFontTx/>
              <a:buChar char="-"/>
            </a:pPr>
            <a:r>
              <a:rPr lang="es-ES" sz="1400" dirty="0" smtClean="0"/>
              <a:t>Coppel                           -J. García López          -Vitro</a:t>
            </a:r>
          </a:p>
          <a:p>
            <a:pPr marL="285750" indent="-285750">
              <a:buFontTx/>
              <a:buChar char="-"/>
            </a:pPr>
            <a:r>
              <a:rPr lang="es-ES" sz="1400" dirty="0" err="1" smtClean="0"/>
              <a:t>Domino’s</a:t>
            </a:r>
            <a:r>
              <a:rPr lang="es-ES" sz="1400" dirty="0" smtClean="0"/>
              <a:t> Pizza              -</a:t>
            </a:r>
            <a:r>
              <a:rPr lang="es-ES" sz="1400" dirty="0" err="1" smtClean="0"/>
              <a:t>Johnnie</a:t>
            </a:r>
            <a:r>
              <a:rPr lang="es-ES" sz="1400" dirty="0" smtClean="0"/>
              <a:t> Walker          -</a:t>
            </a:r>
            <a:r>
              <a:rPr lang="es-ES" sz="1400" dirty="0" err="1" smtClean="0"/>
              <a:t>Volaris</a:t>
            </a:r>
            <a:endParaRPr lang="es-ES" sz="1400" dirty="0" smtClean="0"/>
          </a:p>
          <a:p>
            <a:pPr marL="285750" indent="-285750">
              <a:buFontTx/>
              <a:buChar char="-"/>
            </a:pPr>
            <a:r>
              <a:rPr lang="es-ES" sz="1400" dirty="0" smtClean="0"/>
              <a:t>Don Julio                        -La Costeña                -Volkswagen</a:t>
            </a:r>
          </a:p>
          <a:p>
            <a:pPr marL="285750" indent="-285750">
              <a:buFontTx/>
              <a:buChar char="-"/>
            </a:pPr>
            <a:r>
              <a:rPr lang="es-ES" sz="1400" dirty="0" smtClean="0"/>
              <a:t>Elektra                            -</a:t>
            </a:r>
            <a:r>
              <a:rPr lang="es-ES" sz="1400" dirty="0" err="1" smtClean="0"/>
              <a:t>Levi’s</a:t>
            </a:r>
            <a:r>
              <a:rPr lang="es-ES" sz="1400" dirty="0" smtClean="0"/>
              <a:t>                         - </a:t>
            </a:r>
            <a:r>
              <a:rPr lang="es-ES" sz="1400" dirty="0" err="1" smtClean="0"/>
              <a:t>Distroller</a:t>
            </a:r>
            <a:endParaRPr lang="es-ES" sz="1400" dirty="0" smtClean="0"/>
          </a:p>
          <a:p>
            <a:pPr marL="285750" indent="-285750">
              <a:buFontTx/>
              <a:buChar char="-"/>
            </a:pPr>
            <a:r>
              <a:rPr lang="es-ES" sz="1400" dirty="0" smtClean="0"/>
              <a:t>El Palacio de Hierro        -McDonald’s</a:t>
            </a:r>
          </a:p>
          <a:p>
            <a:pPr marL="285750" indent="-285750">
              <a:buFontTx/>
              <a:buChar char="-"/>
            </a:pPr>
            <a:r>
              <a:rPr lang="es-ES" sz="1400" dirty="0" err="1" smtClean="0"/>
              <a:t>Epura</a:t>
            </a:r>
            <a:r>
              <a:rPr lang="es-ES" sz="1400" dirty="0" smtClean="0"/>
              <a:t>                              -</a:t>
            </a:r>
            <a:r>
              <a:rPr lang="es-ES" sz="1400" dirty="0" err="1" smtClean="0"/>
              <a:t>Mastercard</a:t>
            </a:r>
            <a:endParaRPr lang="es-ES" sz="1400" dirty="0" smtClean="0"/>
          </a:p>
        </p:txBody>
      </p:sp>
    </p:spTree>
    <p:extLst>
      <p:ext uri="{BB962C8B-B14F-4D97-AF65-F5344CB8AC3E}">
        <p14:creationId xmlns:p14="http://schemas.microsoft.com/office/powerpoint/2010/main" val="118876013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p:cNvSpPr>
            <a:spLocks noGrp="1"/>
          </p:cNvSpPr>
          <p:nvPr>
            <p:ph type="title"/>
          </p:nvPr>
        </p:nvSpPr>
        <p:spPr>
          <a:xfrm>
            <a:off x="609600" y="274638"/>
            <a:ext cx="7924800" cy="1143000"/>
          </a:xfrm>
        </p:spPr>
        <p:txBody>
          <a:bodyPr/>
          <a:lstStyle/>
          <a:p>
            <a:r>
              <a:rPr lang="es-ES" dirty="0" smtClean="0"/>
              <a:t>Ranking de revista Gestión de negocios</a:t>
            </a:r>
            <a:br>
              <a:rPr lang="es-ES" dirty="0" smtClean="0"/>
            </a:br>
            <a:r>
              <a:rPr lang="es-ES" sz="1600" cap="none" dirty="0" smtClean="0"/>
              <a:t>estudio de </a:t>
            </a:r>
            <a:r>
              <a:rPr lang="es-ES" sz="1600" cap="none" dirty="0" err="1" smtClean="0"/>
              <a:t>millward</a:t>
            </a:r>
            <a:r>
              <a:rPr lang="es-ES" sz="1600" cap="none" dirty="0" smtClean="0"/>
              <a:t> </a:t>
            </a:r>
            <a:r>
              <a:rPr lang="es-ES" sz="1600" cap="none" dirty="0" err="1" smtClean="0"/>
              <a:t>brown</a:t>
            </a:r>
            <a:r>
              <a:rPr lang="es-ES" sz="1600" cap="none" dirty="0" smtClean="0"/>
              <a:t> en colaboración de </a:t>
            </a:r>
            <a:r>
              <a:rPr lang="es-ES" sz="1600" cap="none" dirty="0" err="1" smtClean="0"/>
              <a:t>hsm</a:t>
            </a:r>
            <a:r>
              <a:rPr lang="es-ES" cap="none" dirty="0" smtClean="0"/>
              <a:t/>
            </a:r>
            <a:br>
              <a:rPr lang="es-ES" cap="none" dirty="0" smtClean="0"/>
            </a:br>
            <a:r>
              <a:rPr lang="es-ES" sz="1200" cap="none" dirty="0" smtClean="0">
                <a:solidFill>
                  <a:srgbClr val="FF0000"/>
                </a:solidFill>
              </a:rPr>
              <a:t>las 100 mejores marcas en </a:t>
            </a:r>
            <a:r>
              <a:rPr lang="es-ES" sz="1200" cap="none" dirty="0">
                <a:solidFill>
                  <a:srgbClr val="FF0000"/>
                </a:solidFill>
              </a:rPr>
              <a:t>M</a:t>
            </a:r>
            <a:r>
              <a:rPr lang="es-ES" sz="1200" cap="none" dirty="0" smtClean="0">
                <a:solidFill>
                  <a:srgbClr val="FF0000"/>
                </a:solidFill>
              </a:rPr>
              <a:t>éxico 2011</a:t>
            </a:r>
            <a:r>
              <a:rPr lang="es-ES" sz="1200" cap="none" dirty="0" smtClean="0"/>
              <a:t>. evalúa el valor de las marcas de todo tipo de categorías entre ejecutivos mexicanos. basado en la metodología </a:t>
            </a:r>
            <a:r>
              <a:rPr lang="es-ES" sz="1200" cap="none" dirty="0" err="1" smtClean="0"/>
              <a:t>brandynamics</a:t>
            </a:r>
            <a:r>
              <a:rPr lang="es-ES" sz="1200" cap="none" dirty="0" smtClean="0"/>
              <a:t> - </a:t>
            </a:r>
            <a:r>
              <a:rPr lang="es-ES" sz="1200" cap="none" dirty="0" err="1" smtClean="0"/>
              <a:t>equity</a:t>
            </a:r>
            <a:endParaRPr lang="es-ES" cap="none" dirty="0"/>
          </a:p>
        </p:txBody>
      </p:sp>
      <p:pic>
        <p:nvPicPr>
          <p:cNvPr id="14" name="Imagen 13" descr="img10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066" y="1831942"/>
            <a:ext cx="2551879" cy="3519237"/>
          </a:xfrm>
          <a:prstGeom prst="rect">
            <a:avLst/>
          </a:prstGeom>
        </p:spPr>
      </p:pic>
      <p:pic>
        <p:nvPicPr>
          <p:cNvPr id="15" name="Imagen 14" descr="Captura de pantalla 2012-05-14 a las 10.38.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8207" y="1417638"/>
            <a:ext cx="2567586" cy="4536644"/>
          </a:xfrm>
          <a:prstGeom prst="rect">
            <a:avLst/>
          </a:prstGeom>
        </p:spPr>
      </p:pic>
      <p:pic>
        <p:nvPicPr>
          <p:cNvPr id="21" name="Imagen 20" descr="Captura de pantalla 2012-05-14 a las 10.38.5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9468" y="1398003"/>
            <a:ext cx="2584932" cy="4527969"/>
          </a:xfrm>
          <a:prstGeom prst="rect">
            <a:avLst/>
          </a:prstGeom>
        </p:spPr>
      </p:pic>
    </p:spTree>
    <p:extLst>
      <p:ext uri="{BB962C8B-B14F-4D97-AF65-F5344CB8AC3E}">
        <p14:creationId xmlns:p14="http://schemas.microsoft.com/office/powerpoint/2010/main" val="19940734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orizonte">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Horizonte.thmx</Template>
  <TotalTime>326</TotalTime>
  <Words>855</Words>
  <Application>Microsoft Macintosh PowerPoint</Application>
  <PresentationFormat>Presentación en pantalla (4:3)</PresentationFormat>
  <Paragraphs>100</Paragraphs>
  <Slides>13</Slides>
  <Notes>1</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Horizonte</vt:lpstr>
      <vt:lpstr>Ranking 2011</vt:lpstr>
      <vt:lpstr>Las métricas del ranking</vt:lpstr>
      <vt:lpstr>Ranking 2010 -2011</vt:lpstr>
      <vt:lpstr>Tendencias</vt:lpstr>
      <vt:lpstr>Justificación del éxito de empresas de tecnología</vt:lpstr>
      <vt:lpstr>Análisis</vt:lpstr>
      <vt:lpstr>Análisis</vt:lpstr>
      <vt:lpstr>Presentación de PowerPoint</vt:lpstr>
      <vt:lpstr>Análisis</vt:lpstr>
      <vt:lpstr>Análisis</vt:lpstr>
      <vt:lpstr>conclusiones</vt:lpstr>
      <vt:lpstr>Ranking de revista 2.0 Marcas que marcan 2011. basado en gusto del consumidor, posicionamiento, alta recordación,estrategia de mercadotecnia y publicidad inteligente</vt:lpstr>
      <vt:lpstr>Ranking de revista Gestión de negocios estudio de millward brown en colaboración de hsm las 100 mejores marcas en México 2011. evalúa el valor de las marcas de todo tipo de categorías entre ejecutivos mexicanos. basado en la metodología brandynamics - equity</vt:lpstr>
    </vt:vector>
  </TitlesOfParts>
  <Company>Tecnologico de Monterrey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Eric Serreno</dc:creator>
  <cp:lastModifiedBy>Octavio Islas</cp:lastModifiedBy>
  <cp:revision>9</cp:revision>
  <dcterms:created xsi:type="dcterms:W3CDTF">2012-05-09T01:44:58Z</dcterms:created>
  <dcterms:modified xsi:type="dcterms:W3CDTF">2012-05-31T00:03:42Z</dcterms:modified>
</cp:coreProperties>
</file>