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4660"/>
  </p:normalViewPr>
  <p:slideViewPr>
    <p:cSldViewPr>
      <p:cViewPr varScale="1">
        <p:scale>
          <a:sx n="70" d="100"/>
          <a:sy n="70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a1225\Mis%20documentos\Maestr&#237;a\2012\3%20Comunicaci&#243;n%20Organizacional\Encuestas%20Marc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a1225\Mis%20documentos\Maestr&#237;a\2012\3%20Comunicaci&#243;n%20Organizacional\Encuestas%20Marc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a1225\Mis%20documentos\Maestr&#237;a\2012\3%20Comunicaci&#243;n%20Organizacional\Encuestas%20Marc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a1225\Mis%20documentos\Maestr&#237;a\2012\3%20Comunicaci&#243;n%20Organizacional\Encuestas%20Marc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a1225\Mis%20documentos\Maestr&#237;a\2012\3%20Comunicaci&#243;n%20Organizacional\Encuestas%20Marc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Percent val="1"/>
          </c:dLbls>
          <c:cat>
            <c:strRef>
              <c:f>Hoja2!$A$1:$A$2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Hoja2!$B$1:$B$2</c:f>
              <c:numCache>
                <c:formatCode>General</c:formatCode>
                <c:ptCount val="2"/>
                <c:pt idx="0">
                  <c:v>45</c:v>
                </c:pt>
                <c:pt idx="1">
                  <c:v>23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800" b="1"/>
          </a:pPr>
          <a:endParaRPr lang="es-E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0.36505008748906415"/>
                  <c:y val="1.38888888888889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Aguascal.
2%</a:t>
                    </a:r>
                  </a:p>
                </c:rich>
              </c:tx>
              <c:showCatName val="1"/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</c:dLbl>
            <c:dLbl>
              <c:idx val="3"/>
              <c:layout>
                <c:manualLayout>
                  <c:x val="0.15540966754155733"/>
                  <c:y val="-1.5727252843394577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  <c:showCatName val="1"/>
              <c:showPercent val="1"/>
            </c:dLbl>
            <c:dLbl>
              <c:idx val="5"/>
              <c:layout>
                <c:manualLayout>
                  <c:x val="-1.5790244969378829E-2"/>
                  <c:y val="0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showCatName val="1"/>
            <c:showPercent val="1"/>
            <c:showLeaderLines val="1"/>
          </c:dLbls>
          <c:cat>
            <c:strRef>
              <c:f>Hoja3!$H$1:$H$6</c:f>
              <c:strCache>
                <c:ptCount val="6"/>
                <c:pt idx="0">
                  <c:v>Aguascalientes</c:v>
                </c:pt>
                <c:pt idx="1">
                  <c:v>Distrito Federal</c:v>
                </c:pt>
                <c:pt idx="2">
                  <c:v>Jalisco</c:v>
                </c:pt>
                <c:pt idx="3">
                  <c:v>México</c:v>
                </c:pt>
                <c:pt idx="4">
                  <c:v>Nuevo León</c:v>
                </c:pt>
                <c:pt idx="5">
                  <c:v>Sonora</c:v>
                </c:pt>
              </c:strCache>
            </c:strRef>
          </c:cat>
          <c:val>
            <c:numRef>
              <c:f>Hoja3!$I$1:$I$6</c:f>
              <c:numCache>
                <c:formatCode>General</c:formatCode>
                <c:ptCount val="6"/>
                <c:pt idx="0">
                  <c:v>1</c:v>
                </c:pt>
                <c:pt idx="1">
                  <c:v>33</c:v>
                </c:pt>
                <c:pt idx="2">
                  <c:v>3</c:v>
                </c:pt>
                <c:pt idx="3">
                  <c:v>26</c:v>
                </c:pt>
                <c:pt idx="4">
                  <c:v>4</c:v>
                </c:pt>
                <c:pt idx="5">
                  <c:v>1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explosion val="14"/>
          </c:dPt>
          <c:dLbls>
            <c:dLbl>
              <c:idx val="0"/>
              <c:layout>
                <c:manualLayout>
                  <c:x val="-4.9405864197530874E-2"/>
                  <c:y val="0.2796034788618467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4.0557985807329666E-2"/>
                  <c:y val="0.39553107261371778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0.15964445416545159"/>
                  <c:y val="0.14942123919263153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6.9342799163993399E-2"/>
                  <c:y val="9.1196061479070882E-3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800" b="1"/>
                </a:pPr>
                <a:endParaRPr lang="es-ES"/>
              </a:p>
            </c:txPr>
            <c:showCatName val="1"/>
            <c:showPercent val="1"/>
            <c:showLeaderLines val="1"/>
          </c:dLbls>
          <c:cat>
            <c:strRef>
              <c:f>Edad!$F$2:$F$6</c:f>
              <c:strCache>
                <c:ptCount val="5"/>
                <c:pt idx="0">
                  <c:v>De 26 años a 35 años</c:v>
                </c:pt>
                <c:pt idx="1">
                  <c:v>De 36 años a 45 años</c:v>
                </c:pt>
                <c:pt idx="2">
                  <c:v>De 18 años a 25 años</c:v>
                </c:pt>
                <c:pt idx="3">
                  <c:v>Menos de 18 años</c:v>
                </c:pt>
                <c:pt idx="4">
                  <c:v>De 46 años a 55 años</c:v>
                </c:pt>
              </c:strCache>
            </c:strRef>
          </c:cat>
          <c:val>
            <c:numRef>
              <c:f>Edad!$G$2:$G$6</c:f>
              <c:numCache>
                <c:formatCode>General</c:formatCode>
                <c:ptCount val="5"/>
                <c:pt idx="0">
                  <c:v>39</c:v>
                </c:pt>
                <c:pt idx="1">
                  <c:v>23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0400736366287544"/>
                  <c:y val="6.699988488637669E-2"/>
                </c:manualLayout>
              </c:layout>
              <c:showPercent val="1"/>
            </c:dLbl>
            <c:dLbl>
              <c:idx val="1"/>
              <c:layout>
                <c:manualLayout>
                  <c:x val="-0.12722295129775441"/>
                  <c:y val="-0.11074018943592773"/>
                </c:manualLayout>
              </c:layout>
              <c:showPercent val="1"/>
            </c:dLbl>
            <c:dLbl>
              <c:idx val="2"/>
              <c:layout>
                <c:manualLayout>
                  <c:x val="-9.1941528142315529E-2"/>
                  <c:y val="-0.18665464123325792"/>
                </c:manualLayout>
              </c:layout>
              <c:showPercent val="1"/>
            </c:dLbl>
            <c:dLbl>
              <c:idx val="3"/>
              <c:layout>
                <c:manualLayout>
                  <c:x val="3.6477471566054263E-2"/>
                  <c:y val="-0.19275058147846094"/>
                </c:manualLayout>
              </c:layout>
              <c:showPercent val="1"/>
            </c:dLbl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Percent val="1"/>
            <c:showLeaderLines val="1"/>
          </c:dLbls>
          <c:cat>
            <c:strRef>
              <c:f>Hoja3!$D$1:$D$10</c:f>
              <c:strCache>
                <c:ptCount val="10"/>
                <c:pt idx="0">
                  <c:v>Coca Cola</c:v>
                </c:pt>
                <c:pt idx="1">
                  <c:v>Apple</c:v>
                </c:pt>
                <c:pt idx="2">
                  <c:v>Sony</c:v>
                </c:pt>
                <c:pt idx="3">
                  <c:v>Nike</c:v>
                </c:pt>
                <c:pt idx="4">
                  <c:v>Bimbo</c:v>
                </c:pt>
                <c:pt idx="5">
                  <c:v>Telcel</c:v>
                </c:pt>
                <c:pt idx="6">
                  <c:v>Corona</c:v>
                </c:pt>
                <c:pt idx="7">
                  <c:v>Nestlé</c:v>
                </c:pt>
                <c:pt idx="8">
                  <c:v>Sabritas</c:v>
                </c:pt>
                <c:pt idx="9">
                  <c:v>Adidas</c:v>
                </c:pt>
              </c:strCache>
            </c:strRef>
          </c:cat>
          <c:val>
            <c:numRef>
              <c:f>Hoja3!$E$1:$E$10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29</c:v>
                </c:pt>
                <c:pt idx="3">
                  <c:v>25</c:v>
                </c:pt>
                <c:pt idx="4">
                  <c:v>21</c:v>
                </c:pt>
                <c:pt idx="5">
                  <c:v>18</c:v>
                </c:pt>
                <c:pt idx="6">
                  <c:v>17</c:v>
                </c:pt>
                <c:pt idx="7">
                  <c:v>16</c:v>
                </c:pt>
                <c:pt idx="8">
                  <c:v>14</c:v>
                </c:pt>
                <c:pt idx="9">
                  <c:v>13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800"/>
          </a:pPr>
          <a:endParaRPr lang="es-E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Awareness</a:t>
                    </a:r>
                    <a:r>
                      <a:rPr lang="en-US" dirty="0"/>
                      <a:t>
8%</a:t>
                    </a:r>
                  </a:p>
                </c:rich>
              </c:tx>
              <c:showCatName val="1"/>
              <c:showPercent val="1"/>
            </c:dLbl>
            <c:dLbl>
              <c:idx val="7"/>
              <c:layout>
                <c:manualLayout>
                  <c:x val="-1.0462416156313797E-2"/>
                  <c:y val="-5.4564962196995422E-2"/>
                </c:manualLayout>
              </c:layout>
              <c:showCatName val="1"/>
              <c:showPercent val="1"/>
            </c:dLbl>
            <c:dLbl>
              <c:idx val="9"/>
              <c:layout>
                <c:manualLayout>
                  <c:x val="-2.5434589773500542E-2"/>
                  <c:y val="-0.12331232049400315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800"/>
                </a:pPr>
                <a:endParaRPr lang="es-ES"/>
              </a:p>
            </c:txPr>
            <c:showCatName val="1"/>
            <c:showPercent val="1"/>
            <c:showLeaderLines val="1"/>
          </c:dLbls>
          <c:cat>
            <c:strRef>
              <c:f>Hoja3!$V$1:$V$14</c:f>
              <c:strCache>
                <c:ptCount val="14"/>
                <c:pt idx="0">
                  <c:v>Productos</c:v>
                </c:pt>
                <c:pt idx="1">
                  <c:v>Ventas</c:v>
                </c:pt>
                <c:pt idx="2">
                  <c:v>Campañas</c:v>
                </c:pt>
                <c:pt idx="3">
                  <c:v>Calidad</c:v>
                </c:pt>
                <c:pt idx="4">
                  <c:v>Innovación</c:v>
                </c:pt>
                <c:pt idx="5">
                  <c:v>Globales</c:v>
                </c:pt>
                <c:pt idx="6">
                  <c:v>Awarness</c:v>
                </c:pt>
                <c:pt idx="7">
                  <c:v>Desarrollo</c:v>
                </c:pt>
                <c:pt idx="8">
                  <c:v>ESR</c:v>
                </c:pt>
                <c:pt idx="9">
                  <c:v>Afinidad</c:v>
                </c:pt>
                <c:pt idx="10">
                  <c:v>Gente</c:v>
                </c:pt>
                <c:pt idx="11">
                  <c:v>Únicas</c:v>
                </c:pt>
                <c:pt idx="12">
                  <c:v>Muchos empleados</c:v>
                </c:pt>
                <c:pt idx="13">
                  <c:v>Precio</c:v>
                </c:pt>
              </c:strCache>
            </c:strRef>
          </c:cat>
          <c:val>
            <c:numRef>
              <c:f>Hoja3!$W$1:$W$14</c:f>
              <c:numCache>
                <c:formatCode>General</c:formatCode>
                <c:ptCount val="14"/>
                <c:pt idx="0">
                  <c:v>45</c:v>
                </c:pt>
                <c:pt idx="1">
                  <c:v>37</c:v>
                </c:pt>
                <c:pt idx="2">
                  <c:v>34</c:v>
                </c:pt>
                <c:pt idx="3">
                  <c:v>38</c:v>
                </c:pt>
                <c:pt idx="4">
                  <c:v>30</c:v>
                </c:pt>
                <c:pt idx="5">
                  <c:v>35</c:v>
                </c:pt>
                <c:pt idx="6">
                  <c:v>25</c:v>
                </c:pt>
                <c:pt idx="7">
                  <c:v>17</c:v>
                </c:pt>
                <c:pt idx="8">
                  <c:v>14</c:v>
                </c:pt>
                <c:pt idx="9">
                  <c:v>17</c:v>
                </c:pt>
                <c:pt idx="10">
                  <c:v>8</c:v>
                </c:pt>
                <c:pt idx="11">
                  <c:v>7</c:v>
                </c:pt>
                <c:pt idx="12">
                  <c:v>6</c:v>
                </c:pt>
                <c:pt idx="13">
                  <c:v>1</c:v>
                </c:pt>
              </c:numCache>
            </c:numRef>
          </c:val>
        </c:ser>
      </c:pie3DChart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0E158-C0A6-46C4-9F87-07E429F78A5D}" type="datetimeFigureOut">
              <a:rPr lang="es-ES" smtClean="0"/>
              <a:t>15/05/2012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ED22E-B975-412B-BAB5-4289A27B9FB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ED22E-B975-412B-BAB5-4289A27B9FB4}" type="slidenum">
              <a:rPr lang="es-ES" smtClean="0"/>
              <a:t>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2B90303-CEBA-4550-8C15-50B6581C2278}" type="datetimeFigureOut">
              <a:rPr lang="es-ES" smtClean="0"/>
              <a:pPr/>
              <a:t>15/05/2012</a:t>
            </a:fld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B6B68D4-2FE9-4C34-BC78-959DD64CA1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LAS 10 MEJORES MARCAS EN MÉXICO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Leslie Basurto</a:t>
            </a:r>
          </a:p>
          <a:p>
            <a:r>
              <a:rPr lang="es-MX" dirty="0" smtClean="0"/>
              <a:t>Abel Morales</a:t>
            </a:r>
          </a:p>
          <a:p>
            <a:r>
              <a:rPr lang="es-MX" dirty="0" smtClean="0"/>
              <a:t>Juan Manuel Arellano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METODOLOGÍA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Se realizó una encuesta donde preguntamos por las 10 mejores marcas y los motivos por los cuales se consideraban líderes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RESULTADOS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68 encuestas recibidas</a:t>
            </a:r>
          </a:p>
          <a:p>
            <a:endParaRPr lang="es-ES" dirty="0"/>
          </a:p>
        </p:txBody>
      </p:sp>
      <p:graphicFrame>
        <p:nvGraphicFramePr>
          <p:cNvPr id="4" name="1 Gráfico"/>
          <p:cNvGraphicFramePr/>
          <p:nvPr/>
        </p:nvGraphicFramePr>
        <p:xfrm>
          <a:off x="-214346" y="1928802"/>
          <a:ext cx="4572000" cy="3100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1 Gráfico"/>
          <p:cNvGraphicFramePr/>
          <p:nvPr/>
        </p:nvGraphicFramePr>
        <p:xfrm>
          <a:off x="4000496" y="39290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EDADES</a:t>
            </a:r>
            <a:endParaRPr lang="es-ES" dirty="0"/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TOP 10</a:t>
            </a:r>
            <a:endParaRPr lang="es-ES" dirty="0"/>
          </a:p>
        </p:txBody>
      </p:sp>
      <p:graphicFrame>
        <p:nvGraphicFramePr>
          <p:cNvPr id="4" name="2 Gráfico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CRITERIOS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CONCLUSIONES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El 70% del Top 10 de marcas en México pertenece a la Economía Industrial</a:t>
            </a:r>
          </a:p>
          <a:p>
            <a:pPr algn="just"/>
            <a:r>
              <a:rPr lang="es-MX" dirty="0" smtClean="0"/>
              <a:t>El 30% del Top 10 de marcas  en México pertenece a la Economía del conocimiento</a:t>
            </a:r>
          </a:p>
          <a:p>
            <a:pPr algn="just"/>
            <a:r>
              <a:rPr lang="es-MX" dirty="0" smtClean="0"/>
              <a:t>El 40% del Top 10 de marcas en México son de origen mexicano: Bimbo, </a:t>
            </a:r>
            <a:r>
              <a:rPr lang="es-MX" dirty="0" err="1" smtClean="0"/>
              <a:t>Telcel</a:t>
            </a:r>
            <a:r>
              <a:rPr lang="es-MX" dirty="0" smtClean="0"/>
              <a:t>, Corona y </a:t>
            </a:r>
            <a:r>
              <a:rPr lang="es-MX" dirty="0" err="1" smtClean="0"/>
              <a:t>Sabritas</a:t>
            </a:r>
            <a:endParaRPr lang="es-MX" dirty="0" smtClean="0"/>
          </a:p>
          <a:p>
            <a:pPr algn="just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_tradnl" dirty="0" err="1" smtClean="0"/>
              <a:t>Rankings</a:t>
            </a:r>
            <a:r>
              <a:rPr lang="es-ES_tradnl" dirty="0" smtClean="0"/>
              <a:t> en México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4038600" cy="4526280"/>
          </a:xfrm>
        </p:spPr>
        <p:txBody>
          <a:bodyPr>
            <a:noAutofit/>
          </a:bodyPr>
          <a:lstStyle/>
          <a:p>
            <a:r>
              <a:rPr lang="es-ES_tradnl" sz="3200" dirty="0" smtClean="0"/>
              <a:t>CNN Expansión / Expansión 500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err="1" smtClean="0"/>
              <a:t>Pemex</a:t>
            </a:r>
            <a:endParaRPr lang="es-ES_tradnl" sz="18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América Móvil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err="1" smtClean="0"/>
              <a:t>Walmart</a:t>
            </a:r>
            <a:r>
              <a:rPr lang="es-ES_tradnl" sz="1800" dirty="0" smtClean="0"/>
              <a:t> de México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Comisión Federal de Electricidad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Cemex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Fomento Económico Mexicano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General Motors de México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Grupo Alfa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BBVA Bancomer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1800" dirty="0" smtClean="0"/>
              <a:t>Ford Motor </a:t>
            </a:r>
            <a:r>
              <a:rPr lang="es-ES_tradnl" sz="1800" dirty="0" err="1" smtClean="0"/>
              <a:t>Company</a:t>
            </a:r>
            <a:endParaRPr lang="es-ES_tradnl" sz="18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es-ES_tradnl" sz="105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es-ES_tradnl" sz="1050" dirty="0" smtClean="0"/>
              <a:t>	</a:t>
            </a:r>
          </a:p>
          <a:p>
            <a:pPr>
              <a:buNone/>
            </a:pPr>
            <a:endParaRPr lang="es-ES_tradnl" sz="3200" dirty="0" smtClean="0"/>
          </a:p>
          <a:p>
            <a:endParaRPr lang="es-ES_tradnl" sz="32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61646" y="1643050"/>
            <a:ext cx="3867912" cy="3214787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es-ES_tradnl" sz="2400" dirty="0" smtClean="0"/>
              <a:t>Metodología: ‘Las 500’ de Expansión 2011</a:t>
            </a:r>
          </a:p>
          <a:p>
            <a:pPr indent="0" algn="just">
              <a:buNone/>
            </a:pPr>
            <a:endParaRPr lang="es-ES_tradnl" sz="2000" dirty="0" smtClean="0"/>
          </a:p>
          <a:p>
            <a:pPr indent="0" algn="just">
              <a:buNone/>
            </a:pPr>
            <a:r>
              <a:rPr lang="es-ES_tradnl" sz="2000" dirty="0" smtClean="0"/>
              <a:t>“El ranking de ‘Las 500 Empresas más Importantes de México' considera organizaciones que puedan caracterizarse como empresas, es decir, entidades que ofrecen un bien o servicio y que reportan ingresos o ventas, independientemente de su propiedad y negocio”.</a:t>
            </a:r>
            <a:endParaRPr lang="es-ES_tradnl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103097" y="6432034"/>
            <a:ext cx="6785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000" dirty="0" smtClean="0"/>
              <a:t>Fuente: http://</a:t>
            </a:r>
            <a:r>
              <a:rPr lang="es-ES_tradnl" sz="1000" dirty="0" err="1" smtClean="0"/>
              <a:t>www.cnnexpansion.com</a:t>
            </a:r>
            <a:r>
              <a:rPr lang="es-ES_tradnl" sz="1000" dirty="0" smtClean="0"/>
              <a:t>/</a:t>
            </a:r>
            <a:r>
              <a:rPr lang="es-ES_tradnl" sz="1000" dirty="0" err="1" smtClean="0"/>
              <a:t>rankings</a:t>
            </a:r>
            <a:r>
              <a:rPr lang="es-ES_tradnl" sz="1000" dirty="0" smtClean="0"/>
              <a:t>/2011/las-500-empresas-mas-importantes-de-</a:t>
            </a:r>
            <a:r>
              <a:rPr lang="es-ES_tradnl" sz="1000" dirty="0" err="1" smtClean="0"/>
              <a:t>mexico</a:t>
            </a:r>
            <a:r>
              <a:rPr lang="es-ES_tradnl" sz="1000" dirty="0" smtClean="0"/>
              <a:t>-2011</a:t>
            </a:r>
            <a:endParaRPr lang="es-ES_trad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El </a:t>
            </a:r>
            <a:r>
              <a:rPr lang="es-ES" sz="3600" b="1" dirty="0" smtClean="0"/>
              <a:t>Top 10</a:t>
            </a:r>
            <a:r>
              <a:rPr lang="es-ES" sz="3600" dirty="0" smtClean="0"/>
              <a:t> de </a:t>
            </a:r>
            <a:r>
              <a:rPr lang="es-ES" sz="3600" b="1" dirty="0" smtClean="0"/>
              <a:t>las 100 mejores marcas en </a:t>
            </a:r>
            <a:r>
              <a:rPr lang="es-ES" sz="3600" b="1" dirty="0" smtClean="0"/>
              <a:t>México </a:t>
            </a:r>
            <a:r>
              <a:rPr lang="es-ES" sz="3600" b="1" dirty="0" err="1" smtClean="0"/>
              <a:t>Millward</a:t>
            </a:r>
            <a:r>
              <a:rPr lang="es-ES" sz="3600" b="1" dirty="0" smtClean="0"/>
              <a:t> Brown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1 Google</a:t>
            </a:r>
            <a:br>
              <a:rPr lang="es-ES" dirty="0" smtClean="0"/>
            </a:br>
            <a:r>
              <a:rPr lang="es-ES" dirty="0" smtClean="0"/>
              <a:t>2 </a:t>
            </a:r>
            <a:r>
              <a:rPr lang="es-ES" dirty="0" err="1" smtClean="0"/>
              <a:t>Gatorade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3 Sony</a:t>
            </a:r>
            <a:br>
              <a:rPr lang="es-ES" dirty="0" smtClean="0"/>
            </a:br>
            <a:r>
              <a:rPr lang="es-ES" dirty="0" smtClean="0"/>
              <a:t>4 Colgate</a:t>
            </a:r>
            <a:br>
              <a:rPr lang="es-ES" dirty="0" smtClean="0"/>
            </a:br>
            <a:r>
              <a:rPr lang="es-ES" dirty="0" smtClean="0"/>
              <a:t>5 </a:t>
            </a:r>
            <a:r>
              <a:rPr lang="es-ES" dirty="0" err="1" smtClean="0"/>
              <a:t>Facebook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6 </a:t>
            </a:r>
            <a:r>
              <a:rPr lang="es-ES" dirty="0" err="1" smtClean="0"/>
              <a:t>Absolut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7 </a:t>
            </a:r>
            <a:r>
              <a:rPr lang="es-ES" dirty="0" err="1" smtClean="0"/>
              <a:t>Nike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8 </a:t>
            </a:r>
            <a:r>
              <a:rPr lang="es-ES" dirty="0" err="1" smtClean="0"/>
              <a:t>Cinépolis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9 </a:t>
            </a:r>
            <a:r>
              <a:rPr lang="es-ES" dirty="0" err="1" smtClean="0"/>
              <a:t>Bonafont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10 </a:t>
            </a:r>
            <a:r>
              <a:rPr lang="es-ES" dirty="0" err="1" smtClean="0"/>
              <a:t>Sabritas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28" y="2195522"/>
            <a:ext cx="5524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3714744" y="5429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http://mejoresmarcas.hsmglobal.com.mx/metodologia.php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276</TotalTime>
  <Words>243</Words>
  <Application>Microsoft Office PowerPoint</Application>
  <PresentationFormat>Presentación en pantalla (4:3)</PresentationFormat>
  <Paragraphs>51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Fundición</vt:lpstr>
      <vt:lpstr>LAS 10 MEJORES MARCAS EN MÉXICO</vt:lpstr>
      <vt:lpstr>METODOLOGÍA</vt:lpstr>
      <vt:lpstr>RESULTADOS</vt:lpstr>
      <vt:lpstr>EDADES</vt:lpstr>
      <vt:lpstr>TOP 10</vt:lpstr>
      <vt:lpstr>CRITERIOS</vt:lpstr>
      <vt:lpstr>CONCLUSIONES</vt:lpstr>
      <vt:lpstr>Rankings en México</vt:lpstr>
      <vt:lpstr>El Top 10 de las 100 mejores marcas en México Millward Brown</vt:lpstr>
    </vt:vector>
  </TitlesOfParts>
  <Company>GATES DE MEXICO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10 MEJORES MARCAS EN MÉXICO</dc:title>
  <dc:creator>ja1225</dc:creator>
  <cp:lastModifiedBy>ja1225</cp:lastModifiedBy>
  <cp:revision>12</cp:revision>
  <dcterms:created xsi:type="dcterms:W3CDTF">2012-05-15T17:46:12Z</dcterms:created>
  <dcterms:modified xsi:type="dcterms:W3CDTF">2012-05-16T00:01:47Z</dcterms:modified>
</cp:coreProperties>
</file>