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0" r:id="rId2"/>
    <p:sldId id="282" r:id="rId3"/>
    <p:sldId id="283" r:id="rId4"/>
    <p:sldId id="284" r:id="rId5"/>
    <p:sldId id="285" r:id="rId6"/>
    <p:sldId id="286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8C19"/>
    <a:srgbClr val="3B6E8F"/>
    <a:srgbClr val="005295"/>
    <a:srgbClr val="E31B23"/>
    <a:srgbClr val="F1CB00"/>
    <a:srgbClr val="6D8D24"/>
    <a:srgbClr val="7E8083"/>
    <a:srgbClr val="9FA1A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1164" y="-78"/>
      </p:cViewPr>
      <p:guideLst>
        <p:guide orient="horz" pos="3902"/>
        <p:guide orient="horz" pos="1081"/>
        <p:guide orient="horz" pos="2006"/>
        <p:guide orient="horz" pos="940"/>
        <p:guide pos="3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2E31F4-27A4-4794-86DD-2BF6733299E6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A19B2E-9EEF-4237-B08C-EC8A5072C1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77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 userDrawn="1"/>
        </p:nvSpPr>
        <p:spPr>
          <a:xfrm>
            <a:off x="771098" y="464024"/>
            <a:ext cx="7492621" cy="777923"/>
          </a:xfrm>
          <a:custGeom>
            <a:avLst/>
            <a:gdLst>
              <a:gd name="connsiteX0" fmla="*/ 6687403 w 7492621"/>
              <a:gd name="connsiteY0" fmla="*/ 0 h 777923"/>
              <a:gd name="connsiteX1" fmla="*/ 0 w 7492621"/>
              <a:gd name="connsiteY1" fmla="*/ 0 h 777923"/>
              <a:gd name="connsiteX2" fmla="*/ 757451 w 7492621"/>
              <a:gd name="connsiteY2" fmla="*/ 777923 h 777923"/>
              <a:gd name="connsiteX3" fmla="*/ 7492621 w 7492621"/>
              <a:gd name="connsiteY3" fmla="*/ 777923 h 777923"/>
              <a:gd name="connsiteX4" fmla="*/ 6687403 w 7492621"/>
              <a:gd name="connsiteY4" fmla="*/ 0 h 77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2621" h="777923">
                <a:moveTo>
                  <a:pt x="6687403" y="0"/>
                </a:moveTo>
                <a:lnTo>
                  <a:pt x="0" y="0"/>
                </a:lnTo>
                <a:lnTo>
                  <a:pt x="757451" y="777923"/>
                </a:lnTo>
                <a:lnTo>
                  <a:pt x="7492621" y="777923"/>
                </a:lnTo>
                <a:lnTo>
                  <a:pt x="6687403" y="0"/>
                </a:lnTo>
                <a:close/>
              </a:path>
            </a:pathLst>
          </a:custGeom>
          <a:solidFill>
            <a:srgbClr val="E31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11388" y="478465"/>
            <a:ext cx="5337175" cy="765544"/>
          </a:xfrm>
        </p:spPr>
        <p:txBody>
          <a:bodyPr anchor="ctr">
            <a:normAutofit/>
          </a:bodyPr>
          <a:lstStyle>
            <a:lvl1pPr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pSp>
        <p:nvGrpSpPr>
          <p:cNvPr id="2" name="Group 16"/>
          <p:cNvGrpSpPr/>
          <p:nvPr userDrawn="1"/>
        </p:nvGrpSpPr>
        <p:grpSpPr>
          <a:xfrm>
            <a:off x="1" y="468613"/>
            <a:ext cx="1465580" cy="784453"/>
            <a:chOff x="1" y="468613"/>
            <a:chExt cx="1465580" cy="784453"/>
          </a:xfrm>
        </p:grpSpPr>
        <p:sp>
          <p:nvSpPr>
            <p:cNvPr id="18" name="Right Triangle 17"/>
            <p:cNvSpPr/>
            <p:nvPr userDrawn="1"/>
          </p:nvSpPr>
          <p:spPr>
            <a:xfrm>
              <a:off x="699771" y="468613"/>
              <a:ext cx="765810" cy="784453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" y="468613"/>
              <a:ext cx="704004" cy="7844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19"/>
          <p:cNvGrpSpPr/>
          <p:nvPr userDrawn="1"/>
        </p:nvGrpSpPr>
        <p:grpSpPr>
          <a:xfrm>
            <a:off x="1579858" y="1295399"/>
            <a:ext cx="7137401" cy="770468"/>
            <a:chOff x="1591733" y="1295399"/>
            <a:chExt cx="7137401" cy="770468"/>
          </a:xfrm>
          <a:solidFill>
            <a:srgbClr val="E31B23"/>
          </a:solidFill>
        </p:grpSpPr>
        <p:sp>
          <p:nvSpPr>
            <p:cNvPr id="21" name="Pentagon 20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Chevron 21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3" name="Title 1"/>
          <p:cNvSpPr>
            <a:spLocks noGrp="1"/>
          </p:cNvSpPr>
          <p:nvPr>
            <p:ph type="ctrTitle"/>
          </p:nvPr>
        </p:nvSpPr>
        <p:spPr>
          <a:xfrm>
            <a:off x="2193151" y="1297172"/>
            <a:ext cx="6400800" cy="765544"/>
          </a:xfrm>
        </p:spPr>
        <p:txBody>
          <a:bodyPr anchor="ctr"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Pentagon 23"/>
          <p:cNvSpPr/>
          <p:nvPr userDrawn="1"/>
        </p:nvSpPr>
        <p:spPr>
          <a:xfrm>
            <a:off x="0" y="1295400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/>
          <p:cNvSpPr txBox="1"/>
          <p:nvPr userDrawn="1"/>
        </p:nvSpPr>
        <p:spPr>
          <a:xfrm>
            <a:off x="4953000" y="5746750"/>
            <a:ext cx="3635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 smtClean="0">
                <a:solidFill>
                  <a:srgbClr val="FFFFFF"/>
                </a:solidFill>
              </a:rPr>
              <a:t>Convención de Ventas 2012</a:t>
            </a:r>
            <a:endParaRPr lang="es-ES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414867"/>
            <a:ext cx="8695267" cy="880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 userDrawn="1"/>
        </p:nvSpPr>
        <p:spPr>
          <a:xfrm>
            <a:off x="771098" y="464024"/>
            <a:ext cx="7492621" cy="777923"/>
          </a:xfrm>
          <a:custGeom>
            <a:avLst/>
            <a:gdLst>
              <a:gd name="connsiteX0" fmla="*/ 6687403 w 7492621"/>
              <a:gd name="connsiteY0" fmla="*/ 0 h 777923"/>
              <a:gd name="connsiteX1" fmla="*/ 0 w 7492621"/>
              <a:gd name="connsiteY1" fmla="*/ 0 h 777923"/>
              <a:gd name="connsiteX2" fmla="*/ 757451 w 7492621"/>
              <a:gd name="connsiteY2" fmla="*/ 777923 h 777923"/>
              <a:gd name="connsiteX3" fmla="*/ 7492621 w 7492621"/>
              <a:gd name="connsiteY3" fmla="*/ 777923 h 777923"/>
              <a:gd name="connsiteX4" fmla="*/ 6687403 w 7492621"/>
              <a:gd name="connsiteY4" fmla="*/ 0 h 77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2621" h="777923">
                <a:moveTo>
                  <a:pt x="6687403" y="0"/>
                </a:moveTo>
                <a:lnTo>
                  <a:pt x="0" y="0"/>
                </a:lnTo>
                <a:lnTo>
                  <a:pt x="757451" y="777923"/>
                </a:lnTo>
                <a:lnTo>
                  <a:pt x="7492621" y="777923"/>
                </a:lnTo>
                <a:lnTo>
                  <a:pt x="668740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17"/>
          <p:cNvGrpSpPr/>
          <p:nvPr userDrawn="1"/>
        </p:nvGrpSpPr>
        <p:grpSpPr>
          <a:xfrm>
            <a:off x="1" y="468613"/>
            <a:ext cx="1465580" cy="784453"/>
            <a:chOff x="1" y="468613"/>
            <a:chExt cx="1465580" cy="784453"/>
          </a:xfrm>
        </p:grpSpPr>
        <p:sp>
          <p:nvSpPr>
            <p:cNvPr id="25" name="Right Triangle 24"/>
            <p:cNvSpPr/>
            <p:nvPr userDrawn="1"/>
          </p:nvSpPr>
          <p:spPr>
            <a:xfrm>
              <a:off x="699771" y="468613"/>
              <a:ext cx="765810" cy="784453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1" y="468613"/>
              <a:ext cx="704004" cy="7844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0"/>
          <p:cNvGrpSpPr/>
          <p:nvPr userDrawn="1"/>
        </p:nvGrpSpPr>
        <p:grpSpPr>
          <a:xfrm>
            <a:off x="1579858" y="1295399"/>
            <a:ext cx="7137401" cy="770468"/>
            <a:chOff x="1591733" y="1295399"/>
            <a:chExt cx="7137401" cy="770468"/>
          </a:xfrm>
          <a:solidFill>
            <a:srgbClr val="E31B23"/>
          </a:solidFill>
        </p:grpSpPr>
        <p:sp>
          <p:nvSpPr>
            <p:cNvPr id="28" name="Pentagon 27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Chevron 28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1" name="Pentagon 30"/>
          <p:cNvSpPr/>
          <p:nvPr userDrawn="1"/>
        </p:nvSpPr>
        <p:spPr>
          <a:xfrm>
            <a:off x="0" y="1295400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11388" y="478465"/>
            <a:ext cx="5337175" cy="765544"/>
          </a:xfrm>
        </p:spPr>
        <p:txBody>
          <a:bodyPr anchor="ctr">
            <a:normAutofit/>
          </a:bodyPr>
          <a:lstStyle>
            <a:lvl1pPr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193151" y="1297172"/>
            <a:ext cx="6400800" cy="765544"/>
          </a:xfrm>
        </p:spPr>
        <p:txBody>
          <a:bodyPr anchor="ctr"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34476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 userDrawn="1"/>
        </p:nvSpPr>
        <p:spPr>
          <a:xfrm>
            <a:off x="0" y="414867"/>
            <a:ext cx="8695267" cy="880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172200"/>
            <a:ext cx="6515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8DE50F0-552E-4317-8DF8-4B7FA21F1608}" type="slidenum">
              <a:rPr lang="en-US" sz="105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ctr"/>
              <a:t>‹Nº›</a:t>
            </a:fld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Freeform 30"/>
          <p:cNvSpPr/>
          <p:nvPr userDrawn="1"/>
        </p:nvSpPr>
        <p:spPr>
          <a:xfrm>
            <a:off x="771098" y="464024"/>
            <a:ext cx="7492621" cy="777923"/>
          </a:xfrm>
          <a:custGeom>
            <a:avLst/>
            <a:gdLst>
              <a:gd name="connsiteX0" fmla="*/ 6687403 w 7492621"/>
              <a:gd name="connsiteY0" fmla="*/ 0 h 777923"/>
              <a:gd name="connsiteX1" fmla="*/ 0 w 7492621"/>
              <a:gd name="connsiteY1" fmla="*/ 0 h 777923"/>
              <a:gd name="connsiteX2" fmla="*/ 757451 w 7492621"/>
              <a:gd name="connsiteY2" fmla="*/ 777923 h 777923"/>
              <a:gd name="connsiteX3" fmla="*/ 7492621 w 7492621"/>
              <a:gd name="connsiteY3" fmla="*/ 777923 h 777923"/>
              <a:gd name="connsiteX4" fmla="*/ 6687403 w 7492621"/>
              <a:gd name="connsiteY4" fmla="*/ 0 h 77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2621" h="777923">
                <a:moveTo>
                  <a:pt x="6687403" y="0"/>
                </a:moveTo>
                <a:lnTo>
                  <a:pt x="0" y="0"/>
                </a:lnTo>
                <a:lnTo>
                  <a:pt x="757451" y="777923"/>
                </a:lnTo>
                <a:lnTo>
                  <a:pt x="7492621" y="777923"/>
                </a:lnTo>
                <a:lnTo>
                  <a:pt x="668740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17"/>
          <p:cNvGrpSpPr/>
          <p:nvPr userDrawn="1"/>
        </p:nvGrpSpPr>
        <p:grpSpPr>
          <a:xfrm>
            <a:off x="1" y="468613"/>
            <a:ext cx="1465580" cy="784453"/>
            <a:chOff x="1" y="468613"/>
            <a:chExt cx="1465580" cy="784453"/>
          </a:xfrm>
        </p:grpSpPr>
        <p:sp>
          <p:nvSpPr>
            <p:cNvPr id="34" name="Right Triangle 33"/>
            <p:cNvSpPr/>
            <p:nvPr userDrawn="1"/>
          </p:nvSpPr>
          <p:spPr>
            <a:xfrm>
              <a:off x="699771" y="468613"/>
              <a:ext cx="765810" cy="784453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1" y="468613"/>
              <a:ext cx="704004" cy="7844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20"/>
          <p:cNvGrpSpPr/>
          <p:nvPr userDrawn="1"/>
        </p:nvGrpSpPr>
        <p:grpSpPr>
          <a:xfrm>
            <a:off x="1579858" y="1295399"/>
            <a:ext cx="7137401" cy="770468"/>
            <a:chOff x="1591733" y="1295399"/>
            <a:chExt cx="7137401" cy="770468"/>
          </a:xfrm>
          <a:solidFill>
            <a:srgbClr val="E31B23"/>
          </a:solidFill>
        </p:grpSpPr>
        <p:sp>
          <p:nvSpPr>
            <p:cNvPr id="37" name="Pentagon 36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Chevron 37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0" name="Pentagon 39"/>
          <p:cNvSpPr/>
          <p:nvPr userDrawn="1"/>
        </p:nvSpPr>
        <p:spPr>
          <a:xfrm>
            <a:off x="0" y="1295400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11388" y="478465"/>
            <a:ext cx="5337175" cy="765544"/>
          </a:xfrm>
        </p:spPr>
        <p:txBody>
          <a:bodyPr anchor="ctr">
            <a:normAutofit/>
          </a:bodyPr>
          <a:lstStyle>
            <a:lvl1pPr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193151" y="1297172"/>
            <a:ext cx="6400800" cy="765544"/>
          </a:xfrm>
        </p:spPr>
        <p:txBody>
          <a:bodyPr anchor="ctr"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5875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 userDrawn="1"/>
        </p:nvSpPr>
        <p:spPr>
          <a:xfrm>
            <a:off x="771098" y="464024"/>
            <a:ext cx="7492621" cy="777923"/>
          </a:xfrm>
          <a:custGeom>
            <a:avLst/>
            <a:gdLst>
              <a:gd name="connsiteX0" fmla="*/ 6687403 w 7492621"/>
              <a:gd name="connsiteY0" fmla="*/ 0 h 777923"/>
              <a:gd name="connsiteX1" fmla="*/ 0 w 7492621"/>
              <a:gd name="connsiteY1" fmla="*/ 0 h 777923"/>
              <a:gd name="connsiteX2" fmla="*/ 757451 w 7492621"/>
              <a:gd name="connsiteY2" fmla="*/ 777923 h 777923"/>
              <a:gd name="connsiteX3" fmla="*/ 7492621 w 7492621"/>
              <a:gd name="connsiteY3" fmla="*/ 777923 h 777923"/>
              <a:gd name="connsiteX4" fmla="*/ 6687403 w 7492621"/>
              <a:gd name="connsiteY4" fmla="*/ 0 h 77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2621" h="777923">
                <a:moveTo>
                  <a:pt x="6687403" y="0"/>
                </a:moveTo>
                <a:lnTo>
                  <a:pt x="0" y="0"/>
                </a:lnTo>
                <a:lnTo>
                  <a:pt x="757451" y="777923"/>
                </a:lnTo>
                <a:lnTo>
                  <a:pt x="7492621" y="777923"/>
                </a:lnTo>
                <a:lnTo>
                  <a:pt x="6687403" y="0"/>
                </a:lnTo>
                <a:close/>
              </a:path>
            </a:pathLst>
          </a:custGeom>
          <a:solidFill>
            <a:srgbClr val="DF8C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7"/>
          <p:cNvGrpSpPr/>
          <p:nvPr userDrawn="1"/>
        </p:nvGrpSpPr>
        <p:grpSpPr>
          <a:xfrm>
            <a:off x="1" y="468613"/>
            <a:ext cx="1465580" cy="784453"/>
            <a:chOff x="1" y="468613"/>
            <a:chExt cx="1465580" cy="784453"/>
          </a:xfrm>
        </p:grpSpPr>
        <p:sp>
          <p:nvSpPr>
            <p:cNvPr id="19" name="Right Triangle 18"/>
            <p:cNvSpPr/>
            <p:nvPr userDrawn="1"/>
          </p:nvSpPr>
          <p:spPr>
            <a:xfrm>
              <a:off x="699771" y="468613"/>
              <a:ext cx="765810" cy="784453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" y="468613"/>
              <a:ext cx="704004" cy="7844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0"/>
          <p:cNvGrpSpPr/>
          <p:nvPr userDrawn="1"/>
        </p:nvGrpSpPr>
        <p:grpSpPr>
          <a:xfrm>
            <a:off x="1579858" y="1295399"/>
            <a:ext cx="7137401" cy="770468"/>
            <a:chOff x="1591733" y="1295399"/>
            <a:chExt cx="7137401" cy="770468"/>
          </a:xfrm>
          <a:solidFill>
            <a:srgbClr val="DF8C19"/>
          </a:solidFill>
        </p:grpSpPr>
        <p:sp>
          <p:nvSpPr>
            <p:cNvPr id="22" name="Pentagon 21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Chevron 22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5" name="Pentagon 24"/>
          <p:cNvSpPr/>
          <p:nvPr userDrawn="1"/>
        </p:nvSpPr>
        <p:spPr>
          <a:xfrm>
            <a:off x="0" y="1295400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11388" y="478465"/>
            <a:ext cx="5337175" cy="765544"/>
          </a:xfrm>
        </p:spPr>
        <p:txBody>
          <a:bodyPr anchor="ctr">
            <a:normAutofit/>
          </a:bodyPr>
          <a:lstStyle>
            <a:lvl1pPr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2193151" y="1297172"/>
            <a:ext cx="6400800" cy="765544"/>
          </a:xfrm>
        </p:spPr>
        <p:txBody>
          <a:bodyPr anchor="ctr"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CuadroTexto 17"/>
          <p:cNvSpPr txBox="1"/>
          <p:nvPr userDrawn="1"/>
        </p:nvSpPr>
        <p:spPr>
          <a:xfrm>
            <a:off x="4953000" y="5746750"/>
            <a:ext cx="3635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 smtClean="0">
                <a:solidFill>
                  <a:srgbClr val="FFFFFF"/>
                </a:solidFill>
              </a:rPr>
              <a:t>Convención de Ventas 2012</a:t>
            </a:r>
            <a:endParaRPr lang="es-ES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 userDrawn="1"/>
        </p:nvGrpSpPr>
        <p:grpSpPr>
          <a:xfrm>
            <a:off x="1" y="468613"/>
            <a:ext cx="1465580" cy="784453"/>
            <a:chOff x="1" y="468613"/>
            <a:chExt cx="1465580" cy="784453"/>
          </a:xfrm>
        </p:grpSpPr>
        <p:sp>
          <p:nvSpPr>
            <p:cNvPr id="18" name="Right Triangle 17"/>
            <p:cNvSpPr/>
            <p:nvPr userDrawn="1"/>
          </p:nvSpPr>
          <p:spPr>
            <a:xfrm>
              <a:off x="699771" y="468613"/>
              <a:ext cx="765810" cy="784453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" y="468613"/>
              <a:ext cx="704004" cy="7844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Pentagon 23"/>
          <p:cNvSpPr/>
          <p:nvPr userDrawn="1"/>
        </p:nvSpPr>
        <p:spPr>
          <a:xfrm>
            <a:off x="0" y="1295400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0" y="6172200"/>
            <a:ext cx="6515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8DE50F0-552E-4317-8DF8-4B7FA21F1608}" type="slidenum">
              <a:rPr lang="en-US" sz="105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ctr"/>
              <a:t>‹Nº›</a:t>
            </a:fld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Freeform 19"/>
          <p:cNvSpPr/>
          <p:nvPr userDrawn="1"/>
        </p:nvSpPr>
        <p:spPr>
          <a:xfrm>
            <a:off x="771098" y="464024"/>
            <a:ext cx="7492621" cy="777923"/>
          </a:xfrm>
          <a:custGeom>
            <a:avLst/>
            <a:gdLst>
              <a:gd name="connsiteX0" fmla="*/ 6687403 w 7492621"/>
              <a:gd name="connsiteY0" fmla="*/ 0 h 777923"/>
              <a:gd name="connsiteX1" fmla="*/ 0 w 7492621"/>
              <a:gd name="connsiteY1" fmla="*/ 0 h 777923"/>
              <a:gd name="connsiteX2" fmla="*/ 757451 w 7492621"/>
              <a:gd name="connsiteY2" fmla="*/ 777923 h 777923"/>
              <a:gd name="connsiteX3" fmla="*/ 7492621 w 7492621"/>
              <a:gd name="connsiteY3" fmla="*/ 777923 h 777923"/>
              <a:gd name="connsiteX4" fmla="*/ 6687403 w 7492621"/>
              <a:gd name="connsiteY4" fmla="*/ 0 h 77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2621" h="777923">
                <a:moveTo>
                  <a:pt x="6687403" y="0"/>
                </a:moveTo>
                <a:lnTo>
                  <a:pt x="0" y="0"/>
                </a:lnTo>
                <a:lnTo>
                  <a:pt x="757451" y="777923"/>
                </a:lnTo>
                <a:lnTo>
                  <a:pt x="7492621" y="777923"/>
                </a:lnTo>
                <a:lnTo>
                  <a:pt x="6687403" y="0"/>
                </a:lnTo>
                <a:close/>
              </a:path>
            </a:pathLst>
          </a:custGeom>
          <a:solidFill>
            <a:srgbClr val="6D8D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17"/>
          <p:cNvGrpSpPr/>
          <p:nvPr userDrawn="1"/>
        </p:nvGrpSpPr>
        <p:grpSpPr>
          <a:xfrm>
            <a:off x="1" y="468613"/>
            <a:ext cx="1465580" cy="784453"/>
            <a:chOff x="1" y="468613"/>
            <a:chExt cx="1465580" cy="784453"/>
          </a:xfrm>
        </p:grpSpPr>
        <p:sp>
          <p:nvSpPr>
            <p:cNvPr id="23" name="Right Triangle 22"/>
            <p:cNvSpPr/>
            <p:nvPr userDrawn="1"/>
          </p:nvSpPr>
          <p:spPr>
            <a:xfrm>
              <a:off x="699771" y="468613"/>
              <a:ext cx="765810" cy="784453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1" y="468613"/>
              <a:ext cx="704004" cy="7844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0"/>
          <p:cNvGrpSpPr/>
          <p:nvPr userDrawn="1"/>
        </p:nvGrpSpPr>
        <p:grpSpPr>
          <a:xfrm>
            <a:off x="1579858" y="1295399"/>
            <a:ext cx="7137401" cy="770468"/>
            <a:chOff x="1591733" y="1295399"/>
            <a:chExt cx="7137401" cy="770468"/>
          </a:xfrm>
          <a:solidFill>
            <a:srgbClr val="6D8D24"/>
          </a:solidFill>
        </p:grpSpPr>
        <p:sp>
          <p:nvSpPr>
            <p:cNvPr id="26" name="Pentagon 25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hevron 26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Pentagon 28"/>
          <p:cNvSpPr/>
          <p:nvPr userDrawn="1"/>
        </p:nvSpPr>
        <p:spPr>
          <a:xfrm>
            <a:off x="0" y="1295400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11388" y="478465"/>
            <a:ext cx="5337175" cy="765544"/>
          </a:xfrm>
        </p:spPr>
        <p:txBody>
          <a:bodyPr anchor="ctr">
            <a:normAutofit/>
          </a:bodyPr>
          <a:lstStyle>
            <a:lvl1pPr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2193151" y="1297172"/>
            <a:ext cx="6400800" cy="765544"/>
          </a:xfrm>
        </p:spPr>
        <p:txBody>
          <a:bodyPr anchor="ctr"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CuadroTexto 18"/>
          <p:cNvSpPr txBox="1"/>
          <p:nvPr userDrawn="1"/>
        </p:nvSpPr>
        <p:spPr>
          <a:xfrm>
            <a:off x="4953000" y="5746750"/>
            <a:ext cx="3635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 smtClean="0">
                <a:solidFill>
                  <a:srgbClr val="FFFFFF"/>
                </a:solidFill>
              </a:rPr>
              <a:t>Convención de Ventas 2012</a:t>
            </a:r>
            <a:endParaRPr lang="es-E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697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0" y="6172200"/>
            <a:ext cx="6515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8DE50F0-552E-4317-8DF8-4B7FA21F1608}" type="slidenum">
              <a:rPr lang="en-US" sz="105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ctr"/>
              <a:t>‹Nº›</a:t>
            </a:fld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Freeform 18"/>
          <p:cNvSpPr/>
          <p:nvPr userDrawn="1"/>
        </p:nvSpPr>
        <p:spPr>
          <a:xfrm>
            <a:off x="771098" y="464024"/>
            <a:ext cx="7492621" cy="777923"/>
          </a:xfrm>
          <a:custGeom>
            <a:avLst/>
            <a:gdLst>
              <a:gd name="connsiteX0" fmla="*/ 6687403 w 7492621"/>
              <a:gd name="connsiteY0" fmla="*/ 0 h 777923"/>
              <a:gd name="connsiteX1" fmla="*/ 0 w 7492621"/>
              <a:gd name="connsiteY1" fmla="*/ 0 h 777923"/>
              <a:gd name="connsiteX2" fmla="*/ 757451 w 7492621"/>
              <a:gd name="connsiteY2" fmla="*/ 777923 h 777923"/>
              <a:gd name="connsiteX3" fmla="*/ 7492621 w 7492621"/>
              <a:gd name="connsiteY3" fmla="*/ 777923 h 777923"/>
              <a:gd name="connsiteX4" fmla="*/ 6687403 w 7492621"/>
              <a:gd name="connsiteY4" fmla="*/ 0 h 77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2621" h="777923">
                <a:moveTo>
                  <a:pt x="6687403" y="0"/>
                </a:moveTo>
                <a:lnTo>
                  <a:pt x="0" y="0"/>
                </a:lnTo>
                <a:lnTo>
                  <a:pt x="757451" y="777923"/>
                </a:lnTo>
                <a:lnTo>
                  <a:pt x="7492621" y="777923"/>
                </a:lnTo>
                <a:lnTo>
                  <a:pt x="6687403" y="0"/>
                </a:lnTo>
                <a:close/>
              </a:path>
            </a:pathLst>
          </a:custGeom>
          <a:solidFill>
            <a:srgbClr val="F1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17"/>
          <p:cNvGrpSpPr/>
          <p:nvPr userDrawn="1"/>
        </p:nvGrpSpPr>
        <p:grpSpPr>
          <a:xfrm>
            <a:off x="1" y="468613"/>
            <a:ext cx="1465580" cy="784453"/>
            <a:chOff x="1" y="468613"/>
            <a:chExt cx="1465580" cy="784453"/>
          </a:xfrm>
        </p:grpSpPr>
        <p:sp>
          <p:nvSpPr>
            <p:cNvPr id="22" name="Right Triangle 21"/>
            <p:cNvSpPr/>
            <p:nvPr userDrawn="1"/>
          </p:nvSpPr>
          <p:spPr>
            <a:xfrm>
              <a:off x="699771" y="468613"/>
              <a:ext cx="765810" cy="784453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1" y="468613"/>
              <a:ext cx="704004" cy="7844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0"/>
          <p:cNvGrpSpPr/>
          <p:nvPr userDrawn="1"/>
        </p:nvGrpSpPr>
        <p:grpSpPr>
          <a:xfrm>
            <a:off x="1579858" y="1295399"/>
            <a:ext cx="7137401" cy="770468"/>
            <a:chOff x="1591733" y="1295399"/>
            <a:chExt cx="7137401" cy="770468"/>
          </a:xfrm>
          <a:solidFill>
            <a:srgbClr val="F1CB00"/>
          </a:solidFill>
        </p:grpSpPr>
        <p:sp>
          <p:nvSpPr>
            <p:cNvPr id="25" name="Pentagon 24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Chevron 25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Pentagon 27"/>
          <p:cNvSpPr/>
          <p:nvPr userDrawn="1"/>
        </p:nvSpPr>
        <p:spPr>
          <a:xfrm>
            <a:off x="0" y="1295400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11388" y="478465"/>
            <a:ext cx="5337175" cy="765544"/>
          </a:xfrm>
        </p:spPr>
        <p:txBody>
          <a:bodyPr anchor="ctr">
            <a:normAutofit/>
          </a:bodyPr>
          <a:lstStyle>
            <a:lvl1pPr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193151" y="1297172"/>
            <a:ext cx="6400800" cy="765544"/>
          </a:xfrm>
        </p:spPr>
        <p:txBody>
          <a:bodyPr anchor="ctr"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CuadroTexto 19"/>
          <p:cNvSpPr txBox="1"/>
          <p:nvPr userDrawn="1"/>
        </p:nvSpPr>
        <p:spPr>
          <a:xfrm>
            <a:off x="4953000" y="5746750"/>
            <a:ext cx="3635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 smtClean="0">
                <a:solidFill>
                  <a:srgbClr val="FFFFFF"/>
                </a:solidFill>
              </a:rPr>
              <a:t>Convención de Ventas 2012</a:t>
            </a:r>
            <a:endParaRPr lang="es-E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4048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414867"/>
            <a:ext cx="8695267" cy="880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172200"/>
            <a:ext cx="6515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8DE50F0-552E-4317-8DF8-4B7FA21F1608}" type="slidenum">
              <a:rPr lang="en-US" sz="105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ctr"/>
              <a:t>‹Nº›</a:t>
            </a:fld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Freeform 19"/>
          <p:cNvSpPr/>
          <p:nvPr userDrawn="1"/>
        </p:nvSpPr>
        <p:spPr>
          <a:xfrm>
            <a:off x="771098" y="464024"/>
            <a:ext cx="7492621" cy="777923"/>
          </a:xfrm>
          <a:custGeom>
            <a:avLst/>
            <a:gdLst>
              <a:gd name="connsiteX0" fmla="*/ 6687403 w 7492621"/>
              <a:gd name="connsiteY0" fmla="*/ 0 h 777923"/>
              <a:gd name="connsiteX1" fmla="*/ 0 w 7492621"/>
              <a:gd name="connsiteY1" fmla="*/ 0 h 777923"/>
              <a:gd name="connsiteX2" fmla="*/ 757451 w 7492621"/>
              <a:gd name="connsiteY2" fmla="*/ 777923 h 777923"/>
              <a:gd name="connsiteX3" fmla="*/ 7492621 w 7492621"/>
              <a:gd name="connsiteY3" fmla="*/ 777923 h 777923"/>
              <a:gd name="connsiteX4" fmla="*/ 6687403 w 7492621"/>
              <a:gd name="connsiteY4" fmla="*/ 0 h 77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2621" h="777923">
                <a:moveTo>
                  <a:pt x="6687403" y="0"/>
                </a:moveTo>
                <a:lnTo>
                  <a:pt x="0" y="0"/>
                </a:lnTo>
                <a:lnTo>
                  <a:pt x="757451" y="777923"/>
                </a:lnTo>
                <a:lnTo>
                  <a:pt x="7492621" y="777923"/>
                </a:lnTo>
                <a:lnTo>
                  <a:pt x="6687403" y="0"/>
                </a:lnTo>
                <a:close/>
              </a:path>
            </a:pathLst>
          </a:custGeom>
          <a:solidFill>
            <a:srgbClr val="3B6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17"/>
          <p:cNvGrpSpPr/>
          <p:nvPr userDrawn="1"/>
        </p:nvGrpSpPr>
        <p:grpSpPr>
          <a:xfrm>
            <a:off x="1" y="468613"/>
            <a:ext cx="1465580" cy="784453"/>
            <a:chOff x="1" y="468613"/>
            <a:chExt cx="1465580" cy="784453"/>
          </a:xfrm>
        </p:grpSpPr>
        <p:sp>
          <p:nvSpPr>
            <p:cNvPr id="23" name="Right Triangle 22"/>
            <p:cNvSpPr/>
            <p:nvPr userDrawn="1"/>
          </p:nvSpPr>
          <p:spPr>
            <a:xfrm>
              <a:off x="699771" y="468613"/>
              <a:ext cx="765810" cy="784453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1" y="468613"/>
              <a:ext cx="704004" cy="7844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0"/>
          <p:cNvGrpSpPr/>
          <p:nvPr userDrawn="1"/>
        </p:nvGrpSpPr>
        <p:grpSpPr>
          <a:xfrm>
            <a:off x="1579858" y="1295399"/>
            <a:ext cx="7137401" cy="770468"/>
            <a:chOff x="1591733" y="1295399"/>
            <a:chExt cx="7137401" cy="770468"/>
          </a:xfrm>
          <a:solidFill>
            <a:srgbClr val="3B6E8F"/>
          </a:solidFill>
        </p:grpSpPr>
        <p:sp>
          <p:nvSpPr>
            <p:cNvPr id="26" name="Pentagon 25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hevron 26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Pentagon 28"/>
          <p:cNvSpPr/>
          <p:nvPr userDrawn="1"/>
        </p:nvSpPr>
        <p:spPr>
          <a:xfrm>
            <a:off x="0" y="1295400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11388" y="478465"/>
            <a:ext cx="5337175" cy="765544"/>
          </a:xfrm>
        </p:spPr>
        <p:txBody>
          <a:bodyPr anchor="ctr">
            <a:normAutofit/>
          </a:bodyPr>
          <a:lstStyle>
            <a:lvl1pPr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193151" y="1297172"/>
            <a:ext cx="6400800" cy="765544"/>
          </a:xfrm>
        </p:spPr>
        <p:txBody>
          <a:bodyPr anchor="ctr"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23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 userDrawn="1"/>
        </p:nvSpPr>
        <p:spPr>
          <a:xfrm>
            <a:off x="771098" y="464024"/>
            <a:ext cx="7492621" cy="777923"/>
          </a:xfrm>
          <a:custGeom>
            <a:avLst/>
            <a:gdLst>
              <a:gd name="connsiteX0" fmla="*/ 6687403 w 7492621"/>
              <a:gd name="connsiteY0" fmla="*/ 0 h 777923"/>
              <a:gd name="connsiteX1" fmla="*/ 0 w 7492621"/>
              <a:gd name="connsiteY1" fmla="*/ 0 h 777923"/>
              <a:gd name="connsiteX2" fmla="*/ 757451 w 7492621"/>
              <a:gd name="connsiteY2" fmla="*/ 777923 h 777923"/>
              <a:gd name="connsiteX3" fmla="*/ 7492621 w 7492621"/>
              <a:gd name="connsiteY3" fmla="*/ 777923 h 777923"/>
              <a:gd name="connsiteX4" fmla="*/ 6687403 w 7492621"/>
              <a:gd name="connsiteY4" fmla="*/ 0 h 77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2621" h="777923">
                <a:moveTo>
                  <a:pt x="6687403" y="0"/>
                </a:moveTo>
                <a:lnTo>
                  <a:pt x="0" y="0"/>
                </a:lnTo>
                <a:lnTo>
                  <a:pt x="757451" y="777923"/>
                </a:lnTo>
                <a:lnTo>
                  <a:pt x="7492621" y="777923"/>
                </a:lnTo>
                <a:lnTo>
                  <a:pt x="6687403" y="0"/>
                </a:lnTo>
                <a:close/>
              </a:path>
            </a:pathLst>
          </a:custGeom>
          <a:solidFill>
            <a:srgbClr val="005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 userDrawn="1"/>
        </p:nvGrpSpPr>
        <p:grpSpPr>
          <a:xfrm>
            <a:off x="1" y="468613"/>
            <a:ext cx="1465580" cy="784453"/>
            <a:chOff x="1" y="468613"/>
            <a:chExt cx="1465580" cy="784453"/>
          </a:xfrm>
        </p:grpSpPr>
        <p:sp>
          <p:nvSpPr>
            <p:cNvPr id="18" name="Right Triangle 17"/>
            <p:cNvSpPr/>
            <p:nvPr userDrawn="1"/>
          </p:nvSpPr>
          <p:spPr>
            <a:xfrm>
              <a:off x="699771" y="468613"/>
              <a:ext cx="765810" cy="784453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" y="468613"/>
              <a:ext cx="704004" cy="7844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19"/>
          <p:cNvGrpSpPr/>
          <p:nvPr userDrawn="1"/>
        </p:nvGrpSpPr>
        <p:grpSpPr>
          <a:xfrm>
            <a:off x="1579858" y="1295399"/>
            <a:ext cx="7137401" cy="770468"/>
            <a:chOff x="1591733" y="1295399"/>
            <a:chExt cx="7137401" cy="770468"/>
          </a:xfrm>
          <a:solidFill>
            <a:srgbClr val="005295"/>
          </a:solidFill>
        </p:grpSpPr>
        <p:sp>
          <p:nvSpPr>
            <p:cNvPr id="21" name="Pentagon 20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Chevron 21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4" name="Pentagon 23"/>
          <p:cNvSpPr/>
          <p:nvPr userDrawn="1"/>
        </p:nvSpPr>
        <p:spPr>
          <a:xfrm>
            <a:off x="0" y="1295400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11388" y="478465"/>
            <a:ext cx="5337175" cy="765544"/>
          </a:xfrm>
        </p:spPr>
        <p:txBody>
          <a:bodyPr anchor="ctr">
            <a:normAutofit/>
          </a:bodyPr>
          <a:lstStyle>
            <a:lvl1pPr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193151" y="1297172"/>
            <a:ext cx="6400800" cy="765544"/>
          </a:xfrm>
        </p:spPr>
        <p:txBody>
          <a:bodyPr anchor="ctr"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entagon 23"/>
          <p:cNvSpPr/>
          <p:nvPr userDrawn="1"/>
        </p:nvSpPr>
        <p:spPr>
          <a:xfrm>
            <a:off x="0" y="4578643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 userDrawn="1"/>
        </p:nvSpPr>
        <p:spPr>
          <a:xfrm>
            <a:off x="0" y="5398646"/>
            <a:ext cx="1441093" cy="777922"/>
          </a:xfrm>
          <a:custGeom>
            <a:avLst/>
            <a:gdLst>
              <a:gd name="connsiteX0" fmla="*/ 634621 w 1446663"/>
              <a:gd name="connsiteY0" fmla="*/ 777922 h 777922"/>
              <a:gd name="connsiteX1" fmla="*/ 0 w 1446663"/>
              <a:gd name="connsiteY1" fmla="*/ 777922 h 777922"/>
              <a:gd name="connsiteX2" fmla="*/ 0 w 1446663"/>
              <a:gd name="connsiteY2" fmla="*/ 0 h 777922"/>
              <a:gd name="connsiteX3" fmla="*/ 1446663 w 1446663"/>
              <a:gd name="connsiteY3" fmla="*/ 0 h 777922"/>
              <a:gd name="connsiteX4" fmla="*/ 634621 w 1446663"/>
              <a:gd name="connsiteY4" fmla="*/ 777922 h 77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6663" h="777922">
                <a:moveTo>
                  <a:pt x="634621" y="777922"/>
                </a:moveTo>
                <a:lnTo>
                  <a:pt x="0" y="777922"/>
                </a:lnTo>
                <a:lnTo>
                  <a:pt x="0" y="0"/>
                </a:lnTo>
                <a:lnTo>
                  <a:pt x="1446663" y="0"/>
                </a:lnTo>
                <a:lnTo>
                  <a:pt x="634621" y="777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entagon 23"/>
          <p:cNvSpPr/>
          <p:nvPr userDrawn="1"/>
        </p:nvSpPr>
        <p:spPr>
          <a:xfrm>
            <a:off x="0" y="4578643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 userDrawn="1"/>
        </p:nvSpPr>
        <p:spPr>
          <a:xfrm>
            <a:off x="0" y="5398646"/>
            <a:ext cx="1441093" cy="777922"/>
          </a:xfrm>
          <a:custGeom>
            <a:avLst/>
            <a:gdLst>
              <a:gd name="connsiteX0" fmla="*/ 634621 w 1446663"/>
              <a:gd name="connsiteY0" fmla="*/ 777922 h 777922"/>
              <a:gd name="connsiteX1" fmla="*/ 0 w 1446663"/>
              <a:gd name="connsiteY1" fmla="*/ 777922 h 777922"/>
              <a:gd name="connsiteX2" fmla="*/ 0 w 1446663"/>
              <a:gd name="connsiteY2" fmla="*/ 0 h 777922"/>
              <a:gd name="connsiteX3" fmla="*/ 1446663 w 1446663"/>
              <a:gd name="connsiteY3" fmla="*/ 0 h 777922"/>
              <a:gd name="connsiteX4" fmla="*/ 634621 w 1446663"/>
              <a:gd name="connsiteY4" fmla="*/ 777922 h 77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6663" h="777922">
                <a:moveTo>
                  <a:pt x="634621" y="777922"/>
                </a:moveTo>
                <a:lnTo>
                  <a:pt x="0" y="777922"/>
                </a:lnTo>
                <a:lnTo>
                  <a:pt x="0" y="0"/>
                </a:lnTo>
                <a:lnTo>
                  <a:pt x="1446663" y="0"/>
                </a:lnTo>
                <a:lnTo>
                  <a:pt x="634621" y="777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entagon 23"/>
          <p:cNvSpPr/>
          <p:nvPr userDrawn="1"/>
        </p:nvSpPr>
        <p:spPr>
          <a:xfrm>
            <a:off x="0" y="4578643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 userDrawn="1"/>
        </p:nvSpPr>
        <p:spPr>
          <a:xfrm>
            <a:off x="0" y="5398646"/>
            <a:ext cx="1441093" cy="777922"/>
          </a:xfrm>
          <a:custGeom>
            <a:avLst/>
            <a:gdLst>
              <a:gd name="connsiteX0" fmla="*/ 634621 w 1446663"/>
              <a:gd name="connsiteY0" fmla="*/ 777922 h 777922"/>
              <a:gd name="connsiteX1" fmla="*/ 0 w 1446663"/>
              <a:gd name="connsiteY1" fmla="*/ 777922 h 777922"/>
              <a:gd name="connsiteX2" fmla="*/ 0 w 1446663"/>
              <a:gd name="connsiteY2" fmla="*/ 0 h 777922"/>
              <a:gd name="connsiteX3" fmla="*/ 1446663 w 1446663"/>
              <a:gd name="connsiteY3" fmla="*/ 0 h 777922"/>
              <a:gd name="connsiteX4" fmla="*/ 634621 w 1446663"/>
              <a:gd name="connsiteY4" fmla="*/ 777922 h 77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6663" h="777922">
                <a:moveTo>
                  <a:pt x="634621" y="777922"/>
                </a:moveTo>
                <a:lnTo>
                  <a:pt x="0" y="777922"/>
                </a:lnTo>
                <a:lnTo>
                  <a:pt x="0" y="0"/>
                </a:lnTo>
                <a:lnTo>
                  <a:pt x="1446663" y="0"/>
                </a:lnTo>
                <a:lnTo>
                  <a:pt x="634621" y="777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entagon 23"/>
          <p:cNvSpPr/>
          <p:nvPr userDrawn="1"/>
        </p:nvSpPr>
        <p:spPr>
          <a:xfrm>
            <a:off x="0" y="4578643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 userDrawn="1"/>
        </p:nvSpPr>
        <p:spPr>
          <a:xfrm>
            <a:off x="0" y="5398646"/>
            <a:ext cx="1441093" cy="777922"/>
          </a:xfrm>
          <a:custGeom>
            <a:avLst/>
            <a:gdLst>
              <a:gd name="connsiteX0" fmla="*/ 634621 w 1446663"/>
              <a:gd name="connsiteY0" fmla="*/ 777922 h 777922"/>
              <a:gd name="connsiteX1" fmla="*/ 0 w 1446663"/>
              <a:gd name="connsiteY1" fmla="*/ 777922 h 777922"/>
              <a:gd name="connsiteX2" fmla="*/ 0 w 1446663"/>
              <a:gd name="connsiteY2" fmla="*/ 0 h 777922"/>
              <a:gd name="connsiteX3" fmla="*/ 1446663 w 1446663"/>
              <a:gd name="connsiteY3" fmla="*/ 0 h 777922"/>
              <a:gd name="connsiteX4" fmla="*/ 634621 w 1446663"/>
              <a:gd name="connsiteY4" fmla="*/ 777922 h 77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6663" h="777922">
                <a:moveTo>
                  <a:pt x="634621" y="777922"/>
                </a:moveTo>
                <a:lnTo>
                  <a:pt x="0" y="777922"/>
                </a:lnTo>
                <a:lnTo>
                  <a:pt x="0" y="0"/>
                </a:lnTo>
                <a:lnTo>
                  <a:pt x="1446663" y="0"/>
                </a:lnTo>
                <a:lnTo>
                  <a:pt x="634621" y="777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414867"/>
            <a:ext cx="8695267" cy="880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21040" cy="5075237"/>
          </a:xfrm>
        </p:spPr>
        <p:txBody>
          <a:bodyPr/>
          <a:lstStyle>
            <a:lvl1pPr marL="225425" indent="-225425">
              <a:buClr>
                <a:srgbClr val="E31B23"/>
              </a:buClr>
              <a:buFont typeface="Arial" pitchFamily="34" charset="0"/>
              <a:buChar char="›"/>
              <a:defRPr sz="2000"/>
            </a:lvl1pPr>
            <a:lvl2pPr marL="573088" indent="-228600">
              <a:defRPr sz="1800"/>
            </a:lvl2pPr>
            <a:lvl3pPr marL="911225" indent="-228600">
              <a:spcBef>
                <a:spcPts val="800"/>
              </a:spcBef>
              <a:defRPr sz="1600"/>
            </a:lvl3pPr>
            <a:lvl4pPr marL="1262063" indent="-228600">
              <a:spcBef>
                <a:spcPts val="800"/>
              </a:spcBef>
              <a:defRPr sz="1400"/>
            </a:lvl4pPr>
            <a:lvl5pPr marL="1603375" indent="-231775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591733" y="471227"/>
            <a:ext cx="7137401" cy="770468"/>
            <a:chOff x="1591733" y="1295399"/>
            <a:chExt cx="7137401" cy="770468"/>
          </a:xfrm>
          <a:solidFill>
            <a:srgbClr val="E31B23"/>
          </a:solidFill>
        </p:grpSpPr>
        <p:sp>
          <p:nvSpPr>
            <p:cNvPr id="12" name="Pentagon 11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hevron 12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Pentagon 13"/>
          <p:cNvSpPr/>
          <p:nvPr userDrawn="1"/>
        </p:nvSpPr>
        <p:spPr>
          <a:xfrm>
            <a:off x="0" y="471228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8002" y="478465"/>
            <a:ext cx="6400800" cy="765544"/>
          </a:xfrm>
        </p:spPr>
        <p:txBody>
          <a:bodyPr anchor="ctr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8797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14867"/>
            <a:ext cx="8695267" cy="880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91733" y="471227"/>
            <a:ext cx="7137401" cy="770468"/>
            <a:chOff x="1591733" y="1295399"/>
            <a:chExt cx="7137401" cy="770468"/>
          </a:xfrm>
          <a:solidFill>
            <a:srgbClr val="E31B23"/>
          </a:solidFill>
        </p:grpSpPr>
        <p:sp>
          <p:nvSpPr>
            <p:cNvPr id="10" name="Pentagon 9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Chevron 10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1572" y="1498600"/>
            <a:ext cx="6469202" cy="5100637"/>
          </a:xfrm>
        </p:spPr>
        <p:txBody>
          <a:bodyPr/>
          <a:lstStyle>
            <a:lvl1pPr marL="225425" indent="-225425">
              <a:buClr>
                <a:srgbClr val="E31B23"/>
              </a:buClr>
              <a:buFont typeface="Arial" pitchFamily="34" charset="0"/>
              <a:buChar char="›"/>
              <a:defRPr sz="2000"/>
            </a:lvl1pPr>
            <a:lvl2pPr marL="573088" indent="-228600">
              <a:spcBef>
                <a:spcPts val="600"/>
              </a:spcBef>
              <a:defRPr sz="1800"/>
            </a:lvl2pPr>
            <a:lvl3pPr marL="911225" indent="-228600">
              <a:spcBef>
                <a:spcPts val="600"/>
              </a:spcBef>
              <a:defRPr sz="1600"/>
            </a:lvl3pPr>
            <a:lvl4pPr marL="1143000" indent="-228600">
              <a:spcBef>
                <a:spcPts val="600"/>
              </a:spcBef>
              <a:defRPr sz="1400"/>
            </a:lvl4pPr>
            <a:lvl5pPr marL="1425575" indent="-231775">
              <a:spcBef>
                <a:spcPts val="600"/>
              </a:spcBef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0302" y="1498600"/>
            <a:ext cx="1737360" cy="5083628"/>
          </a:xfrm>
        </p:spPr>
        <p:txBody>
          <a:bodyPr/>
          <a:lstStyle>
            <a:lvl1pPr>
              <a:spcBef>
                <a:spcPts val="0"/>
              </a:spcBef>
              <a:spcAft>
                <a:spcPts val="800"/>
              </a:spcAft>
              <a:defRPr sz="1100" cap="all" baseline="0">
                <a:solidFill>
                  <a:schemeClr val="tx2"/>
                </a:solidFill>
              </a:defRPr>
            </a:lvl1pPr>
            <a:lvl2pPr marL="169863" indent="-169863">
              <a:defRPr sz="9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Pentagon 11"/>
          <p:cNvSpPr/>
          <p:nvPr userDrawn="1"/>
        </p:nvSpPr>
        <p:spPr>
          <a:xfrm>
            <a:off x="0" y="471228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38002" y="478465"/>
            <a:ext cx="6400800" cy="765544"/>
          </a:xfrm>
        </p:spPr>
        <p:txBody>
          <a:bodyPr anchor="ctr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88729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414867"/>
            <a:ext cx="8695267" cy="880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10"/>
          <p:cNvGrpSpPr/>
          <p:nvPr userDrawn="1"/>
        </p:nvGrpSpPr>
        <p:grpSpPr>
          <a:xfrm>
            <a:off x="1591733" y="471227"/>
            <a:ext cx="7137401" cy="770468"/>
            <a:chOff x="1591733" y="1295399"/>
            <a:chExt cx="7137401" cy="770468"/>
          </a:xfrm>
          <a:solidFill>
            <a:srgbClr val="E31B23"/>
          </a:solidFill>
        </p:grpSpPr>
        <p:sp>
          <p:nvSpPr>
            <p:cNvPr id="12" name="Pentagon 11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hevron 12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Pentagon 13"/>
          <p:cNvSpPr/>
          <p:nvPr userDrawn="1"/>
        </p:nvSpPr>
        <p:spPr>
          <a:xfrm>
            <a:off x="0" y="471228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6"/>
          <p:cNvSpPr>
            <a:spLocks noGrp="1"/>
          </p:cNvSpPr>
          <p:nvPr>
            <p:ph sz="quarter" idx="10"/>
          </p:nvPr>
        </p:nvSpPr>
        <p:spPr>
          <a:xfrm>
            <a:off x="381033" y="1471529"/>
            <a:ext cx="3931920" cy="4754880"/>
          </a:xfrm>
        </p:spPr>
        <p:txBody>
          <a:bodyPr/>
          <a:lstStyle>
            <a:lvl1pPr marL="119063" indent="-119063">
              <a:buClr>
                <a:srgbClr val="E31B23"/>
              </a:buClr>
              <a:buFont typeface="Arial" pitchFamily="34" charset="0"/>
              <a:buChar char="›"/>
              <a:defRPr sz="1800" b="1"/>
            </a:lvl1pPr>
            <a:lvl2pPr marL="344488" indent="-106363">
              <a:defRPr sz="1600"/>
            </a:lvl2pPr>
            <a:lvl3pPr marL="688975" indent="-125413" defTabSz="747713">
              <a:defRPr/>
            </a:lvl3pPr>
            <a:lvl4pPr marL="1033463" indent="-119063">
              <a:defRPr/>
            </a:lvl4pPr>
            <a:lvl5pPr marL="1377950" indent="-125413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/>
          </p:nvPr>
        </p:nvSpPr>
        <p:spPr>
          <a:xfrm>
            <a:off x="4539421" y="1471529"/>
            <a:ext cx="3931920" cy="4754880"/>
          </a:xfrm>
        </p:spPr>
        <p:txBody>
          <a:bodyPr/>
          <a:lstStyle>
            <a:lvl1pPr marL="119063" indent="-119063">
              <a:buClr>
                <a:srgbClr val="E31B23"/>
              </a:buClr>
              <a:buFont typeface="Arial" pitchFamily="34" charset="0"/>
              <a:buChar char="›"/>
              <a:defRPr sz="1800" b="1"/>
            </a:lvl1pPr>
            <a:lvl2pPr marL="344488" indent="-119063">
              <a:defRPr sz="1600"/>
            </a:lvl2pPr>
            <a:lvl3pPr marL="688975" indent="-112713">
              <a:defRPr/>
            </a:lvl3pPr>
            <a:lvl4pPr marL="1033463" indent="-119063">
              <a:defRPr/>
            </a:lvl4pPr>
            <a:lvl5pPr marL="1258888" indent="-112713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138002" y="478465"/>
            <a:ext cx="6400800" cy="765544"/>
          </a:xfrm>
        </p:spPr>
        <p:txBody>
          <a:bodyPr anchor="ctr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8797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414867"/>
            <a:ext cx="8695267" cy="8805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0"/>
          <p:cNvGrpSpPr/>
          <p:nvPr userDrawn="1"/>
        </p:nvGrpSpPr>
        <p:grpSpPr>
          <a:xfrm>
            <a:off x="1591733" y="471227"/>
            <a:ext cx="7137401" cy="770468"/>
            <a:chOff x="1591733" y="1295399"/>
            <a:chExt cx="7137401" cy="770468"/>
          </a:xfrm>
          <a:solidFill>
            <a:srgbClr val="E31B23"/>
          </a:solidFill>
        </p:grpSpPr>
        <p:sp>
          <p:nvSpPr>
            <p:cNvPr id="12" name="Pentagon 11"/>
            <p:cNvSpPr/>
            <p:nvPr userDrawn="1"/>
          </p:nvSpPr>
          <p:spPr>
            <a:xfrm>
              <a:off x="1972734" y="1295400"/>
              <a:ext cx="6756400" cy="770467"/>
            </a:xfrm>
            <a:prstGeom prst="homePlat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hevron 12"/>
            <p:cNvSpPr/>
            <p:nvPr userDrawn="1"/>
          </p:nvSpPr>
          <p:spPr>
            <a:xfrm>
              <a:off x="1591733" y="1295399"/>
              <a:ext cx="762000" cy="770468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Pentagon 13"/>
          <p:cNvSpPr/>
          <p:nvPr userDrawn="1"/>
        </p:nvSpPr>
        <p:spPr>
          <a:xfrm>
            <a:off x="0" y="471228"/>
            <a:ext cx="1888067" cy="770467"/>
          </a:xfrm>
          <a:prstGeom prst="homePlat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138002" y="478465"/>
            <a:ext cx="6400800" cy="765544"/>
          </a:xfrm>
        </p:spPr>
        <p:txBody>
          <a:bodyPr anchor="ctr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8797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31136" y="1495568"/>
            <a:ext cx="6583680" cy="4937760"/>
          </a:xfrm>
        </p:spPr>
        <p:txBody>
          <a:bodyPr/>
          <a:lstStyle>
            <a:lvl1pPr marL="169863" indent="-169863">
              <a:spcBef>
                <a:spcPts val="0"/>
              </a:spcBef>
              <a:spcAft>
                <a:spcPts val="800"/>
              </a:spcAft>
              <a:buClr>
                <a:srgbClr val="E31B23"/>
              </a:buClr>
              <a:buFont typeface="Arial" pitchFamily="34" charset="0"/>
              <a:buChar char="›"/>
              <a:defRPr sz="2000" cap="none" baseline="0"/>
            </a:lvl1pPr>
            <a:lvl2pPr marL="344488" indent="-177800">
              <a:buFont typeface="Arial" pitchFamily="34" charset="0"/>
              <a:buChar char="›"/>
              <a:defRPr sz="1800" i="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0302" y="3016087"/>
            <a:ext cx="1737360" cy="3383280"/>
          </a:xfrm>
        </p:spPr>
        <p:txBody>
          <a:bodyPr/>
          <a:lstStyle>
            <a:lvl1pPr>
              <a:spcBef>
                <a:spcPts val="0"/>
              </a:spcBef>
              <a:spcAft>
                <a:spcPts val="800"/>
              </a:spcAft>
              <a:defRPr sz="1100" cap="all" baseline="0">
                <a:solidFill>
                  <a:schemeClr val="tx2"/>
                </a:solidFill>
              </a:defRPr>
            </a:lvl1pPr>
            <a:lvl2pPr marL="169863" indent="-169863">
              <a:defRPr sz="9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64183" y="2907154"/>
            <a:ext cx="1203750" cy="0"/>
          </a:xfrm>
          <a:prstGeom prst="line">
            <a:avLst/>
          </a:prstGeom>
          <a:ln w="3175" cmpd="sng">
            <a:solidFill>
              <a:srgbClr val="000000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40302" y="1489024"/>
            <a:ext cx="1737360" cy="13716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69527" y="478464"/>
            <a:ext cx="6493817" cy="744279"/>
          </a:xfrm>
        </p:spPr>
        <p:txBody>
          <a:bodyPr anchor="ctr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4564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0994" y="1495568"/>
            <a:ext cx="8321040" cy="4937760"/>
          </a:xfrm>
        </p:spPr>
        <p:txBody>
          <a:bodyPr/>
          <a:lstStyle>
            <a:lvl1pPr marL="225425" indent="-225425">
              <a:spcBef>
                <a:spcPts val="0"/>
              </a:spcBef>
              <a:spcAft>
                <a:spcPts val="800"/>
              </a:spcAft>
              <a:buClr>
                <a:srgbClr val="E31B23"/>
              </a:buClr>
              <a:buFont typeface="Arial" pitchFamily="34" charset="0"/>
              <a:buChar char="›"/>
              <a:defRPr sz="2000" b="1" cap="none" baseline="0"/>
            </a:lvl1pPr>
            <a:lvl2pPr marL="463550" indent="-238125">
              <a:buFont typeface="Arial" pitchFamily="34" charset="0"/>
              <a:buChar char="›"/>
              <a:defRPr sz="1800" i="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60966" y="478464"/>
            <a:ext cx="6062578" cy="744279"/>
          </a:xfrm>
        </p:spPr>
        <p:txBody>
          <a:bodyPr anchor="ctr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20232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381033" y="1471529"/>
            <a:ext cx="3931920" cy="4754880"/>
          </a:xfrm>
        </p:spPr>
        <p:txBody>
          <a:bodyPr/>
          <a:lstStyle>
            <a:lvl1pPr marL="169863" indent="-169863">
              <a:buClr>
                <a:srgbClr val="E31B23"/>
              </a:buClr>
              <a:buFont typeface="Arial" pitchFamily="34" charset="0"/>
              <a:buChar char="›"/>
              <a:defRPr sz="1800" b="1"/>
            </a:lvl1pPr>
            <a:lvl2pPr marL="344488" indent="-106363">
              <a:defRPr sz="1600"/>
            </a:lvl2pPr>
            <a:lvl3pPr marL="688975" indent="-125413" defTabSz="747713">
              <a:defRPr/>
            </a:lvl3pPr>
            <a:lvl4pPr marL="1033463" indent="-119063">
              <a:defRPr/>
            </a:lvl4pPr>
            <a:lvl5pPr marL="1377950" indent="-125413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1"/>
          </p:nvPr>
        </p:nvSpPr>
        <p:spPr>
          <a:xfrm>
            <a:off x="4539421" y="1471529"/>
            <a:ext cx="3931920" cy="4754880"/>
          </a:xfrm>
        </p:spPr>
        <p:txBody>
          <a:bodyPr/>
          <a:lstStyle>
            <a:lvl1pPr marL="169863" indent="-169863">
              <a:buClr>
                <a:srgbClr val="E31B23"/>
              </a:buClr>
              <a:buFont typeface="Arial" pitchFamily="34" charset="0"/>
              <a:buChar char="›"/>
              <a:defRPr sz="1800" b="1"/>
            </a:lvl1pPr>
            <a:lvl2pPr marL="344488" indent="-119063">
              <a:defRPr sz="1600"/>
            </a:lvl2pPr>
            <a:lvl3pPr marL="688975" indent="-112713">
              <a:defRPr/>
            </a:lvl3pPr>
            <a:lvl4pPr marL="1033463" indent="-119063">
              <a:defRPr/>
            </a:lvl4pPr>
            <a:lvl5pPr marL="1484313" indent="-112713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60967" y="478464"/>
            <a:ext cx="6062578" cy="744279"/>
          </a:xfrm>
        </p:spPr>
        <p:txBody>
          <a:bodyPr anchor="ctr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0450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71599" y="478464"/>
            <a:ext cx="6062578" cy="744279"/>
          </a:xfrm>
        </p:spPr>
        <p:txBody>
          <a:bodyPr anchor="ctr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31918"/>
            <a:ext cx="8321040" cy="4662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87286" y="503888"/>
            <a:ext cx="6091052" cy="718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61584"/>
            <a:ext cx="6515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8DE50F0-552E-4317-8DF8-4B7FA21F1608}" type="slidenum">
              <a:rPr lang="en-US" sz="105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ctr"/>
              <a:t>‹Nº›</a:t>
            </a:fld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>
            <a:off x="664633" y="465667"/>
            <a:ext cx="784013" cy="787336"/>
          </a:xfrm>
          <a:prstGeom prst="rtTriangle">
            <a:avLst/>
          </a:prstGeom>
          <a:solidFill>
            <a:srgbClr val="E31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468630"/>
            <a:ext cx="674370" cy="7543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468629"/>
            <a:ext cx="674370" cy="7844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805217" y="464024"/>
            <a:ext cx="7485797" cy="771098"/>
          </a:xfrm>
          <a:custGeom>
            <a:avLst/>
            <a:gdLst>
              <a:gd name="connsiteX0" fmla="*/ 0 w 7485797"/>
              <a:gd name="connsiteY0" fmla="*/ 6824 h 777922"/>
              <a:gd name="connsiteX1" fmla="*/ 757451 w 7485797"/>
              <a:gd name="connsiteY1" fmla="*/ 777922 h 777922"/>
              <a:gd name="connsiteX2" fmla="*/ 7485797 w 7485797"/>
              <a:gd name="connsiteY2" fmla="*/ 771099 h 777922"/>
              <a:gd name="connsiteX3" fmla="*/ 6680579 w 7485797"/>
              <a:gd name="connsiteY3" fmla="*/ 0 h 777922"/>
              <a:gd name="connsiteX4" fmla="*/ 0 w 7485797"/>
              <a:gd name="connsiteY4" fmla="*/ 6824 h 77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5797" h="777922">
                <a:moveTo>
                  <a:pt x="0" y="6824"/>
                </a:moveTo>
                <a:lnTo>
                  <a:pt x="757451" y="777922"/>
                </a:lnTo>
                <a:lnTo>
                  <a:pt x="7485797" y="771099"/>
                </a:lnTo>
                <a:lnTo>
                  <a:pt x="6680579" y="0"/>
                </a:lnTo>
                <a:lnTo>
                  <a:pt x="0" y="6824"/>
                </a:lnTo>
                <a:close/>
              </a:path>
            </a:pathLst>
          </a:custGeom>
          <a:noFill/>
          <a:ln>
            <a:solidFill>
              <a:srgbClr val="E31B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148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59" r:id="rId3"/>
    <p:sldLayoutId id="2147483669" r:id="rId4"/>
    <p:sldLayoutId id="2147483671" r:id="rId5"/>
    <p:sldLayoutId id="2147483658" r:id="rId6"/>
    <p:sldLayoutId id="2147483660" r:id="rId7"/>
    <p:sldLayoutId id="2147483661" r:id="rId8"/>
    <p:sldLayoutId id="2147483670" r:id="rId9"/>
    <p:sldLayoutId id="2147483673" r:id="rId10"/>
    <p:sldLayoutId id="2147483674" r:id="rId11"/>
    <p:sldLayoutId id="2147483675" r:id="rId12"/>
    <p:sldLayoutId id="2147483677" r:id="rId13"/>
    <p:sldLayoutId id="2147483676" r:id="rId14"/>
    <p:sldLayoutId id="2147483650" r:id="rId15"/>
    <p:sldLayoutId id="2147483662" r:id="rId16"/>
    <p:sldLayoutId id="2147483672" r:id="rId17"/>
    <p:sldLayoutId id="2147483678" r:id="rId18"/>
    <p:sldLayoutId id="2147483665" r:id="rId19"/>
    <p:sldLayoutId id="2147483666" r:id="rId20"/>
    <p:sldLayoutId id="2147483652" r:id="rId21"/>
    <p:sldLayoutId id="2147483667" r:id="rId2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none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spcBef>
          <a:spcPts val="0"/>
        </a:spcBef>
        <a:spcAft>
          <a:spcPts val="200"/>
        </a:spcAft>
        <a:buClr>
          <a:schemeClr val="accent1"/>
        </a:buClr>
        <a:buFont typeface="Arial" pitchFamily="34" charset="0"/>
        <a:buChar char="›"/>
        <a:defRPr sz="18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ct val="20000"/>
        </a:spcBef>
        <a:spcAft>
          <a:spcPts val="0"/>
        </a:spcAft>
        <a:buClr>
          <a:schemeClr val="accent1"/>
        </a:buClr>
        <a:buFont typeface="Arial" pitchFamily="34" charset="0"/>
        <a:buChar char="›"/>
        <a:tabLst/>
        <a:defRPr sz="16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spcAft>
          <a:spcPts val="0"/>
        </a:spcAft>
        <a:buClr>
          <a:schemeClr val="accent1"/>
        </a:buClr>
        <a:buFont typeface="Arial" pitchFamily="34" charset="0"/>
        <a:buChar char="›"/>
        <a:tabLst/>
        <a:defRPr sz="14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Arial" pitchFamily="34" charset="0"/>
        <a:buChar char="›"/>
        <a:defRPr sz="14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TIPOS DE AUDIENCIA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5705" y="2470173"/>
            <a:ext cx="6075040" cy="4028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381001" y="1524000"/>
            <a:ext cx="6470176" cy="5075237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Dirección General</a:t>
            </a:r>
          </a:p>
          <a:p>
            <a:pPr lvl="1"/>
            <a:r>
              <a:rPr lang="es-MX" dirty="0" smtClean="0"/>
              <a:t>Asistente</a:t>
            </a:r>
          </a:p>
          <a:p>
            <a:r>
              <a:rPr lang="es-MX" dirty="0" smtClean="0"/>
              <a:t>Dirección de Mercadotecnia</a:t>
            </a:r>
          </a:p>
          <a:p>
            <a:pPr lvl="1"/>
            <a:r>
              <a:rPr lang="es-MX" dirty="0" smtClean="0"/>
              <a:t>Gerencias de Línea, Gerencia de Publicidad, Cotizaciones, Asistente</a:t>
            </a:r>
          </a:p>
          <a:p>
            <a:r>
              <a:rPr lang="es-MX" dirty="0" smtClean="0"/>
              <a:t>Dirección de Finanzas</a:t>
            </a:r>
          </a:p>
          <a:p>
            <a:pPr lvl="1"/>
            <a:r>
              <a:rPr lang="es-MX" dirty="0" smtClean="0"/>
              <a:t>Crédito y cobranza; contabilidad</a:t>
            </a:r>
          </a:p>
          <a:p>
            <a:r>
              <a:rPr lang="es-MX" dirty="0" smtClean="0"/>
              <a:t>Dirección de Ventas</a:t>
            </a:r>
          </a:p>
          <a:p>
            <a:pPr lvl="1"/>
            <a:r>
              <a:rPr lang="es-MX" dirty="0" smtClean="0"/>
              <a:t>Gerencias de Ventas, Ingeniería y Promoción de ventas</a:t>
            </a:r>
          </a:p>
          <a:p>
            <a:r>
              <a:rPr lang="es-MX" dirty="0" smtClean="0"/>
              <a:t>Dirección de Distribución</a:t>
            </a:r>
          </a:p>
          <a:p>
            <a:pPr lvl="1"/>
            <a:r>
              <a:rPr lang="es-MX" dirty="0" smtClean="0"/>
              <a:t>Logística, Planeación, Centros de Distribución, Servicio al Cliente</a:t>
            </a:r>
          </a:p>
          <a:p>
            <a:r>
              <a:rPr lang="es-MX" dirty="0" smtClean="0"/>
              <a:t>Dirección de Recursos Humanos</a:t>
            </a:r>
          </a:p>
          <a:p>
            <a:pPr lvl="1"/>
            <a:r>
              <a:rPr lang="es-MX" dirty="0" smtClean="0"/>
              <a:t>Comunicación Interna, Ingeniería de Planta, </a:t>
            </a:r>
          </a:p>
          <a:p>
            <a:r>
              <a:rPr lang="es-MX" dirty="0" smtClean="0"/>
              <a:t>Gerencias de Plantas</a:t>
            </a:r>
          </a:p>
          <a:p>
            <a:pPr lvl="1"/>
            <a:r>
              <a:rPr lang="es-MX" dirty="0" smtClean="0"/>
              <a:t>Operación, Calidad, Procesos, </a:t>
            </a:r>
          </a:p>
          <a:p>
            <a:endParaRPr lang="es-MX" dirty="0" smtClean="0"/>
          </a:p>
          <a:p>
            <a:endParaRPr lang="es-ES" dirty="0"/>
          </a:p>
        </p:txBody>
      </p:sp>
      <p:sp>
        <p:nvSpPr>
          <p:cNvPr id="9218" name="Title 2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85112" tIns="42556" rIns="85112" bIns="42556" numCol="1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AUDIENCIA INTERNA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0023" y="2828792"/>
            <a:ext cx="21621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Distribuidor</a:t>
            </a:r>
          </a:p>
          <a:p>
            <a:pPr lvl="1"/>
            <a:r>
              <a:rPr lang="es-MX" dirty="0" smtClean="0"/>
              <a:t>Más de 250 en toda la República Mexicana</a:t>
            </a:r>
          </a:p>
          <a:p>
            <a:r>
              <a:rPr lang="es-MX" dirty="0" smtClean="0"/>
              <a:t>Refaccionaria / Detallista</a:t>
            </a:r>
          </a:p>
          <a:p>
            <a:pPr lvl="1"/>
            <a:r>
              <a:rPr lang="es-MX" dirty="0" smtClean="0"/>
              <a:t>Eslabón intermedio dentro del canal de distribución</a:t>
            </a:r>
          </a:p>
          <a:p>
            <a:r>
              <a:rPr lang="es-MX" dirty="0" smtClean="0"/>
              <a:t>Usuario final</a:t>
            </a:r>
          </a:p>
          <a:p>
            <a:pPr lvl="1"/>
            <a:r>
              <a:rPr lang="es-MX" dirty="0" smtClean="0"/>
              <a:t>Operadores de vehículos, maquinaria, tractores, equipos mineros, </a:t>
            </a:r>
            <a:r>
              <a:rPr lang="es-MX" dirty="0" err="1" smtClean="0"/>
              <a:t>etc</a:t>
            </a:r>
            <a:endParaRPr lang="es-MX" dirty="0" smtClean="0"/>
          </a:p>
          <a:p>
            <a:r>
              <a:rPr lang="es-MX" dirty="0" smtClean="0"/>
              <a:t>Instalador</a:t>
            </a:r>
          </a:p>
          <a:p>
            <a:pPr lvl="1"/>
            <a:r>
              <a:rPr lang="es-MX" dirty="0" smtClean="0"/>
              <a:t>Personal de mantenimiento y talleres mecánicos</a:t>
            </a:r>
          </a:p>
          <a:p>
            <a:r>
              <a:rPr lang="es-MX" dirty="0" smtClean="0"/>
              <a:t>Armadoras</a:t>
            </a:r>
          </a:p>
          <a:p>
            <a:pPr lvl="1"/>
            <a:r>
              <a:rPr lang="es-MX" dirty="0" smtClean="0"/>
              <a:t>Principales armadoras  a nivel mundial</a:t>
            </a:r>
          </a:p>
          <a:p>
            <a:pPr lvl="1"/>
            <a:r>
              <a:rPr lang="es-MX" dirty="0" smtClean="0"/>
              <a:t>Fabricantes de maquinaria pesada</a:t>
            </a:r>
          </a:p>
          <a:p>
            <a:pPr lvl="1"/>
            <a:r>
              <a:rPr lang="es-MX" dirty="0" smtClean="0"/>
              <a:t>Fabricantes de electrodomésticos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AUDIENCIA EXTERNA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2668" y="4021185"/>
            <a:ext cx="226695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1000" y="1524000"/>
            <a:ext cx="5487537" cy="5075237"/>
          </a:xfrm>
        </p:spPr>
        <p:txBody>
          <a:bodyPr/>
          <a:lstStyle/>
          <a:p>
            <a:r>
              <a:rPr lang="es-MX" dirty="0" smtClean="0"/>
              <a:t>Familiares de los empleados</a:t>
            </a:r>
          </a:p>
          <a:p>
            <a:pPr lvl="1"/>
            <a:r>
              <a:rPr lang="es-MX" dirty="0" smtClean="0"/>
              <a:t>Se podrían convertir en los mejores promotores</a:t>
            </a:r>
            <a:endParaRPr lang="es-MX" dirty="0" smtClean="0"/>
          </a:p>
          <a:p>
            <a:r>
              <a:rPr lang="es-MX" dirty="0" smtClean="0"/>
              <a:t>Jubilados</a:t>
            </a:r>
          </a:p>
          <a:p>
            <a:pPr lvl="1"/>
            <a:r>
              <a:rPr lang="es-MX" dirty="0" smtClean="0"/>
              <a:t>Son un excelente medio de promoción o, inclusive, los mayores detractores de la empresa; ya que sus comentarios tendrán mucha relevancia, más si le dedicaron muchos años a la compañía</a:t>
            </a:r>
          </a:p>
          <a:p>
            <a:r>
              <a:rPr lang="es-MX" dirty="0" smtClean="0"/>
              <a:t>Contingencia</a:t>
            </a:r>
          </a:p>
          <a:p>
            <a:pPr lvl="1"/>
            <a:r>
              <a:rPr lang="es-MX" dirty="0" smtClean="0"/>
              <a:t>Delincuencia organizada: extorsiones, secuestros, etc.</a:t>
            </a:r>
          </a:p>
          <a:p>
            <a:pPr lvl="1"/>
            <a:r>
              <a:rPr lang="es-MX" dirty="0" smtClean="0"/>
              <a:t>Gobierno: Desastre ambiental, </a:t>
            </a:r>
            <a:endParaRPr lang="es-MX" dirty="0" smtClean="0"/>
          </a:p>
          <a:p>
            <a:pPr lvl="1"/>
            <a:r>
              <a:rPr lang="es-MX" dirty="0" smtClean="0"/>
              <a:t>Organizaciones especializadas: Greenpeace, Confederaciones, Sindicatos, </a:t>
            </a:r>
            <a:r>
              <a:rPr lang="es-MX" dirty="0" err="1" smtClean="0"/>
              <a:t>etc</a:t>
            </a:r>
            <a:endParaRPr lang="es-MX" dirty="0" smtClean="0"/>
          </a:p>
          <a:p>
            <a:pPr lvl="1"/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AUDIENCIA MIXTA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3244" y="2006218"/>
            <a:ext cx="3220874" cy="294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5546" y="1733266"/>
            <a:ext cx="6605034" cy="3998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 smtClean="0"/>
              <a:t>Website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Perfil </a:t>
            </a:r>
            <a:r>
              <a:rPr lang="es-MX" dirty="0" err="1" smtClean="0"/>
              <a:t>Facebook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Canal </a:t>
            </a:r>
            <a:r>
              <a:rPr lang="es-MX" dirty="0" err="1" smtClean="0"/>
              <a:t>you</a:t>
            </a:r>
            <a:r>
              <a:rPr lang="es-MX" dirty="0" smtClean="0"/>
              <a:t> </a:t>
            </a:r>
            <a:r>
              <a:rPr lang="es-MX" dirty="0" err="1" smtClean="0"/>
              <a:t>tube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Mobile </a:t>
            </a:r>
            <a:r>
              <a:rPr lang="es-MX" dirty="0" err="1" smtClean="0"/>
              <a:t>Apps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E-</a:t>
            </a:r>
            <a:r>
              <a:rPr lang="es-MX" dirty="0" err="1" smtClean="0"/>
              <a:t>commerce</a:t>
            </a:r>
            <a:endParaRPr lang="es-MX" dirty="0" smtClean="0"/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CYBER AUDIENCIA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81000" y="1524000"/>
            <a:ext cx="5282821" cy="5075237"/>
          </a:xfrm>
        </p:spPr>
        <p:txBody>
          <a:bodyPr/>
          <a:lstStyle/>
          <a:p>
            <a:r>
              <a:rPr lang="es-MX" dirty="0" smtClean="0"/>
              <a:t>Competidores</a:t>
            </a:r>
          </a:p>
          <a:p>
            <a:pPr lvl="1"/>
            <a:r>
              <a:rPr lang="es-MX" dirty="0" smtClean="0"/>
              <a:t>Compañías nacionales y extranjeras</a:t>
            </a:r>
          </a:p>
          <a:p>
            <a:r>
              <a:rPr lang="es-MX" dirty="0" smtClean="0"/>
              <a:t>Accionistas</a:t>
            </a:r>
          </a:p>
          <a:p>
            <a:pPr lvl="1"/>
            <a:r>
              <a:rPr lang="es-MX" dirty="0" smtClean="0"/>
              <a:t>Grupo </a:t>
            </a:r>
            <a:r>
              <a:rPr lang="es-MX" dirty="0" err="1" smtClean="0"/>
              <a:t>Onex</a:t>
            </a:r>
            <a:endParaRPr lang="es-MX" dirty="0" smtClean="0"/>
          </a:p>
          <a:p>
            <a:r>
              <a:rPr lang="es-MX" dirty="0" smtClean="0"/>
              <a:t>Corredores de bolsa</a:t>
            </a:r>
          </a:p>
          <a:p>
            <a:pPr lvl="1"/>
            <a:r>
              <a:rPr lang="es-MX" dirty="0" smtClean="0"/>
              <a:t>Promotores de inversión que se interesen en adquirir acciones de nuestra Holding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AUDIENCIA FINANCIERA</a:t>
            </a:r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1888" y="2232401"/>
            <a:ext cx="3237149" cy="3281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tes_PowerPoint_Template_3">
  <a:themeElements>
    <a:clrScheme name="Gates Theme">
      <a:dk1>
        <a:sysClr val="windowText" lastClr="000000"/>
      </a:dk1>
      <a:lt1>
        <a:sysClr val="window" lastClr="FFFFFF"/>
      </a:lt1>
      <a:dk2>
        <a:srgbClr val="E31B23"/>
      </a:dk2>
      <a:lt2>
        <a:srgbClr val="EEECE1"/>
      </a:lt2>
      <a:accent1>
        <a:srgbClr val="E31B23"/>
      </a:accent1>
      <a:accent2>
        <a:srgbClr val="5F6062"/>
      </a:accent2>
      <a:accent3>
        <a:srgbClr val="DF8C19"/>
      </a:accent3>
      <a:accent4>
        <a:srgbClr val="6D8D24"/>
      </a:accent4>
      <a:accent5>
        <a:srgbClr val="3B6E8F"/>
      </a:accent5>
      <a:accent6>
        <a:srgbClr val="005295"/>
      </a:accent6>
      <a:hlink>
        <a:srgbClr val="E31B23"/>
      </a:hlink>
      <a:folHlink>
        <a:srgbClr val="5F6062"/>
      </a:folHlink>
    </a:clrScheme>
    <a:fontScheme name="Gates Them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Gates_PowerPoint_Template_3</Template>
  <TotalTime>1874</TotalTime>
  <Words>240</Words>
  <Application>Microsoft Office PowerPoint</Application>
  <PresentationFormat>Presentación en pantalla (4:3)</PresentationFormat>
  <Paragraphs>56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Gates_PowerPoint_Template_3</vt:lpstr>
      <vt:lpstr>TIPOS DE AUDIENCIA</vt:lpstr>
      <vt:lpstr>AUDIENCIA INTERNA</vt:lpstr>
      <vt:lpstr>AUDIENCIA EXTERNA</vt:lpstr>
      <vt:lpstr>AUDIENCIA MIXTA</vt:lpstr>
      <vt:lpstr>CYBER AUDIENCIA</vt:lpstr>
      <vt:lpstr>AUDIENCIA FINANCIERA</vt:lpstr>
    </vt:vector>
  </TitlesOfParts>
  <Company>The Gates Coroporation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POWERING PROGRESS™</dc:title>
  <dc:creator>The Gates Corporation</dc:creator>
  <cp:lastModifiedBy>ja1225</cp:lastModifiedBy>
  <cp:revision>125</cp:revision>
  <dcterms:created xsi:type="dcterms:W3CDTF">2011-10-25T18:49:16Z</dcterms:created>
  <dcterms:modified xsi:type="dcterms:W3CDTF">2012-06-01T15:50:11Z</dcterms:modified>
</cp:coreProperties>
</file>