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62" r:id="rId3"/>
    <p:sldId id="256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28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A7C7A70-97E9-4F50-AB1E-0DF224964656}" type="datetimeFigureOut">
              <a:rPr lang="en-US"/>
              <a:pPr/>
              <a:t>5/29/2012</a:t>
            </a:fld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38CE87F-39E0-4883-8248-829C990F447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110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F5D66-DAB5-444B-9A18-DFACDF4D5F95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93B6-081C-4E86-BECE-3B182AD9698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743EE-6089-4A53-B32A-3BB4B144DFEB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2BB8C-F185-4B6D-8504-2364A257E12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9AA24-B729-430C-9C15-1907D320F9DB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911DF-A507-4A1A-9D04-C308CFB9EFF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3FCB-853C-4055-9FD4-E4635786BBCE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529E9-F4FB-4983-9CEF-8BCA500732D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3955-A466-4224-A9A1-47C15F956151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52043-5311-4B1F-8601-8E51CA8639F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D22E2-5E82-4D52-9DEE-F10314C44575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BD37B-5487-474E-AECE-94EEBEA46FB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86EAF-D83B-4155-95BE-F80D06DE23E9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7FD35-D823-4604-908B-E8B851BBDEB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48966-62D3-4C50-BDDF-8623F26D64D4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838A7-E6FC-445A-B3E7-398EA2529A1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BDCED-E775-47EF-9C5C-22FDB33F3074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DEEA3-1D4E-4862-8186-ED58E43FC50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56028-2FE9-4A9A-B7FC-E346756B0B0A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B8CAE-287E-4964-8913-78C6CCF5D63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DF1EA-8C00-4A8E-A46E-9332BC0DB156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61A47-4A69-42E0-83AD-4403CD4FFB1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4E60A-B48B-4A3F-BAF8-B3C68A958B79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CDB2A-A03E-4418-B7E9-AD107D2C178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854361-8C31-4F18-8048-5F7FA5F9DFE2}" type="datetimeFigureOut">
              <a:rPr lang="es-MX"/>
              <a:pPr>
                <a:defRPr/>
              </a:pPr>
              <a:t>29/05/2012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FFA216-AB1D-4F3D-B8E9-4EEC34EFFEC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ítulo 3"/>
          <p:cNvSpPr>
            <a:spLocks noGrp="1"/>
          </p:cNvSpPr>
          <p:nvPr>
            <p:ph type="title"/>
          </p:nvPr>
        </p:nvSpPr>
        <p:spPr>
          <a:ln/>
        </p:spPr>
        <p:txBody>
          <a:bodyPr/>
          <a:lstStyle/>
          <a:p>
            <a:pPr algn="l" defTabSz="457200"/>
            <a:r>
              <a:rPr lang="es-ES_tradnl" smtClean="0">
                <a:solidFill>
                  <a:schemeClr val="bg1"/>
                </a:solidFill>
              </a:rPr>
              <a:t>iphone / Blackberry / Galaxy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Leslie Basurto 	</a:t>
            </a:r>
            <a:endParaRPr lang="es-MX" sz="28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Abel Morales          </a:t>
            </a:r>
          </a:p>
          <a:p>
            <a:pPr>
              <a:buFont typeface="Arial" charset="0"/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Ivonne Sandoval     </a:t>
            </a:r>
          </a:p>
          <a:p>
            <a:pPr>
              <a:buFont typeface="Arial" charset="0"/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Grisel Coronel         </a:t>
            </a:r>
          </a:p>
          <a:p>
            <a:pPr>
              <a:buFont typeface="Arial" charset="0"/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Lourdes Rojas         </a:t>
            </a:r>
          </a:p>
          <a:p>
            <a:pPr>
              <a:buFont typeface="Arial" charset="0"/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Rubén </a:t>
            </a:r>
            <a:r>
              <a:rPr lang="es-MX" sz="2800" dirty="0">
                <a:solidFill>
                  <a:schemeClr val="bg1"/>
                </a:solidFill>
              </a:rPr>
              <a:t>T</a:t>
            </a:r>
            <a:r>
              <a:rPr lang="es-MX" sz="2800" dirty="0" smtClean="0">
                <a:solidFill>
                  <a:schemeClr val="bg1"/>
                </a:solidFill>
              </a:rPr>
              <a:t>éllez</a:t>
            </a:r>
          </a:p>
          <a:p>
            <a:pPr>
              <a:buFont typeface="Arial" charset="0"/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Dulce Rodríguez</a:t>
            </a:r>
            <a:endParaRPr lang="es-MX" sz="28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28677" name="Imagen 5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707904" y="1772816"/>
            <a:ext cx="1944216" cy="2339598"/>
          </a:xfrm>
          <a:noFill/>
          <a:ln/>
        </p:spPr>
      </p:pic>
      <p:pic>
        <p:nvPicPr>
          <p:cNvPr id="28679" name="Imagen 6"/>
          <p:cNvPicPr>
            <a:picLocks noGrp="1" noChangeAspect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156176" y="2348880"/>
            <a:ext cx="2490527" cy="1872208"/>
          </a:xfrm>
          <a:noFill/>
          <a:ln/>
        </p:spPr>
      </p:pic>
      <p:pic>
        <p:nvPicPr>
          <p:cNvPr id="28687" name="Picture 15" descr="ANd9GcRvK_dD6vOTgFfs9nYZJaesLqKs_yvcsXKKMeQVCPzituS0JWQk1Q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064" y="4586288"/>
            <a:ext cx="2083072" cy="2083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defTabSz="457200"/>
            <a:r>
              <a:rPr lang="es-ES_tradnl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iphone / Blackberry / Galaxy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4294967295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17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Mediante el análisis de la representación gráfica (ejercicio aplicado a nuestros compañeros) se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17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determinaron una serie de características que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17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describían a los usuarios de cada uno de estos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17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equipos, llevándonos a establecer cuales eran las características más fuertes que percibimos sobre la imagen que cada una de estas marcas representan. 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endParaRPr lang="es-ES_tradnl" sz="1700" dirty="0" smtClean="0">
              <a:solidFill>
                <a:schemeClr val="bg1"/>
              </a:solidFill>
              <a:latin typeface="Helvetica Neue Light"/>
              <a:ea typeface="Helvetica Neue Light"/>
              <a:cs typeface="Helvetica Neue Light"/>
            </a:endParaRP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17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Lo anterior, se comparó con la imagen que como marca pretenden transmitir, basados en las características o ventajas que se exaltan de cada equipo.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endParaRPr lang="es-ES_tradnl" sz="1700" dirty="0" smtClean="0">
              <a:solidFill>
                <a:schemeClr val="bg1"/>
              </a:solidFill>
              <a:latin typeface="Helvetica Neue Light"/>
              <a:ea typeface="Helvetica Neue Light"/>
              <a:cs typeface="Helvetica Neue Light"/>
            </a:endParaRP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2600" b="1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¿Cómo quiero que me vean? 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2600" b="1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V.S. 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2600" b="1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¿Cómo me ven?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endParaRPr lang="es-ES_tradnl" sz="2600" b="1" dirty="0" smtClean="0">
              <a:solidFill>
                <a:schemeClr val="bg1"/>
              </a:solidFill>
              <a:latin typeface="Helvetica Neue Light"/>
              <a:ea typeface="Helvetica Neue Light"/>
              <a:cs typeface="Helvetica Neue Light"/>
            </a:endParaRPr>
          </a:p>
        </p:txBody>
      </p:sp>
      <p:pic>
        <p:nvPicPr>
          <p:cNvPr id="26628" name="Imagen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9952" y="5589240"/>
            <a:ext cx="7747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Imagen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1000" y="5229200"/>
            <a:ext cx="11811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9" descr="ANd9GcRvK_dD6vOTgFfs9nYZJaesLqKs_yvcsXKKMeQVCPzituS0JWQk1Q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3608" y="5373216"/>
            <a:ext cx="998538" cy="998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3314" name="4 CuadroTexto"/>
          <p:cNvSpPr txBox="1">
            <a:spLocks noChangeArrowheads="1"/>
          </p:cNvSpPr>
          <p:nvPr/>
        </p:nvSpPr>
        <p:spPr bwMode="auto">
          <a:xfrm>
            <a:off x="3419475" y="68263"/>
            <a:ext cx="29273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7200">
                <a:solidFill>
                  <a:schemeClr val="bg1"/>
                </a:solidFill>
                <a:latin typeface="A Year Without Rain"/>
              </a:rPr>
              <a:t>iphone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11188" y="1412875"/>
            <a:ext cx="2376487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419475" y="1425575"/>
            <a:ext cx="2376488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Joven</a:t>
            </a:r>
          </a:p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R</a:t>
            </a:r>
            <a:r>
              <a:rPr lang="es-MX" sz="1700">
                <a:solidFill>
                  <a:schemeClr val="tx1"/>
                </a:solidFill>
              </a:rPr>
              <a:t>á</a:t>
            </a:r>
            <a:r>
              <a:rPr lang="es-MX" sz="1700">
                <a:solidFill>
                  <a:schemeClr val="tx1"/>
                </a:solidFill>
                <a:latin typeface="Helvetica Neue Light"/>
              </a:rPr>
              <a:t>pido</a:t>
            </a:r>
          </a:p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Innovador</a:t>
            </a:r>
          </a:p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Funcional</a:t>
            </a:r>
          </a:p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Estilo</a:t>
            </a:r>
          </a:p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Din</a:t>
            </a:r>
            <a:r>
              <a:rPr lang="es-MX" sz="1700">
                <a:solidFill>
                  <a:schemeClr val="tx1"/>
                </a:solidFill>
              </a:rPr>
              <a:t>á</a:t>
            </a:r>
            <a:r>
              <a:rPr lang="es-MX" sz="1700">
                <a:solidFill>
                  <a:schemeClr val="tx1"/>
                </a:solidFill>
                <a:latin typeface="Helvetica Neue Light"/>
              </a:rPr>
              <a:t>mico</a:t>
            </a:r>
            <a:endParaRPr lang="en-US" sz="1700">
              <a:solidFill>
                <a:schemeClr val="tx1"/>
              </a:solidFill>
              <a:latin typeface="Helvetica Neue Light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227763" y="1412776"/>
            <a:ext cx="2376487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>
              <a:buFontTx/>
              <a:buChar char="•"/>
            </a:pPr>
            <a:endParaRPr lang="es-ES_tradnl" sz="1400" b="1" dirty="0" smtClean="0">
              <a:solidFill>
                <a:schemeClr val="tx1"/>
              </a:solidFill>
              <a:latin typeface="Helvetica Neue Light"/>
            </a:endParaRPr>
          </a:p>
          <a:p>
            <a:pPr marL="742950" lvl="1" indent="-285750">
              <a:buFontTx/>
              <a:buChar char="•"/>
            </a:pPr>
            <a:endParaRPr lang="es-ES_tradnl" sz="1400" b="1" dirty="0">
              <a:solidFill>
                <a:schemeClr val="tx1"/>
              </a:solidFill>
              <a:latin typeface="Helvetica Neue Light"/>
            </a:endParaRPr>
          </a:p>
          <a:p>
            <a:pPr marL="742950" lvl="1" indent="-285750">
              <a:buFontTx/>
              <a:buChar char="•"/>
            </a:pPr>
            <a:r>
              <a:rPr lang="es-ES_tradnl" sz="1400" b="1" dirty="0" smtClean="0">
                <a:solidFill>
                  <a:schemeClr val="tx1"/>
                </a:solidFill>
                <a:latin typeface="Helvetica Neue Light"/>
              </a:rPr>
              <a:t>Con </a:t>
            </a:r>
            <a:r>
              <a:rPr lang="es-ES_tradnl" sz="1400" b="1" dirty="0">
                <a:solidFill>
                  <a:schemeClr val="tx1"/>
                </a:solidFill>
                <a:latin typeface="Helvetica Neue Light"/>
              </a:rPr>
              <a:t>identidad joven.</a:t>
            </a:r>
          </a:p>
          <a:p>
            <a:pPr marL="742950" lvl="1" indent="-285750">
              <a:buFontTx/>
              <a:buChar char="•"/>
            </a:pPr>
            <a:r>
              <a:rPr lang="es-ES_tradnl" sz="1400" b="1" dirty="0">
                <a:solidFill>
                  <a:schemeClr val="tx1"/>
                </a:solidFill>
                <a:latin typeface="Helvetica Neue Light"/>
              </a:rPr>
              <a:t>Para quienes gustan evidenciar su estilo de vida (</a:t>
            </a:r>
            <a:r>
              <a:rPr lang="en-US" sz="1400" b="1" dirty="0" err="1">
                <a:solidFill>
                  <a:schemeClr val="tx1"/>
                </a:solidFill>
                <a:latin typeface="Helvetica Neue Light"/>
              </a:rPr>
              <a:t>Estatus</a:t>
            </a:r>
            <a:r>
              <a:rPr lang="en-US" sz="1400" b="1" dirty="0">
                <a:solidFill>
                  <a:schemeClr val="tx1"/>
                </a:solidFill>
                <a:latin typeface="Helvetica Neue Light"/>
              </a:rPr>
              <a:t>)</a:t>
            </a:r>
            <a:r>
              <a:rPr lang="es-ES_tradnl" sz="1400" b="1" dirty="0">
                <a:solidFill>
                  <a:schemeClr val="tx1"/>
                </a:solidFill>
                <a:latin typeface="Helvetica Neue Light"/>
              </a:rPr>
              <a:t>.</a:t>
            </a:r>
          </a:p>
          <a:p>
            <a:pPr marL="742950" lvl="1" indent="-285750">
              <a:buFontTx/>
              <a:buChar char="•"/>
            </a:pPr>
            <a:r>
              <a:rPr lang="es-ES_tradnl" sz="1400" b="1" dirty="0">
                <a:solidFill>
                  <a:schemeClr val="tx1"/>
                </a:solidFill>
                <a:latin typeface="Helvetica Neue Light"/>
              </a:rPr>
              <a:t>Esta a la moda.</a:t>
            </a:r>
          </a:p>
          <a:p>
            <a:pPr marL="742950" lvl="1" indent="-285750">
              <a:buFontTx/>
              <a:buChar char="•"/>
            </a:pPr>
            <a:r>
              <a:rPr lang="en-US" sz="1400" b="1" dirty="0" err="1">
                <a:solidFill>
                  <a:schemeClr val="tx1"/>
                </a:solidFill>
                <a:latin typeface="Helvetica Neue Light"/>
              </a:rPr>
              <a:t>Innovador</a:t>
            </a:r>
            <a:r>
              <a:rPr lang="en-US" sz="1400" dirty="0">
                <a:solidFill>
                  <a:schemeClr val="tx1"/>
                </a:solidFill>
                <a:latin typeface="Helvetica Neue Light"/>
              </a:rPr>
              <a:t>.</a:t>
            </a:r>
            <a:endParaRPr lang="es-ES_tradnl" sz="1400" dirty="0">
              <a:solidFill>
                <a:schemeClr val="tx1"/>
              </a:solidFill>
              <a:latin typeface="Helvetica Neue Light"/>
            </a:endParaRPr>
          </a:p>
          <a:p>
            <a:pPr marL="742950" lvl="1" indent="-285750" algn="ctr">
              <a:buFontTx/>
              <a:buChar char="•"/>
            </a:pPr>
            <a:endParaRPr lang="es-ES_tradnl" sz="1400" dirty="0">
              <a:solidFill>
                <a:schemeClr val="tx1"/>
              </a:solidFill>
              <a:latin typeface="Helvetica Neue Light"/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318" name="8 CuadroTexto"/>
          <p:cNvSpPr txBox="1">
            <a:spLocks noChangeArrowheads="1"/>
          </p:cNvSpPr>
          <p:nvPr/>
        </p:nvSpPr>
        <p:spPr bwMode="auto">
          <a:xfrm>
            <a:off x="3344863" y="3860800"/>
            <a:ext cx="26980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Calibri" pitchFamily="34" charset="0"/>
              </a:rPr>
              <a:t>Como quiero que me vean</a:t>
            </a:r>
          </a:p>
        </p:txBody>
      </p:sp>
      <p:sp>
        <p:nvSpPr>
          <p:cNvPr id="13319" name="9 CuadroTexto"/>
          <p:cNvSpPr txBox="1">
            <a:spLocks noChangeArrowheads="1"/>
          </p:cNvSpPr>
          <p:nvPr/>
        </p:nvSpPr>
        <p:spPr bwMode="auto">
          <a:xfrm>
            <a:off x="6691313" y="3860800"/>
            <a:ext cx="14811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Calibri" pitchFamily="34" charset="0"/>
              </a:rPr>
              <a:t>Como me ven</a:t>
            </a:r>
          </a:p>
        </p:txBody>
      </p:sp>
      <p:pic>
        <p:nvPicPr>
          <p:cNvPr id="13320" name="Picture 2" descr="https://encrypted-tbn0.google.com/images?q=tbn:ANd9GcSCOjYt2NxON6zyZR8MdOAo8Y32MErP5HDumvw5L2YJZ0_NWI_X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013" y="1425575"/>
            <a:ext cx="8128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4" descr="https://encrypted-tbn3.google.com/images?q=tbn:ANd9GcTXOLi-GPO9iD0Yy07Es3o6o02BMQpHjnc4Fl3pQVImJw1gYkf0"/>
          <p:cNvPicPr>
            <a:picLocks noChangeAspect="1" noChangeArrowheads="1"/>
          </p:cNvPicPr>
          <p:nvPr/>
        </p:nvPicPr>
        <p:blipFill>
          <a:blip r:embed="rId4"/>
          <a:srcRect l="19534" r="22495"/>
          <a:stretch>
            <a:fillRect/>
          </a:stretch>
        </p:blipFill>
        <p:spPr bwMode="auto">
          <a:xfrm>
            <a:off x="1457325" y="1484313"/>
            <a:ext cx="12430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2" descr="http://2.bp.blogspot.com/-OCzoOzAfzA0/T3DbnPu8tVI/AAAAAAAACeA/W2HZqOLq8H4/s1600/iPhoneBlackberryAndroidusers.jpg"/>
          <p:cNvPicPr>
            <a:picLocks noChangeAspect="1" noChangeArrowheads="1"/>
          </p:cNvPicPr>
          <p:nvPr/>
        </p:nvPicPr>
        <p:blipFill>
          <a:blip r:embed="rId5"/>
          <a:srcRect b="65356"/>
          <a:stretch>
            <a:fillRect/>
          </a:stretch>
        </p:blipFill>
        <p:spPr bwMode="auto">
          <a:xfrm>
            <a:off x="2016125" y="4230688"/>
            <a:ext cx="5238750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4338" name="4 CuadroTexto"/>
          <p:cNvSpPr txBox="1">
            <a:spLocks noChangeArrowheads="1"/>
          </p:cNvSpPr>
          <p:nvPr/>
        </p:nvSpPr>
        <p:spPr bwMode="auto">
          <a:xfrm>
            <a:off x="2308225" y="115888"/>
            <a:ext cx="45021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7200">
                <a:solidFill>
                  <a:schemeClr val="bg1"/>
                </a:solidFill>
                <a:latin typeface="A Year Without Rain"/>
              </a:rPr>
              <a:t>Blackberry</a:t>
            </a:r>
          </a:p>
        </p:txBody>
      </p:sp>
      <p:sp>
        <p:nvSpPr>
          <p:cNvPr id="6" name="5 Rectángulo"/>
          <p:cNvSpPr/>
          <p:nvPr/>
        </p:nvSpPr>
        <p:spPr>
          <a:xfrm>
            <a:off x="611188" y="1412875"/>
            <a:ext cx="2376487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419475" y="1425575"/>
            <a:ext cx="2376488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Uso Empresarial (Ejecutivo)</a:t>
            </a:r>
          </a:p>
          <a:p>
            <a:pPr>
              <a:buFontTx/>
              <a:buChar char="•"/>
            </a:pPr>
            <a:r>
              <a:rPr lang="es-MX" sz="1700">
                <a:solidFill>
                  <a:schemeClr val="tx1"/>
                </a:solidFill>
                <a:latin typeface="Helvetica Neue Light"/>
              </a:rPr>
              <a:t>Seguridad (Proteccion de Datos)</a:t>
            </a:r>
            <a:endParaRPr lang="en-US" sz="1700">
              <a:solidFill>
                <a:schemeClr val="tx1"/>
              </a:solidFill>
              <a:latin typeface="Helvetica Neue Light"/>
            </a:endParaRPr>
          </a:p>
          <a:p>
            <a:pPr>
              <a:buFontTx/>
              <a:buChar char="•"/>
            </a:pPr>
            <a:r>
              <a:rPr lang="es-ES" sz="1700">
                <a:solidFill>
                  <a:schemeClr val="tx1"/>
                </a:solidFill>
                <a:latin typeface="Helvetica Neue Light"/>
              </a:rPr>
              <a:t>Distintos estilos</a:t>
            </a:r>
            <a:endParaRPr lang="en-US" sz="1700">
              <a:solidFill>
                <a:schemeClr val="tx1"/>
              </a:solidFill>
              <a:latin typeface="Helvetica Neue Light"/>
            </a:endParaRPr>
          </a:p>
          <a:p>
            <a:pPr>
              <a:buFontTx/>
              <a:buChar char="•"/>
            </a:pPr>
            <a:r>
              <a:rPr lang="es-ES" sz="1700">
                <a:solidFill>
                  <a:schemeClr val="tx1"/>
                </a:solidFill>
                <a:latin typeface="Helvetica Neue Light"/>
              </a:rPr>
              <a:t>Estética</a:t>
            </a:r>
            <a:endParaRPr lang="en-US" sz="1700">
              <a:solidFill>
                <a:schemeClr val="tx1"/>
              </a:solidFill>
              <a:latin typeface="Helvetica Neue Light"/>
            </a:endParaRPr>
          </a:p>
          <a:p>
            <a:pPr>
              <a:buFontTx/>
              <a:buChar char="•"/>
            </a:pPr>
            <a:r>
              <a:rPr lang="es-ES" sz="1700">
                <a:solidFill>
                  <a:schemeClr val="tx1"/>
                </a:solidFill>
                <a:latin typeface="Helvetica Neue Light"/>
              </a:rPr>
              <a:t>Táctil</a:t>
            </a:r>
            <a:endParaRPr lang="en-US" sz="1700">
              <a:solidFill>
                <a:schemeClr val="tx1"/>
              </a:solidFill>
              <a:latin typeface="Helvetica Neue Light"/>
            </a:endParaRPr>
          </a:p>
          <a:p>
            <a:pPr>
              <a:buFontTx/>
              <a:buChar char="•"/>
            </a:pPr>
            <a:r>
              <a:rPr lang="es-ES" sz="1700">
                <a:solidFill>
                  <a:schemeClr val="tx1"/>
                </a:solidFill>
                <a:latin typeface="Helvetica Neue Light"/>
              </a:rPr>
              <a:t>Variedad</a:t>
            </a:r>
            <a:endParaRPr lang="en-US" sz="1700">
              <a:solidFill>
                <a:schemeClr val="tx1"/>
              </a:solidFill>
              <a:latin typeface="Helvetica Neue Light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227763" y="1341438"/>
            <a:ext cx="2376487" cy="230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>
              <a:buFontTx/>
              <a:buChar char="•"/>
            </a:pPr>
            <a:r>
              <a:rPr lang="es-ES_tradnl" sz="1700" dirty="0">
                <a:solidFill>
                  <a:schemeClr val="tx1"/>
                </a:solidFill>
                <a:latin typeface="Arial" charset="0"/>
              </a:rPr>
              <a:t>Con identidad adulta.</a:t>
            </a:r>
          </a:p>
          <a:p>
            <a:pPr marL="742950" lvl="1" indent="-285750">
              <a:buFontTx/>
              <a:buChar char="•"/>
            </a:pPr>
            <a:r>
              <a:rPr lang="es-ES_tradnl" sz="1700" dirty="0">
                <a:solidFill>
                  <a:schemeClr val="tx1"/>
                </a:solidFill>
                <a:latin typeface="Arial" charset="0"/>
              </a:rPr>
              <a:t>Para el trabajo.</a:t>
            </a:r>
          </a:p>
          <a:p>
            <a:pPr marL="742950" lvl="1" indent="-285750">
              <a:buFontTx/>
              <a:buChar char="•"/>
            </a:pPr>
            <a:r>
              <a:rPr lang="es-ES_tradnl" sz="1700" dirty="0" smtClean="0">
                <a:solidFill>
                  <a:schemeClr val="tx1"/>
                </a:solidFill>
                <a:latin typeface="Arial" charset="0"/>
              </a:rPr>
              <a:t>Estilo ejecutivo</a:t>
            </a:r>
            <a:r>
              <a:rPr lang="es-ES_tradnl" sz="170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marL="742950" lvl="1" indent="-285750">
              <a:buFontTx/>
              <a:buChar char="•"/>
            </a:pPr>
            <a:r>
              <a:rPr lang="es-ES_tradnl" sz="1700" dirty="0">
                <a:solidFill>
                  <a:schemeClr val="tx1"/>
                </a:solidFill>
                <a:latin typeface="Arial" charset="0"/>
              </a:rPr>
              <a:t>Aburrido.</a:t>
            </a:r>
          </a:p>
          <a:p>
            <a:pPr algn="ctr"/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14342" name="8 CuadroTexto"/>
          <p:cNvSpPr txBox="1">
            <a:spLocks noChangeArrowheads="1"/>
          </p:cNvSpPr>
          <p:nvPr/>
        </p:nvSpPr>
        <p:spPr bwMode="auto">
          <a:xfrm>
            <a:off x="3344863" y="3860800"/>
            <a:ext cx="26980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Calibri" pitchFamily="34" charset="0"/>
              </a:rPr>
              <a:t>Como quiero que me vean</a:t>
            </a:r>
          </a:p>
        </p:txBody>
      </p:sp>
      <p:sp>
        <p:nvSpPr>
          <p:cNvPr id="14343" name="9 CuadroTexto"/>
          <p:cNvSpPr txBox="1">
            <a:spLocks noChangeArrowheads="1"/>
          </p:cNvSpPr>
          <p:nvPr/>
        </p:nvSpPr>
        <p:spPr bwMode="auto">
          <a:xfrm>
            <a:off x="6691313" y="3860800"/>
            <a:ext cx="14811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Calibri" pitchFamily="34" charset="0"/>
              </a:rPr>
              <a:t>Como me ven</a:t>
            </a:r>
          </a:p>
        </p:txBody>
      </p:sp>
      <p:pic>
        <p:nvPicPr>
          <p:cNvPr id="14344" name="Picture 2" descr="https://encrypted-tbn1.google.com/images?q=tbn:ANd9GcRZV8ne6kzi_Q8DtV3loaI26YV_LFE1DXR2kOG0x4itKzk6YS_e4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8000" y="2017713"/>
            <a:ext cx="954088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4" descr="https://encrypted-tbn3.google.com/images?q=tbn:ANd9GcTuBNac6EGiHna6yhp4n-QfTdnzH6iUNIZGGgmek7TypbFBq3SYOA"/>
          <p:cNvPicPr>
            <a:picLocks noChangeAspect="1" noChangeArrowheads="1"/>
          </p:cNvPicPr>
          <p:nvPr/>
        </p:nvPicPr>
        <p:blipFill>
          <a:blip r:embed="rId4"/>
          <a:srcRect t="37260" b="36279"/>
          <a:stretch>
            <a:fillRect/>
          </a:stretch>
        </p:blipFill>
        <p:spPr bwMode="auto">
          <a:xfrm>
            <a:off x="706438" y="1490663"/>
            <a:ext cx="19939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2" descr="http://2.bp.blogspot.com/-OCzoOzAfzA0/T3DbnPu8tVI/AAAAAAAACeA/W2HZqOLq8H4/s1600/iPhoneBlackberryAndroidusers.jpg"/>
          <p:cNvPicPr>
            <a:picLocks noChangeAspect="1" noChangeArrowheads="1"/>
          </p:cNvPicPr>
          <p:nvPr/>
        </p:nvPicPr>
        <p:blipFill>
          <a:blip r:embed="rId5"/>
          <a:srcRect t="66449"/>
          <a:stretch>
            <a:fillRect/>
          </a:stretch>
        </p:blipFill>
        <p:spPr bwMode="auto">
          <a:xfrm>
            <a:off x="2058988" y="4227513"/>
            <a:ext cx="5238750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5362" name="4 CuadroTexto"/>
          <p:cNvSpPr txBox="1">
            <a:spLocks noChangeArrowheads="1"/>
          </p:cNvSpPr>
          <p:nvPr/>
        </p:nvSpPr>
        <p:spPr bwMode="auto">
          <a:xfrm>
            <a:off x="1403350" y="115888"/>
            <a:ext cx="6489700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7200">
                <a:solidFill>
                  <a:schemeClr val="bg1"/>
                </a:solidFill>
                <a:latin typeface="A Year Without Rain"/>
              </a:rPr>
              <a:t>Samsung Galaxy</a:t>
            </a:r>
          </a:p>
        </p:txBody>
      </p:sp>
      <p:sp>
        <p:nvSpPr>
          <p:cNvPr id="2" name="1 Rectángulo"/>
          <p:cNvSpPr/>
          <p:nvPr/>
        </p:nvSpPr>
        <p:spPr>
          <a:xfrm>
            <a:off x="611188" y="1412875"/>
            <a:ext cx="2376487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3419475" y="1425575"/>
            <a:ext cx="2376488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•"/>
            </a:pPr>
            <a:r>
              <a:rPr lang="es-MX" sz="1700" dirty="0" err="1" smtClean="0">
                <a:solidFill>
                  <a:schemeClr val="tx1"/>
                </a:solidFill>
                <a:latin typeface="Helvetica Neue Light"/>
              </a:rPr>
              <a:t>Jóven</a:t>
            </a:r>
            <a:r>
              <a:rPr lang="es-MX" sz="1700" dirty="0" smtClean="0">
                <a:solidFill>
                  <a:schemeClr val="tx1"/>
                </a:solidFill>
                <a:latin typeface="Helvetica Neue Light"/>
              </a:rPr>
              <a:t> </a:t>
            </a:r>
            <a:r>
              <a:rPr lang="es-MX" sz="1700" dirty="0">
                <a:solidFill>
                  <a:schemeClr val="tx1"/>
                </a:solidFill>
                <a:latin typeface="Helvetica Neue Light"/>
              </a:rPr>
              <a:t>(No laboral)</a:t>
            </a:r>
          </a:p>
          <a:p>
            <a:pPr>
              <a:buFontTx/>
              <a:buChar char="•"/>
            </a:pPr>
            <a:r>
              <a:rPr lang="es-MX" sz="1700" dirty="0">
                <a:solidFill>
                  <a:schemeClr val="tx1"/>
                </a:solidFill>
                <a:latin typeface="Helvetica Neue Light"/>
              </a:rPr>
              <a:t>Diferente</a:t>
            </a:r>
          </a:p>
          <a:p>
            <a:pPr>
              <a:buFontTx/>
              <a:buChar char="•"/>
            </a:pPr>
            <a:r>
              <a:rPr lang="es-MX" sz="1700" dirty="0">
                <a:solidFill>
                  <a:schemeClr val="tx1"/>
                </a:solidFill>
                <a:latin typeface="Helvetica Neue Light"/>
              </a:rPr>
              <a:t>Dise</a:t>
            </a:r>
            <a:r>
              <a:rPr lang="es-MX" sz="1700" dirty="0">
                <a:solidFill>
                  <a:schemeClr val="tx1"/>
                </a:solidFill>
              </a:rPr>
              <a:t>ñ</a:t>
            </a:r>
            <a:r>
              <a:rPr lang="es-MX" sz="1700" dirty="0">
                <a:solidFill>
                  <a:schemeClr val="tx1"/>
                </a:solidFill>
                <a:latin typeface="Helvetica Neue Light"/>
              </a:rPr>
              <a:t>o</a:t>
            </a:r>
          </a:p>
          <a:p>
            <a:pPr>
              <a:buFontTx/>
              <a:buChar char="•"/>
            </a:pPr>
            <a:r>
              <a:rPr lang="es-MX" sz="1700" dirty="0">
                <a:solidFill>
                  <a:schemeClr val="tx1"/>
                </a:solidFill>
                <a:latin typeface="Helvetica Neue Light"/>
              </a:rPr>
              <a:t>Diversi</a:t>
            </a:r>
            <a:r>
              <a:rPr lang="es-MX" sz="1700" dirty="0">
                <a:solidFill>
                  <a:schemeClr val="tx1"/>
                </a:solidFill>
              </a:rPr>
              <a:t>ó</a:t>
            </a:r>
            <a:r>
              <a:rPr lang="es-MX" sz="1700" dirty="0">
                <a:solidFill>
                  <a:schemeClr val="tx1"/>
                </a:solidFill>
                <a:latin typeface="Helvetica Neue Light"/>
              </a:rPr>
              <a:t>n</a:t>
            </a:r>
          </a:p>
          <a:p>
            <a:pPr>
              <a:buFontTx/>
              <a:buChar char="•"/>
            </a:pPr>
            <a:r>
              <a:rPr lang="es-MX" sz="1700" dirty="0">
                <a:solidFill>
                  <a:schemeClr val="tx1"/>
                </a:solidFill>
                <a:latin typeface="Helvetica Neue Light"/>
              </a:rPr>
              <a:t>Social</a:t>
            </a:r>
          </a:p>
          <a:p>
            <a:pPr algn="ctr">
              <a:buFontTx/>
              <a:buChar char="•"/>
            </a:pPr>
            <a:endParaRPr lang="en-US" sz="1700" dirty="0">
              <a:solidFill>
                <a:schemeClr val="tx1"/>
              </a:solidFill>
              <a:latin typeface="Helvetica Neue Light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227763" y="1412875"/>
            <a:ext cx="2376487" cy="2303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>
              <a:buFontTx/>
              <a:buChar char="•"/>
            </a:pPr>
            <a:r>
              <a:rPr lang="es-ES_tradnl" sz="1700">
                <a:solidFill>
                  <a:schemeClr val="tx1"/>
                </a:solidFill>
                <a:latin typeface="Helvetica Neue Light"/>
              </a:rPr>
              <a:t>Con identidad muy joven.</a:t>
            </a:r>
          </a:p>
          <a:p>
            <a:pPr marL="742950" lvl="1" indent="-285750">
              <a:buFontTx/>
              <a:buChar char="•"/>
            </a:pPr>
            <a:r>
              <a:rPr lang="es-ES_tradnl" sz="1700">
                <a:solidFill>
                  <a:schemeClr val="tx1"/>
                </a:solidFill>
                <a:latin typeface="Helvetica Neue Light"/>
              </a:rPr>
              <a:t>Para estudiantes.</a:t>
            </a:r>
          </a:p>
          <a:p>
            <a:pPr marL="742950" lvl="1" indent="-285750">
              <a:buFontTx/>
              <a:buChar char="•"/>
            </a:pPr>
            <a:r>
              <a:rPr lang="es-ES_tradnl" sz="1700">
                <a:solidFill>
                  <a:schemeClr val="tx1"/>
                </a:solidFill>
                <a:latin typeface="Helvetica Neue Light"/>
              </a:rPr>
              <a:t>Informal diferente.</a:t>
            </a:r>
          </a:p>
          <a:p>
            <a:pPr marL="742950" lvl="1" indent="-285750">
              <a:buFontTx/>
              <a:buChar char="•"/>
            </a:pPr>
            <a:r>
              <a:rPr lang="es-ES_tradnl" sz="1700">
                <a:solidFill>
                  <a:schemeClr val="tx1"/>
                </a:solidFill>
                <a:latin typeface="Helvetica Neue Light"/>
              </a:rPr>
              <a:t>Cool.</a:t>
            </a:r>
          </a:p>
          <a:p>
            <a:pPr algn="ctr"/>
            <a:endParaRPr lang="en-US" sz="1700">
              <a:solidFill>
                <a:schemeClr val="tx1"/>
              </a:solidFill>
              <a:latin typeface="Helvetica Neue Light"/>
            </a:endParaRPr>
          </a:p>
        </p:txBody>
      </p:sp>
      <p:sp>
        <p:nvSpPr>
          <p:cNvPr id="15366" name="2 CuadroTexto"/>
          <p:cNvSpPr txBox="1">
            <a:spLocks noChangeArrowheads="1"/>
          </p:cNvSpPr>
          <p:nvPr/>
        </p:nvSpPr>
        <p:spPr bwMode="auto">
          <a:xfrm>
            <a:off x="3276600" y="3860800"/>
            <a:ext cx="26980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Calibri" pitchFamily="34" charset="0"/>
              </a:rPr>
              <a:t>Como quiero que me vean</a:t>
            </a:r>
          </a:p>
        </p:txBody>
      </p:sp>
      <p:sp>
        <p:nvSpPr>
          <p:cNvPr id="15367" name="7 CuadroTexto"/>
          <p:cNvSpPr txBox="1">
            <a:spLocks noChangeArrowheads="1"/>
          </p:cNvSpPr>
          <p:nvPr/>
        </p:nvSpPr>
        <p:spPr bwMode="auto">
          <a:xfrm>
            <a:off x="6691313" y="3860800"/>
            <a:ext cx="14811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Calibri" pitchFamily="34" charset="0"/>
              </a:rPr>
              <a:t>Como me ven</a:t>
            </a:r>
          </a:p>
        </p:txBody>
      </p:sp>
      <p:pic>
        <p:nvPicPr>
          <p:cNvPr id="15368" name="Picture 2" descr="Galaxy S (GT-i9000)"/>
          <p:cNvPicPr>
            <a:picLocks noChangeAspect="1" noChangeArrowheads="1"/>
          </p:cNvPicPr>
          <p:nvPr/>
        </p:nvPicPr>
        <p:blipFill>
          <a:blip r:embed="rId3"/>
          <a:srcRect t="9979" b="19473"/>
          <a:stretch>
            <a:fillRect/>
          </a:stretch>
        </p:blipFill>
        <p:spPr bwMode="auto">
          <a:xfrm>
            <a:off x="684213" y="2128838"/>
            <a:ext cx="2251075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4" descr="http://www.samsung.com/mx/common/img/log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1557338"/>
            <a:ext cx="15271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2" descr="http://2.bp.blogspot.com/-OCzoOzAfzA0/T3DbnPu8tVI/AAAAAAAACeA/W2HZqOLq8H4/s1600/iPhoneBlackberryAndroidusers.jpg"/>
          <p:cNvPicPr>
            <a:picLocks noChangeAspect="1" noChangeArrowheads="1"/>
          </p:cNvPicPr>
          <p:nvPr/>
        </p:nvPicPr>
        <p:blipFill>
          <a:blip r:embed="rId5"/>
          <a:srcRect t="33536" b="32927"/>
          <a:stretch>
            <a:fillRect/>
          </a:stretch>
        </p:blipFill>
        <p:spPr bwMode="auto">
          <a:xfrm>
            <a:off x="2051050" y="4230688"/>
            <a:ext cx="5238750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defTabSz="457200"/>
            <a:r>
              <a:rPr lang="es-ES_tradnl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Conclusiones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A pesar de ser equipos similares están dirigidos a públicos diferentes, los cuales están definidos por edad y necesidades. Por lo tanto, a su vez, cada marca transmite una imagen distinta.</a:t>
            </a:r>
          </a:p>
          <a:p>
            <a:pPr algn="ctr" defTabSz="457200">
              <a:lnSpc>
                <a:spcPct val="90000"/>
              </a:lnSpc>
              <a:buFontTx/>
              <a:buNone/>
            </a:pPr>
            <a:endParaRPr lang="es-ES_tradnl" sz="2000" dirty="0" smtClean="0">
              <a:solidFill>
                <a:schemeClr val="bg1"/>
              </a:solidFill>
              <a:latin typeface="Helvetica Neue Light"/>
              <a:ea typeface="Helvetica Neue Light"/>
              <a:cs typeface="Helvetica Neue Light"/>
            </a:endParaRPr>
          </a:p>
          <a:p>
            <a:pPr algn="ctr" defTabSz="457200">
              <a:lnSpc>
                <a:spcPct val="90000"/>
              </a:lnSpc>
              <a:buFontTx/>
              <a:buNone/>
            </a:pP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Con</a:t>
            </a: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 </a:t>
            </a: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base </a:t>
            </a: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en  </a:t>
            </a: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las conclusiones del ejercicio, la imagen que quieren proyectar y la imagen percibida </a:t>
            </a: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coinciden</a:t>
            </a:r>
            <a:r>
              <a:rPr lang="es-ES_tradnl" sz="2000" dirty="0" smtClean="0">
                <a:solidFill>
                  <a:schemeClr val="bg1"/>
                </a:solidFill>
                <a:latin typeface="Helvetica Neue Light"/>
                <a:ea typeface="Helvetica Neue Light"/>
                <a:cs typeface="Helvetica Neue Light"/>
              </a:rPr>
              <a:t>, considerando a los públicos a los que están dirigidos así como las ventajas que pretenden que los distingan de las distintas opciones con las que podrían competir.</a:t>
            </a:r>
          </a:p>
        </p:txBody>
      </p:sp>
      <p:pic>
        <p:nvPicPr>
          <p:cNvPr id="1028" name="Picture 4" descr="http://t3.gstatic.com/images?q=tbn:ANd9GcQNPv-jy3VcBzT-Ue5WgJt9xYOP5ASbqtMZfJA87h42i1Bs1rhjd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445334"/>
            <a:ext cx="1709932" cy="182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data:image/jpeg;base64,/9j/4AAQSkZJRgABAQAAAQABAAD/2wBDAAkGBwgHBgkIBwgKCgkLDRYPDQwMDRsUFRAWIB0iIiAdHx8kKDQsJCYxJx8fLT0tMTU3Ojo6Iys/RD84QzQ5Ojf/2wBDAQoKCg0MDRoPDxo3JR8lNzc3Nzc3Nzc3Nzc3Nzc3Nzc3Nzc3Nzc3Nzc3Nzc3Nzc3Nzc3Nzc3Nzc3Nzc3Nzc3Nzf/wAARCACwAG4DASIAAhEBAxEB/8QAHAAAAQQDAQAAAAAAAAAAAAAACAMEBQYBAgcA/8QASRAAAgEDAwIDBAUHBwoHAAAAAQIDBAURABIhBjETQVEHImFxFDJzkbEjNFKBkqGzFSQ1QrLB0SYzQ1NicnSio/AWFzaCk8Lh/8QAGgEBAAMBAQEAAAAAAAAAAAAAAAEDBAIFBv/EACURAAICAQQBBAMBAAAAAAAAAAABAgMRBBIhMTIFEyJBUWFxof/aAAwDAQACEQMRAD8A7jr2vapnXvVrWSMUtFg1cinBBGR8BkED4kg444JIGgLdNUQwLunlSNfV2AH79RdV1TY6UHxrlTrj/bGuG19xuFxkaSsq5XLZ4V2GOfXOT9+PgO2qBeY8XSpViWw/G5icAjPn89AEzU+07pKnJD3aFiO4RlJ/HUZN7Yeloz7k0kny2/46G0IB2A1ukbOSERmI9BnQBCt7aen/AOrFIfnIBrK+2iwn/Qt/8y6Hz6PN/qpP2TrPgS/6t/2DoAhl9sdgIyYZT8EqIP8A7ONPqT2qWCeIyPDXxIPMRpN/Cd9DSUKthlIPoRrBjQnJVc/LQBU03tC6VnC7rxDT7+30oNB/bA1ZIKiGoiEtPKksbDIdGDA/rGg6jlnjAMc0qfJyAdSVm6huVmqBPQ1UtO4bLPTkIST33L9V/kw/WNAFxr2qb7Ous16ooWSoCLXQqrOYwQkqngOue3IIK91I9ME3LQGD21wXrWu+mdWVoJz4BCDI7EgP+DKP/brvTcDOh2vEc1V1dd46eJ5ZGnUhI1LMR4UfkNANywA1TL8uLrOR/W2n/lA/u1cqymqqNFarpp4FY4UyxlQfv1TL+6/ymxzwY1OgGcMZllSMFVLsFDMQAMnuScADVmHRFfLVRQ2+spKgSbvym8oFC85JGQe6djn3hxjnVV3DtnTujuVdRVP0mirKiGfZ4fiI53bf0c+nA+7QnDJiXo3qGJDIKTxIhn8pHUptOMZHLA55xjGSc4zpzJ0H1HHFuEEbv4hj8JZwH4z73vYAHB4zn1A1FDqK/YVRdq3CKyqBIeFYgkfrwPu1kX+/bVUXSu2r2HinHbH4aDDNqrpy70dE1bVULRwKod3aWMlQW2jI3ZBycYxnII8jiM09qbpcKqmkgqqiWZZJBJIznLMwzjJ8wNzkD1YnTIA+h1GUTtk/oyPTy1tpaGiqpRG0VPIwkYIhA4ZicAfPOsTU88DBJoJY3LBAjRkMWIBAx35BBHrkakhprs6H7D6jZf5FJA8IgL/uyZDL8tyxn5j46IQdtDL7L5WpOqNsgKMJ4EcNwVIdsgj5jRNaECVU22mlb0Rj+7Q71NZ9E6uuNQlVPSv4g/KwfWyYk/8AzRC3D8xqPsm/A6Gu4RCq6oromk8MNKhJC7ifyScAZGT8M6Af1dxF0Xw7vfKyXY5MPiLvRRgckY+ty4/w/rVe8UlqMdRI1ZI1SgdIgh4k2kAHG3szFsHPYZ4I2lzVKIpCm8OB5jUNdBmWP0wf7tDvBHonw04hWMMDLuEYILlAC23POM+eO2vRppxHGGGCMg+uobLIxyWKr6foaRggqK1pPpRhSHagepXOAYvLhmUEtxndjkY03utohpo4HtMtTXo8kyM6xZAKFQMbc5+tgnsSpI4I04s8lwrZBEeoKqjVXAQvVPgFtxJA3jzGf16b3sVVFcnhN3nrDjf4wlbknv8A1jzwO5zwOONVSsiuC6FUm+yHxkZHbXtuBpREHA0hVy+GMDvrPlylg3qKhHJuL7caNEio6ySFI23IEwNp3bs5xnuAf1aeW6+tHFPWSV1VFcpZFVpI/DA2Y2kgbfJRyPPjtqvNluTqTsdtiuJlSSRlcbVjClRyc+8S3BA4yByc9/XVHg82/De4sfRsiS9TTyJK08cldERI45kUyvyRjzByePPRRaFfoGJobzHFIu1lqaUMvofEOdFRqwyje4/mFT9k34HQv3s/5RV32kZ/6SaKC4/mFT9k34HQt3tv8pK0f7Sfw00QRqACOw+7TarhVmT3VPfy+WnSA4Gt2iyFJ9ddMtjyxtT0iE8xp+yNSMVLDgZij7/ojW0UYBAxrciTaFiUs5PGBxqix/g9GmKissQeOF2x4UeB39wc+ePlraOkiJAEMYH+4NSlDZJ5tochF578nvqyUFhpKdAXXxH9X1klTda8LhG2Or0+njmXLKc1GCmKakWRv9iMfjr1L0NWV0niVksdMufqIu44+PYD9+ugSmmpl3ylQFHCqB5emNRNZ1EsYYQrwvx7/wB+tFWnhSszllnman1DVayWymG1f6M6fo2x28bp4lmcd/GO793b92t5ZrTSLsgoaUbfSBeP3ah6u41FS2XJA9AdMpGPmTrmzVQjwiyj0mUvla8melGEnVk0igKGrqYgAYA/KHRPaFzo0Z6ib/jKb+IdFHrTF5WTzZx2yaG9x/MKn7JvwOhXvJz1TWD4p/DTRUXD8wqfsm/A6Fa65PVtUFAJ9zv9mmpRyO4Iy2MAnT1KV3A4xg+msrFNTQGVlhbDBdo3E85+GB2/fpQXSRANsMXHz/x1MpIvrhJvI8pbduIJGTjz1MUlvRMHAGPhqCjv0yf6CH9/+OtpepqracRRKB3xu/x1VK2MejXGrd5MtaPBTKCSvGmddevD/JxgqxOACO59MEg6rdNdKu4VDQxrTq2x3988HA4HJI5ZlXn1+GkK6tmpKx4AIWWPADDODlQewbaRz6ZznVbtm1npFrroT2rlj2V6iql3TM4G1Tgg9++cMOD5HDY/ANmjMjcngHsDxpk14kUbFii+Y4z92tY7nKDzGn3nXmWu2byetRKiuOESDQgeWmsygHSb3aUjmGP9/wDjr0zVLUkVSnglHBLKGIKcnv8AqGdVQpsbNEtVSkY6KXf1KUORuraUZHcflTooR20LvQTFupkYjBNdSfxToote9DiKPjrXmyT/AGN7j+YVP2TfgdC1cImk63mhXG6V4o1z2yyxgfjopbj+YVP2T/gdC1fKj6F1tPUYyYZYZFB8yqRsM/dqX0cw8i+Vfs3uVBSNVSVlFJHGwWQQ72YDPOBt5wMnHoNU6YKtTLFvyiSsm/HcBiM4/VnVh/8ANuqMvim1Ufid9/iPuz88Z/7xql1V0inknm7STSPIQBwCxJ4/WdUTy8YNtNiw1MszWGaWxm9UU8MlCquzl2w4CnBIGD5/EdtQZJaRUQbmb3VA5yScDBwPx1HUlxeClemE0vgu2/w8naWwBkgEc8Dz0m9b4cyTwA+IpyGIBPl39ew9dI1rf8ujn35e0+eSSaPaAZtpdHeMq3dGGM/Ed/XyOpSz2Oe6wPP9Khpo1bam9SzSHnOFHkPX1yNVr+UnlQicHPiNJuHGSwUdhwPqfv8Ahp/b+pKigjaNE3xkAAZ24x/dwNXVV1Suas8Sm+66OmTp5ma1MDU1SYpHTIcqWQ5Awf8As/LUnLbI1RZKSvjqIiSpkaJosN6d2zxg9/1agZLgs7SSSk75CScDgaarUziDwRVSCItvKDgE+vb4arhVTukpJ4+i6zUXqENrWcck5T0stVVx0kCeJNLKIkVce8xOB3x56lrj0VeKWkq6qSikEdLE0sh3wnaqjLE4kJ4x5A/fqv2u8Lbq6krEQySUsiSqpON5Ug9/LOrJcvaRPXUNypxbWQ3CCSGRzVK2A4xnHhAnAwBz2AGqYU95O77p5jsl/SM9n3/qGL/jaT+KdFJoW/Z4c9QQn1rKQ/8AVOik1risIwzeZNje4/0fU/ZN+B0KvWqgdV3EY7GP+EmipuX9H1P2L/2ToduqrdST3m8VlRb6/wAKmmhjlraaoTAZo0CDw2HP6j8yBzqTkrB6du4igmit1VUw1EKzRyU0Lyrg+RKjhh2I8tM6ykmo6uakqU2TwuUkTcDtYdxxxqTo6WkCNLauo5IZPd8XxaSenK84G9o948x5450nHYblUvIKU0lZjLF4LhC+fiQXDDPxAOgGtHaK6vgeejpjLGjFWIkQHIAJAUncxwR2BzkDvxppJG0bMjoUdSVZWGCpHBBHkR6asdFSdXWeOSKmtdf4UwztWmaePup3ADKZOwA5zkDB1AzQVTO5lpanexJb+bsOScngDjQEoVs9oorf/Klrnr6mtpfpQIrTAkas7qqgKpJ4UEknz0jXRW6ttc1ytVNNRClnihmgkqTOriQOQykqpBBjIIORyO2DnevpobxQ2lpLjFRVFLS/RZIqqnnHCu5VgyIwOVYd8YI1gQQUHT1TQU9WtfUVlVDI30enmCxpGsnm6KSSZBwB5HQEQkbO6ogBZiAMkDk/E8D5nTu42urtkojrIlUsSFZJEkViDggMpIyMjIzkZHqM7UFLWmsiNPbJqqRTkQtRvIr8ea451K1Nm6jr1UtY5qaGMkLGKUUsascZIDY5OFyeTwPTQERbbe1fPJGJoYEihaeWaYnaiLjJ4BJPI4AOpG82KC1wFhdoaidfDLU7U0sLFXGQy7x73GMjAxnSMlhqVlaGvkt9Lj63j1kbMOPJIy7k/JdPrjPS3GeGS532arnICCGjt5X1JIMhQcnOTgn4YAAAU9nwC3+n+NXS/wATRS6HK0WwWjqO0QG31NI01ZCwepqklaVVkXyQALjPz55A0RugG1y/o+q+xf8AA6H+/W2rm6gv0ssFweiMbSUwp1d0epEKBAyqDxw3JA+Y0QFx/o+p+xf8DoceqY4peqb8iUReqR0l+lLKymCJIkL+6O45HvZ4xx30BA2JVluVwtZuUFBFWJtkeoJ2kpIkijG4c5XAPPcjzyFbMaSi6pZKmnFdHIXp4gsSMsrMdiMQ+cKc545GcZ76d2C61xiukVZfqz6RDH/Mqdx45mYH6o3q3kPq8Z3fA69YpJrtc5aCrp7QW8N51ma2ojEjHG6Ipgc5LE4GDk40BFU9HFYupKeOteHFJLtndAzJlc7iMYYjIxx9x7GQvtRfbRdZITc7rRxtIXijNbIWELMdhwHPO3HGdaWqenvl1pqSSw0Us1UcKxrZ4kXIJJY72OMAk9/7tYuVbStVyxXWy1jVKylHIubF1dTgglkfJB489AKXm4XymfxYbpcUpJi8lI8lSzmWEMQrZJ8wPhznjS1trLqaCatrbndPoqK6+NDUMv5bblEyOxyVPyzpndXoqeZqWsobi7Uw8AhbnEQmCSVz9H8izZ+OdbU01HUUXhCiuBp4t9SY2ucYXKrgscU/JwMeugM22ou9wppZqi7XaWOKNpJHWoaQooUt9VpFzwrHvnj74+zUyy1LymKCSUM74lGUwimR89jjap+Opaz1lLP/ADOhs8iRVH5J4nuMmJgPewdigkDk/Dn46bUFwpJncU1loaanLLlp56iVVJ4LcOOw79/kc6ARsNFHX3ySJniphINm/ACR7ucDJHpgZI7jnz0vFOtz6xkkmn+lszNG0tOmTIFIQMqr6qAQAPv1imudW1wZKSnttOIUO1qe3xbiTwPedWbJz6+Wnkt0qq7qGGke73E2wkGXGULRgjJMaHBI5wOSePM6AnM1Q6ttdZUrcTTfSY/ozV+BMyq6kgjAxznyHcZ5ydERoboaSgo+prWtvjq0ZpVMxqqfwWY7lxgdyPrDOiR0A3uP9H1P2T/gdDz1VcoqTqW9wJSTq85WOeWGuMRlUxKNpUoykYYjBHPfuAdENcBmgqR6xN+B1wa6Jeabqu8VVBbaWognliJeojWTlY090DeGGc88cjQFcsLUf06a6WhrjFNRI0syVMEMwQFSCciSMkAbuyn5eqNHR2ue8QTwXVamSB1manktkwUhGBIbaGOOME489LWqxXKlutRBX2+60dvnYrUSpRSsTF9bAYI3dgvzwM8aZWW5S2jqIT0ojjSZfBlapB2ojMNxzkcjGf1ducaA3uFOt4u0lRRXe0U9RJKWjjjeeHDHttLRLg8+ul7tSCvrzU0lXZKQFwyolyhATHocjJyM5wOTqLFZT9P3+Cot1SlYtC5CyAhfHAyvlnAYenIz3B5GepIoo7jMRXQVckspkeaJFCFnO44AYjHvcc9vIaAlLhboaiio4aWazxTxwlZ3N0gYzue7k5zz35zjOBwBpf6FTpYpKRZrUte8mfpZukI2p7u5AN3b3T+0dRXU+2aQXCaogeSujE/hx/6AEABWPbdwRx+juP1hpzQUi0nTtRc0ngZZA9IKdsF2LqNzj5BsdgeDzxoDaioVpKOWKSss0k7xGNJDc4SsWTy+Ack7eB2wSTzwNLdPPSWeqnE1wtFS0iMDgVEojzjkbYSNwx3zxnUfYoKRrZV1ktbSQtTR+J4NSfzhiGwi4YHPu+vmPkdukorVUVUv8o3Ono0Vgxeb3t4DL7uB3yC3w40A6sgoLbXCahuzVFarIY4f5Nkble3dhnOe3rjSSC3225GMR3aSt/zcaeHFSLEM5zkmXtjIPwGkemBDPfFNY0tMJWjUvECCgJ97aQCcjAxjOpGG1XibqF6ua1XCSIKwEktI6LjPugnAwNvkMY+GgJC1SR13VFpHgTRySVKh5ZKxp2Yb182UAHuc489EiO2uBWGmr6rruzy1lHHTRKyiFYyNuxCvAG5m8+7ev3d9HbQCc6eJC8f6Skfu0L/tHpQnWlyEsQyRCw3LyQYU/dnP3HRSa4f7a7HL9OiukEZJji8OYDuYt2Vf5KWKn0ypPfgDmVrKU9xp8TGmR5o1eSKTwtqlgG94EY4J58udTPUddX2y5GC29TVFfAxLL4Ne00YBY4UksRuAHP3+eq83Yj79J7V3BuQR2wx40BbbzdblbXhitXUktVG1MkjuPDYeISwK9jjG0HB5G7nUEl9u0p3yVpYnnLQxH8V1HuWc5aRs/q1oFZQMSsNAWyzw9Q3iB5qOpovDWXwiZ46dTu9z1j7flF5+B+GUbtJe7Uaf6VVUTeOrMhghp3IAxnOI+PrD58+WCawVcj3pAfmg14LJ5S4+SDQEs19vEDboa9kYcDbFGPwXVkm/8QtbYayovsBDReMqyVKxySe6GIVQPrYdeOO+M6o21uMyE40pGzR/UkYfAAf4aAtnS1VLdqKs/lfqueln2K0Jqbk0SDJx7q7huPHPoD5arFSEqKh5HUOSBl3AYsfXPn8/hpJEVRgD3QOASSNKhgByR8ydAdB9h9uWfqSqnRFUU0UbEgd9z4H9nRBDtrnnsb6als3T8lbWRmOquLLJsYYZIgDsBHkfeY48t2NdD0B7UXf7LT3ujamqdy+aSpwyH19CPIqcgjggg6lNe0APPV3sxu9umaaipjNT8kvRoXB8/wDN53oeTwu8du3bXP6qmqKSXwp02Sc+4cqf2Ww37tGLjTWvtlBcoTBcaOnq4mxlJ4ldTg5HBHroAPCzD6wI+YxrUyaKWp9nHR9RuJsNJGW7mEGP+yRjUXL7H+jpAQtJVx5/RrJP7ydADd4h14Sd+e2iBk9h3S7NlKu7Rj0WeMj/AJkOtoPYj0vG2ZKq7TD9F50A/wCVAdAD74mtlLtjajH5A6JGL2RdHRkE0NTIR+nWS8/c2pSl9nnSNMQU6eoHPrNEJM/tZ0AM9vt9XXybKaNpTnGIUaZv2UBP3411joH2ZVUc6Vl3pfCKMGVqkKzZB7rECQPgXJI/RGuxU9LBTRiOmhjhQDAWNAoA+Q0tjQCcEQijCAkgeZOSfmdKa9r2gP/Z"/>
          <p:cNvSpPr>
            <a:spLocks noChangeAspect="1" noChangeArrowheads="1"/>
          </p:cNvSpPr>
          <p:nvPr/>
        </p:nvSpPr>
        <p:spPr bwMode="auto">
          <a:xfrm>
            <a:off x="63500" y="-698500"/>
            <a:ext cx="904875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32" name="Picture 8" descr="http://upload.wikimedia.org/wikipedia/commons/thumb/3/32/Blackberry-bold-9900.jpg/220px-Blackberry-bold-99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51137"/>
            <a:ext cx="1388788" cy="221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s3.mm.bing.net/images/thumbnail.aspx?q=4895803737638226&amp;id=b671f022683f5e3fea8a886cca86c1c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681" y="4602161"/>
            <a:ext cx="151447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299</Words>
  <Application>Microsoft Office PowerPoint</Application>
  <PresentationFormat>Presentación en pantalla (4:3)</PresentationFormat>
  <Paragraphs>63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iphone / Blackberry / Galaxy</vt:lpstr>
      <vt:lpstr>iphone / Blackberry / Galaxy</vt:lpstr>
      <vt:lpstr>Presentación de PowerPoint</vt:lpstr>
      <vt:lpstr>Presentación de PowerPoint</vt:lpstr>
      <vt:lpstr>Presentación de PowerPoint</vt:lpstr>
      <vt:lpstr>Conclusiones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Dulce María Rodríguez Coeto</dc:creator>
  <cp:lastModifiedBy>L01308353</cp:lastModifiedBy>
  <cp:revision>11</cp:revision>
  <dcterms:created xsi:type="dcterms:W3CDTF">2012-05-29T01:57:33Z</dcterms:created>
  <dcterms:modified xsi:type="dcterms:W3CDTF">2012-05-30T00:05:12Z</dcterms:modified>
</cp:coreProperties>
</file>