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341E6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6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1327-0D42-824D-A16A-42A42799A02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1327-0D42-824D-A16A-42A42799A02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s-ES_tradnl" smtClean="0"/>
              <a:t>Haga clic en el icono para agregar una imagen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1327-0D42-824D-A16A-42A42799A02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1327-0D42-824D-A16A-42A42799A02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1327-0D42-824D-A16A-42A42799A024}" type="slidenum">
              <a:rPr lang="es-ES_tradnl" smtClean="0"/>
              <a:pPr/>
              <a:t>‹Nr.›</a:t>
            </a:fld>
            <a:endParaRPr lang="es-ES_tradnl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1327-0D42-824D-A16A-42A42799A02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1327-0D42-824D-A16A-42A42799A02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1327-0D42-824D-A16A-42A42799A02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1327-0D42-824D-A16A-42A42799A02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s-ES_tradnl" smtClean="0"/>
              <a:t>Haga clic en el icono para agregar una imagen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s-ES_tradnl" smtClean="0"/>
              <a:t>Haga clic en el icono para agregar una imagen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s-ES_tradnl" smtClean="0"/>
              <a:t>Haga clic en el icono para agregar una imagen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s-ES_tradnl" smtClean="0"/>
              <a:t>Haga clic en el icono para agregar una imagen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s-ES_tradnl" smtClean="0"/>
              <a:t>Haga clic en el icono para agregar una imagen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s-ES_tradnl" smtClean="0"/>
              <a:t>Haga clic en el icono para agregar una imagen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1327-0D42-824D-A16A-42A42799A02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1327-0D42-824D-A16A-42A42799A02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A534081-1D32-E24F-8FE9-F782B246CED9}" type="datetimeFigureOut">
              <a:rPr lang="es-ES_tradnl" smtClean="0"/>
              <a:pPr/>
              <a:t>29/5/12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0361327-0D42-824D-A16A-42A42799A024}" type="slidenum">
              <a:rPr lang="es-ES_tradnl" smtClean="0"/>
              <a:pPr/>
              <a:t>‹Nr.›</a:t>
            </a:fld>
            <a:endParaRPr lang="es-ES_tradnl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Tipos de Públicos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>
                <a:latin typeface="Helvetica Neue Light"/>
                <a:cs typeface="Helvetica Neue Light"/>
              </a:rPr>
              <a:t>Alcatel-Lucent</a:t>
            </a:r>
          </a:p>
          <a:p>
            <a:r>
              <a:rPr lang="es-ES_tradnl" dirty="0" smtClean="0">
                <a:latin typeface="Helvetica Neue Light"/>
                <a:cs typeface="Helvetica Neue Light"/>
              </a:rPr>
              <a:t>Abel Morales</a:t>
            </a:r>
          </a:p>
          <a:p>
            <a:r>
              <a:rPr lang="es-ES_tradnl" dirty="0" smtClean="0">
                <a:latin typeface="Helvetica Neue Light"/>
                <a:cs typeface="Helvetica Neue Light"/>
              </a:rPr>
              <a:t>A00451403</a:t>
            </a:r>
            <a:endParaRPr lang="es-ES_tradnl" dirty="0">
              <a:latin typeface="Helvetica Neue Light"/>
              <a:cs typeface="Helvetica Neue Light"/>
            </a:endParaRPr>
          </a:p>
        </p:txBody>
      </p:sp>
      <p:pic>
        <p:nvPicPr>
          <p:cNvPr id="4" name="Imagen 3" descr="Captura de pantalla 2012-05-28 a la(s) 22.37.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850" y="527050"/>
            <a:ext cx="2679700" cy="571500"/>
          </a:xfrm>
          <a:prstGeom prst="rect">
            <a:avLst/>
          </a:prstGeom>
        </p:spPr>
      </p:pic>
      <p:pic>
        <p:nvPicPr>
          <p:cNvPr id="5" name="Imagen 4" descr="Captura de pantalla 2012-05-28 a la(s) 22.55.5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900" y="5016500"/>
            <a:ext cx="6032500" cy="184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</a:t>
            </a:r>
            <a:r>
              <a:rPr lang="es-ES_tradnl" dirty="0" smtClean="0"/>
              <a:t>ntroducci</a:t>
            </a:r>
            <a:r>
              <a:rPr lang="es-ES_tradnl" dirty="0" smtClean="0"/>
              <a:t>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ES_tradnl" sz="1600" dirty="0" smtClean="0"/>
              <a:t>Alcatel-Lucent es un proveedor de servicios de IP y tecnologías de comunicación basada en la fibra óptica tanto para aplicaciones “</a:t>
            </a:r>
            <a:r>
              <a:rPr lang="es-ES_tradnl" sz="1600" dirty="0" err="1" smtClean="0"/>
              <a:t>mobile</a:t>
            </a:r>
            <a:r>
              <a:rPr lang="es-ES_tradnl" sz="1600" dirty="0" smtClean="0"/>
              <a:t>” y “</a:t>
            </a:r>
            <a:r>
              <a:rPr lang="es-ES_tradnl" sz="1600" dirty="0" err="1" smtClean="0"/>
              <a:t>fixed</a:t>
            </a:r>
            <a:r>
              <a:rPr lang="es-ES_tradnl" sz="1600" dirty="0" smtClean="0"/>
              <a:t>”. Cuenta con operaciones en 130 países. Su modelo de negocio es B2B ya que se considera a si mismo un proveedor de tecnologías para los prestadores de servicios B2C, como Telmex, </a:t>
            </a:r>
            <a:r>
              <a:rPr lang="es-ES_tradnl" sz="1600" dirty="0" err="1" smtClean="0"/>
              <a:t>Iusacell</a:t>
            </a:r>
            <a:r>
              <a:rPr lang="es-ES_tradnl" sz="1600" dirty="0" smtClean="0"/>
              <a:t>, </a:t>
            </a:r>
            <a:r>
              <a:rPr lang="es-ES_tradnl" sz="1600" dirty="0" err="1" smtClean="0"/>
              <a:t>Nextel</a:t>
            </a:r>
            <a:r>
              <a:rPr lang="es-ES_tradnl" sz="1600" dirty="0" smtClean="0"/>
              <a:t>, entre otros.</a:t>
            </a:r>
          </a:p>
          <a:p>
            <a:pPr algn="just"/>
            <a:r>
              <a:rPr lang="es-ES_tradnl" sz="1600" dirty="0" smtClean="0"/>
              <a:t>Sus oficinas corporativas están en Francia, cuenta con 78,000 empleados en todo el mundo y su actual CEO es Ben </a:t>
            </a:r>
            <a:r>
              <a:rPr lang="es-ES_tradnl" sz="1600" dirty="0" err="1" smtClean="0"/>
              <a:t>Verwaayen</a:t>
            </a:r>
            <a:r>
              <a:rPr lang="es-ES_tradnl" sz="1600" dirty="0" smtClean="0"/>
              <a:t>.</a:t>
            </a:r>
          </a:p>
          <a:p>
            <a:pPr algn="just"/>
            <a:endParaRPr lang="es-ES_tradnl" sz="1600" dirty="0" smtClean="0"/>
          </a:p>
          <a:p>
            <a:pPr algn="just"/>
            <a:endParaRPr lang="es-ES_tradnl" sz="1600" dirty="0" smtClean="0"/>
          </a:p>
          <a:p>
            <a:pPr algn="just">
              <a:buNone/>
            </a:pPr>
            <a:r>
              <a:rPr lang="es-ES_tradnl" sz="1200" dirty="0" smtClean="0"/>
              <a:t>*Más información puede ser consultada en la siguiente dirección </a:t>
            </a:r>
            <a:r>
              <a:rPr lang="es-ES_tradnl" sz="1200" dirty="0" err="1" smtClean="0"/>
              <a:t>web</a:t>
            </a:r>
            <a:r>
              <a:rPr lang="es-ES_tradnl" sz="1200" dirty="0" smtClean="0"/>
              <a:t>: http://</a:t>
            </a:r>
            <a:r>
              <a:rPr lang="es-ES_tradnl" sz="1200" dirty="0" err="1" smtClean="0"/>
              <a:t>www.alcatel</a:t>
            </a:r>
            <a:r>
              <a:rPr lang="es-ES_tradnl" sz="1200" dirty="0" smtClean="0"/>
              <a:t>-</a:t>
            </a:r>
            <a:r>
              <a:rPr lang="es-ES_tradnl" sz="1200" dirty="0" err="1" smtClean="0"/>
              <a:t>lucent.com</a:t>
            </a:r>
            <a:r>
              <a:rPr lang="es-ES_tradnl" sz="1200" dirty="0" smtClean="0"/>
              <a:t>/</a:t>
            </a:r>
            <a:r>
              <a:rPr lang="es-ES_tradnl" sz="1200" dirty="0" err="1" smtClean="0"/>
              <a:t>aboutus</a:t>
            </a:r>
            <a:r>
              <a:rPr lang="es-ES_tradnl" sz="1200" dirty="0" smtClean="0"/>
              <a:t>/</a:t>
            </a:r>
            <a:r>
              <a:rPr lang="es-ES_tradnl" sz="1200" dirty="0" err="1" smtClean="0"/>
              <a:t>companyoverview.html</a:t>
            </a:r>
            <a:endParaRPr lang="es-ES_tradnl" sz="1200" dirty="0"/>
          </a:p>
        </p:txBody>
      </p:sp>
      <p:pic>
        <p:nvPicPr>
          <p:cNvPr id="4" name="Imagen 3" descr="Captura de pantalla 2012-05-28 a la(s) 22.56.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100" y="4902918"/>
            <a:ext cx="2082800" cy="9327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Públicos o audiencias de ALU</a:t>
            </a:r>
            <a:endParaRPr lang="es-ES_tradnl" dirty="0"/>
          </a:p>
        </p:txBody>
      </p:sp>
      <p:pic>
        <p:nvPicPr>
          <p:cNvPr id="4" name="Marcador de contenido 3" descr="Captura de pantalla 2012-05-28 a la(s) 22.51.31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07" r="-107"/>
          <a:stretch>
            <a:fillRect/>
          </a:stretch>
        </p:blipFill>
        <p:spPr>
          <a:xfrm>
            <a:off x="1114424" y="2773362"/>
            <a:ext cx="7610476" cy="3670767"/>
          </a:xfrm>
        </p:spPr>
      </p:pic>
      <p:sp>
        <p:nvSpPr>
          <p:cNvPr id="5" name="CuadroTexto 4"/>
          <p:cNvSpPr txBox="1"/>
          <p:nvPr/>
        </p:nvSpPr>
        <p:spPr>
          <a:xfrm>
            <a:off x="355601" y="2122100"/>
            <a:ext cx="8178800" cy="473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 smtClean="0">
                <a:latin typeface="Helvetica Neue Light"/>
                <a:cs typeface="Helvetica Neue Light"/>
              </a:rPr>
              <a:t>En la página de Internet existen públicos o audiencias identificadas por ALU y existen links a secciones con información relevante para cada uno de ellos.</a:t>
            </a:r>
            <a:endParaRPr lang="es-ES_tradnl" sz="1200" dirty="0">
              <a:latin typeface="Helvetica Neue Light"/>
              <a:cs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Tipología identificable</a:t>
            </a:r>
            <a:endParaRPr lang="es-ES_tradnl" dirty="0"/>
          </a:p>
        </p:txBody>
      </p:sp>
      <p:pic>
        <p:nvPicPr>
          <p:cNvPr id="4" name="Marcador de contenido 3" descr="Captura de pantalla 2012-05-28 a la(s) 22.51.31.png"/>
          <p:cNvPicPr>
            <a:picLocks noGrp="1" noChangeAspect="1"/>
          </p:cNvPicPr>
          <p:nvPr>
            <p:ph idx="1"/>
          </p:nvPr>
        </p:nvPicPr>
        <p:blipFill>
          <a:blip r:embed="rId2"/>
          <a:srcRect l="72848" r="-107" b="37379"/>
          <a:stretch>
            <a:fillRect/>
          </a:stretch>
        </p:blipFill>
        <p:spPr>
          <a:xfrm>
            <a:off x="368300" y="2595561"/>
            <a:ext cx="2832100" cy="3144839"/>
          </a:xfrm>
        </p:spPr>
      </p:pic>
      <p:sp>
        <p:nvSpPr>
          <p:cNvPr id="5" name="Llamada con línea 3 (barra de énfasis) 4"/>
          <p:cNvSpPr/>
          <p:nvPr/>
        </p:nvSpPr>
        <p:spPr>
          <a:xfrm>
            <a:off x="4000501" y="2366960"/>
            <a:ext cx="4913312" cy="896940"/>
          </a:xfrm>
          <a:prstGeom prst="accentCallout3">
            <a:avLst>
              <a:gd name="adj1" fmla="val 18750"/>
              <a:gd name="adj2" fmla="val -8333"/>
              <a:gd name="adj3" fmla="val 18750"/>
              <a:gd name="adj4" fmla="val -12273"/>
              <a:gd name="adj5" fmla="val 100000"/>
              <a:gd name="adj6" fmla="val -12014"/>
              <a:gd name="adj7" fmla="val 225984"/>
              <a:gd name="adj8" fmla="val -43409"/>
            </a:avLst>
          </a:prstGeom>
          <a:solidFill>
            <a:srgbClr val="341E67"/>
          </a:solidFill>
          <a:ln>
            <a:solidFill>
              <a:srgbClr val="341E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ES_tradnl" sz="1200" dirty="0" smtClean="0"/>
              <a:t>Los Desarrolladores podrían ser de tipo MIXTO. Ya que los desarrollos de tecnología pueden ser basados en lo que ya está en el mercado por otras empresas o por investigadores al interior de </a:t>
            </a:r>
            <a:r>
              <a:rPr lang="es-ES_tradnl" sz="1200" dirty="0"/>
              <a:t>A</a:t>
            </a:r>
            <a:r>
              <a:rPr lang="es-ES_tradnl" sz="1200" dirty="0" smtClean="0"/>
              <a:t>LU</a:t>
            </a:r>
            <a:endParaRPr lang="es-ES_tradnl" sz="1200" dirty="0"/>
          </a:p>
        </p:txBody>
      </p:sp>
      <p:sp>
        <p:nvSpPr>
          <p:cNvPr id="6" name="Llamada con línea 3 (barra de énfasis) 5"/>
          <p:cNvSpPr/>
          <p:nvPr/>
        </p:nvSpPr>
        <p:spPr>
          <a:xfrm>
            <a:off x="4000501" y="3675060"/>
            <a:ext cx="4913312" cy="350840"/>
          </a:xfrm>
          <a:prstGeom prst="accentCallout3">
            <a:avLst>
              <a:gd name="adj1" fmla="val 18750"/>
              <a:gd name="adj2" fmla="val -8333"/>
              <a:gd name="adj3" fmla="val 18750"/>
              <a:gd name="adj4" fmla="val -12273"/>
              <a:gd name="adj5" fmla="val 100000"/>
              <a:gd name="adj6" fmla="val -12014"/>
              <a:gd name="adj7" fmla="val 286464"/>
              <a:gd name="adj8" fmla="val -27900"/>
            </a:avLst>
          </a:prstGeom>
          <a:solidFill>
            <a:srgbClr val="341E67"/>
          </a:solidFill>
          <a:ln>
            <a:solidFill>
              <a:srgbClr val="341E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ES_tradnl" sz="1200" dirty="0" smtClean="0"/>
              <a:t>Inversionistas y accionistas es de tipo FINANCIERO. </a:t>
            </a:r>
            <a:endParaRPr lang="es-ES_tradnl" sz="1200" dirty="0"/>
          </a:p>
        </p:txBody>
      </p:sp>
      <p:sp>
        <p:nvSpPr>
          <p:cNvPr id="7" name="Llamada con línea 3 (barra de énfasis) 6"/>
          <p:cNvSpPr/>
          <p:nvPr/>
        </p:nvSpPr>
        <p:spPr>
          <a:xfrm>
            <a:off x="4000501" y="4216400"/>
            <a:ext cx="4913312" cy="1181100"/>
          </a:xfrm>
          <a:prstGeom prst="accentCallout3">
            <a:avLst>
              <a:gd name="adj1" fmla="val 18750"/>
              <a:gd name="adj2" fmla="val -8333"/>
              <a:gd name="adj3" fmla="val 18750"/>
              <a:gd name="adj4" fmla="val -12273"/>
              <a:gd name="adj5" fmla="val 41935"/>
              <a:gd name="adj6" fmla="val -12272"/>
              <a:gd name="adj7" fmla="val 64317"/>
              <a:gd name="adj8" fmla="val -38497"/>
            </a:avLst>
          </a:prstGeom>
          <a:solidFill>
            <a:srgbClr val="341E67"/>
          </a:solidFill>
          <a:ln>
            <a:solidFill>
              <a:srgbClr val="341E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ES_tradnl" sz="1200" dirty="0" smtClean="0"/>
              <a:t>Los Analistas del sector podrían identificarse como EXTERNOS, pero también a su vez como CIBERAUDIENCIAS, ya que mucho del análisis que generan se publica en Blogs y se mantiene en línea para consulta de terceros interesados.</a:t>
            </a:r>
            <a:endParaRPr lang="es-ES_tradnl" sz="1200" dirty="0"/>
          </a:p>
        </p:txBody>
      </p:sp>
      <p:sp>
        <p:nvSpPr>
          <p:cNvPr id="8" name="Llamada con línea 3 (barra de énfasis) 7"/>
          <p:cNvSpPr/>
          <p:nvPr/>
        </p:nvSpPr>
        <p:spPr>
          <a:xfrm>
            <a:off x="4000501" y="5580060"/>
            <a:ext cx="4913312" cy="350840"/>
          </a:xfrm>
          <a:prstGeom prst="accentCallout3">
            <a:avLst>
              <a:gd name="adj1" fmla="val 18750"/>
              <a:gd name="adj2" fmla="val -8333"/>
              <a:gd name="adj3" fmla="val 18750"/>
              <a:gd name="adj4" fmla="val -12273"/>
              <a:gd name="adj5" fmla="val 67421"/>
              <a:gd name="adj6" fmla="val -12272"/>
              <a:gd name="adj7" fmla="val -111723"/>
              <a:gd name="adj8" fmla="val -55041"/>
            </a:avLst>
          </a:prstGeom>
          <a:solidFill>
            <a:srgbClr val="341E67"/>
          </a:solidFill>
          <a:ln>
            <a:solidFill>
              <a:srgbClr val="341E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ES_tradnl" sz="1200" dirty="0" smtClean="0"/>
              <a:t>Prensa sería de tipo EXTERNO. </a:t>
            </a:r>
            <a:endParaRPr lang="es-ES_tradnl" sz="1200" dirty="0"/>
          </a:p>
        </p:txBody>
      </p:sp>
      <p:sp>
        <p:nvSpPr>
          <p:cNvPr id="9" name="Llamada con línea 3 (barra de énfasis) 8"/>
          <p:cNvSpPr/>
          <p:nvPr/>
        </p:nvSpPr>
        <p:spPr>
          <a:xfrm>
            <a:off x="4000501" y="6083300"/>
            <a:ext cx="4913312" cy="350840"/>
          </a:xfrm>
          <a:prstGeom prst="accentCallout3">
            <a:avLst>
              <a:gd name="adj1" fmla="val 18750"/>
              <a:gd name="adj2" fmla="val -8333"/>
              <a:gd name="adj3" fmla="val 18750"/>
              <a:gd name="adj4" fmla="val -12273"/>
              <a:gd name="adj5" fmla="val 67421"/>
              <a:gd name="adj6" fmla="val -12272"/>
              <a:gd name="adj7" fmla="val -169641"/>
              <a:gd name="adj8" fmla="val -47545"/>
            </a:avLst>
          </a:prstGeom>
          <a:solidFill>
            <a:srgbClr val="341E67"/>
          </a:solidFill>
          <a:ln>
            <a:solidFill>
              <a:srgbClr val="341E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ES_tradnl" sz="1200" dirty="0" smtClean="0"/>
              <a:t>Proveedores también sería de tipo EXTERNO. </a:t>
            </a:r>
            <a:endParaRPr lang="es-ES_tradnl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Tipología identificable</a:t>
            </a:r>
            <a:endParaRPr lang="es-ES_tradnl" dirty="0"/>
          </a:p>
        </p:txBody>
      </p:sp>
      <p:pic>
        <p:nvPicPr>
          <p:cNvPr id="4" name="Marcador de contenido 3" descr="Captura de pantalla 2012-05-28 a la(s) 22.51.31.png"/>
          <p:cNvPicPr>
            <a:picLocks noGrp="1" noChangeAspect="1"/>
          </p:cNvPicPr>
          <p:nvPr>
            <p:ph idx="1"/>
          </p:nvPr>
        </p:nvPicPr>
        <p:blipFill>
          <a:blip r:embed="rId2"/>
          <a:srcRect l="72848" r="-107" b="37379"/>
          <a:stretch>
            <a:fillRect/>
          </a:stretch>
        </p:blipFill>
        <p:spPr>
          <a:xfrm>
            <a:off x="368300" y="2595561"/>
            <a:ext cx="2832100" cy="3144839"/>
          </a:xfrm>
        </p:spPr>
      </p:pic>
      <p:sp>
        <p:nvSpPr>
          <p:cNvPr id="5" name="Llamada con línea 3 (barra de énfasis) 4"/>
          <p:cNvSpPr/>
          <p:nvPr/>
        </p:nvSpPr>
        <p:spPr>
          <a:xfrm>
            <a:off x="4000501" y="2366960"/>
            <a:ext cx="4913312" cy="896940"/>
          </a:xfrm>
          <a:prstGeom prst="accentCallout3">
            <a:avLst>
              <a:gd name="adj1" fmla="val 18750"/>
              <a:gd name="adj2" fmla="val -8333"/>
              <a:gd name="adj3" fmla="val 18750"/>
              <a:gd name="adj4" fmla="val -12273"/>
              <a:gd name="adj5" fmla="val 47611"/>
              <a:gd name="adj6" fmla="val -12531"/>
              <a:gd name="adj7" fmla="val 48993"/>
              <a:gd name="adj8" fmla="val -58918"/>
            </a:avLst>
          </a:prstGeom>
          <a:solidFill>
            <a:srgbClr val="341E67"/>
          </a:solidFill>
          <a:ln>
            <a:solidFill>
              <a:srgbClr val="341E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ES_tradnl" sz="1200" dirty="0" smtClean="0"/>
              <a:t>También es posible ingresar a información de carácter más específica y menos pública para los empleados de la compañía, quienes serían un público de carácter INTERNO.</a:t>
            </a:r>
            <a:endParaRPr lang="es-ES_tradnl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Más información </a:t>
            </a:r>
            <a:r>
              <a:rPr lang="es-ES_tradnl" dirty="0" err="1" smtClean="0"/>
              <a:t>x</a:t>
            </a:r>
            <a:r>
              <a:rPr lang="es-ES_tradnl" dirty="0" smtClean="0"/>
              <a:t> Audiencia específica</a:t>
            </a:r>
            <a:endParaRPr lang="es-ES_tradnl" dirty="0"/>
          </a:p>
        </p:txBody>
      </p:sp>
      <p:pic>
        <p:nvPicPr>
          <p:cNvPr id="7" name="Marcador de contenido 6" descr="Captura de pantalla 2012-05-28 a la(s) 23.19.08.png"/>
          <p:cNvPicPr>
            <a:picLocks noGrp="1" noChangeAspect="1"/>
          </p:cNvPicPr>
          <p:nvPr>
            <p:ph idx="1"/>
          </p:nvPr>
        </p:nvPicPr>
        <p:blipFill>
          <a:blip r:embed="rId2"/>
          <a:srcRect t="-3857" b="-3857"/>
          <a:stretch>
            <a:fillRect/>
          </a:stretch>
        </p:blipFill>
        <p:spPr>
          <a:xfrm>
            <a:off x="606424" y="2595562"/>
            <a:ext cx="7610476" cy="3670767"/>
          </a:xfrm>
        </p:spPr>
      </p:pic>
      <p:sp>
        <p:nvSpPr>
          <p:cNvPr id="8" name="Llamada con línea 2 (sin borde) 7"/>
          <p:cNvSpPr/>
          <p:nvPr/>
        </p:nvSpPr>
        <p:spPr>
          <a:xfrm>
            <a:off x="7962900" y="3898900"/>
            <a:ext cx="1181100" cy="27940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045"/>
              <a:gd name="adj6" fmla="val -16559"/>
            </a:avLst>
          </a:prstGeom>
          <a:solidFill>
            <a:srgbClr val="341E67"/>
          </a:solidFill>
          <a:ln>
            <a:solidFill>
              <a:srgbClr val="341E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_tradnl" sz="1200" dirty="0" smtClean="0"/>
              <a:t>EXTERNO</a:t>
            </a:r>
            <a:endParaRPr lang="es-ES_tradnl" dirty="0"/>
          </a:p>
        </p:txBody>
      </p:sp>
      <p:sp>
        <p:nvSpPr>
          <p:cNvPr id="11" name="Cerrar corchete 10"/>
          <p:cNvSpPr/>
          <p:nvPr/>
        </p:nvSpPr>
        <p:spPr>
          <a:xfrm>
            <a:off x="7683500" y="3411220"/>
            <a:ext cx="45719" cy="822960"/>
          </a:xfrm>
          <a:prstGeom prst="rightBracket">
            <a:avLst/>
          </a:prstGeom>
          <a:ln w="12700">
            <a:solidFill>
              <a:srgbClr val="341E6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2" name="Llamada con línea 2 (sin borde) 11"/>
          <p:cNvSpPr/>
          <p:nvPr/>
        </p:nvSpPr>
        <p:spPr>
          <a:xfrm>
            <a:off x="7962900" y="3131820"/>
            <a:ext cx="1181100" cy="27940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0681"/>
              <a:gd name="adj6" fmla="val -84301"/>
            </a:avLst>
          </a:prstGeom>
          <a:solidFill>
            <a:srgbClr val="341E67"/>
          </a:solidFill>
          <a:ln>
            <a:solidFill>
              <a:srgbClr val="341E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_tradnl" sz="1200" dirty="0" smtClean="0"/>
              <a:t>MIXTO</a:t>
            </a:r>
            <a:endParaRPr lang="es-ES_tradnl" dirty="0"/>
          </a:p>
        </p:txBody>
      </p:sp>
      <p:sp>
        <p:nvSpPr>
          <p:cNvPr id="13" name="Llamada con línea 2 (sin borde) 12"/>
          <p:cNvSpPr/>
          <p:nvPr/>
        </p:nvSpPr>
        <p:spPr>
          <a:xfrm>
            <a:off x="7962900" y="4597400"/>
            <a:ext cx="1181100" cy="27940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5683"/>
              <a:gd name="adj6" fmla="val -69247"/>
            </a:avLst>
          </a:prstGeom>
          <a:solidFill>
            <a:srgbClr val="341E67"/>
          </a:solidFill>
          <a:ln>
            <a:solidFill>
              <a:srgbClr val="341E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_tradnl" sz="1200" dirty="0" smtClean="0"/>
              <a:t>FINANCIERO</a:t>
            </a:r>
            <a:endParaRPr lang="es-ES_tradnl" dirty="0"/>
          </a:p>
        </p:txBody>
      </p:sp>
      <p:sp>
        <p:nvSpPr>
          <p:cNvPr id="14" name="Llamada con línea 2 (sin borde) 13"/>
          <p:cNvSpPr/>
          <p:nvPr/>
        </p:nvSpPr>
        <p:spPr>
          <a:xfrm>
            <a:off x="838200" y="5283200"/>
            <a:ext cx="1676400" cy="27940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82956"/>
              <a:gd name="adj6" fmla="val 6022"/>
            </a:avLst>
          </a:prstGeom>
          <a:solidFill>
            <a:srgbClr val="341E67"/>
          </a:solidFill>
          <a:ln>
            <a:solidFill>
              <a:srgbClr val="341E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_tradnl" sz="1200" dirty="0" smtClean="0"/>
              <a:t>CIBERAUDIENCIA</a:t>
            </a:r>
            <a:endParaRPr lang="es-ES_tradnl" dirty="0"/>
          </a:p>
        </p:txBody>
      </p:sp>
      <p:sp>
        <p:nvSpPr>
          <p:cNvPr id="15" name="Llamada con línea 2 (sin borde) 14"/>
          <p:cNvSpPr/>
          <p:nvPr/>
        </p:nvSpPr>
        <p:spPr>
          <a:xfrm>
            <a:off x="5499100" y="5562600"/>
            <a:ext cx="1181100" cy="27940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10228"/>
              <a:gd name="adj6" fmla="val -16559"/>
            </a:avLst>
          </a:prstGeom>
          <a:solidFill>
            <a:srgbClr val="341E67"/>
          </a:solidFill>
          <a:ln>
            <a:solidFill>
              <a:srgbClr val="341E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_tradnl" sz="1200" dirty="0" smtClean="0"/>
              <a:t>EXTERNO</a:t>
            </a:r>
            <a:endParaRPr lang="es-ES_tradnl" dirty="0"/>
          </a:p>
        </p:txBody>
      </p:sp>
      <p:cxnSp>
        <p:nvCxnSpPr>
          <p:cNvPr id="17" name="Conector recto 16"/>
          <p:cNvCxnSpPr/>
          <p:nvPr/>
        </p:nvCxnSpPr>
        <p:spPr>
          <a:xfrm rot="16200000" flipH="1">
            <a:off x="2969260" y="3235960"/>
            <a:ext cx="2430780" cy="2222500"/>
          </a:xfrm>
          <a:prstGeom prst="line">
            <a:avLst/>
          </a:prstGeom>
          <a:ln w="12700">
            <a:solidFill>
              <a:srgbClr val="341E6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Audiencias al interior de ALU</a:t>
            </a:r>
            <a:endParaRPr lang="es-ES_tradnl" dirty="0"/>
          </a:p>
        </p:txBody>
      </p:sp>
      <p:pic>
        <p:nvPicPr>
          <p:cNvPr id="5" name="Marcador de contenido 4" descr="Captura de pantalla 2012-05-28 a la(s) 23.32.37.png"/>
          <p:cNvPicPr>
            <a:picLocks noGrp="1" noChangeAspect="1"/>
          </p:cNvPicPr>
          <p:nvPr>
            <p:ph idx="1"/>
          </p:nvPr>
        </p:nvPicPr>
        <p:blipFill>
          <a:blip r:embed="rId2"/>
          <a:srcRect l="-894" r="-618"/>
          <a:stretch>
            <a:fillRect/>
          </a:stretch>
        </p:blipFill>
        <p:spPr>
          <a:xfrm>
            <a:off x="393700" y="2023668"/>
            <a:ext cx="4422248" cy="4631132"/>
          </a:xfrm>
        </p:spPr>
      </p:pic>
      <p:sp>
        <p:nvSpPr>
          <p:cNvPr id="6" name="Llamada con línea 2 (sin borde) 5"/>
          <p:cNvSpPr/>
          <p:nvPr/>
        </p:nvSpPr>
        <p:spPr>
          <a:xfrm>
            <a:off x="6045200" y="3131820"/>
            <a:ext cx="2425700" cy="142748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3528"/>
              <a:gd name="adj6" fmla="val -40322"/>
            </a:avLst>
          </a:prstGeom>
          <a:solidFill>
            <a:srgbClr val="341E67"/>
          </a:solidFill>
          <a:ln>
            <a:solidFill>
              <a:srgbClr val="341E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_tradnl" sz="1200" dirty="0" smtClean="0"/>
              <a:t>PÚBLICOS INTERNOS</a:t>
            </a:r>
          </a:p>
          <a:p>
            <a:pPr algn="ctr"/>
            <a:endParaRPr lang="es-ES_tradnl" sz="1200" dirty="0" smtClean="0"/>
          </a:p>
          <a:p>
            <a:pPr algn="ctr"/>
            <a:r>
              <a:rPr lang="es-ES_tradnl" sz="1200" dirty="0" smtClean="0"/>
              <a:t>- Equipo de Management y sus áreas correspondientes: Operaciones, </a:t>
            </a:r>
            <a:r>
              <a:rPr lang="es-ES_tradnl" sz="1200" dirty="0" err="1" smtClean="0"/>
              <a:t>Customer</a:t>
            </a:r>
            <a:r>
              <a:rPr lang="es-ES_tradnl" sz="1200" dirty="0" smtClean="0"/>
              <a:t> </a:t>
            </a:r>
            <a:r>
              <a:rPr lang="es-ES_tradnl" sz="1200" dirty="0" err="1" smtClean="0"/>
              <a:t>Delivery</a:t>
            </a:r>
            <a:r>
              <a:rPr lang="es-ES_tradnl" sz="1200" dirty="0" smtClean="0"/>
              <a:t>, Finanzas, RH, etc. </a:t>
            </a:r>
            <a:endParaRPr lang="es-ES_tradnl" dirty="0"/>
          </a:p>
        </p:txBody>
      </p:sp>
      <p:sp>
        <p:nvSpPr>
          <p:cNvPr id="7" name="Cerrar corchete 6"/>
          <p:cNvSpPr/>
          <p:nvPr/>
        </p:nvSpPr>
        <p:spPr>
          <a:xfrm>
            <a:off x="4826000" y="2877820"/>
            <a:ext cx="45719" cy="3675380"/>
          </a:xfrm>
          <a:prstGeom prst="rightBracket">
            <a:avLst/>
          </a:prstGeom>
          <a:ln w="12700">
            <a:solidFill>
              <a:srgbClr val="341E6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pectiva">
  <a:themeElements>
    <a:clrScheme name="Perspectiva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spectiva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erspectiva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Perspectiva.thmx</Template>
  <TotalTime>115</TotalTime>
  <Words>322</Words>
  <Application>Microsoft Macintosh PowerPoint</Application>
  <PresentationFormat>Presentación en pantalla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Perspectiva</vt:lpstr>
      <vt:lpstr>Tipos de Públicos</vt:lpstr>
      <vt:lpstr>Introducción</vt:lpstr>
      <vt:lpstr>Públicos o audiencias de ALU</vt:lpstr>
      <vt:lpstr>Tipología identificable</vt:lpstr>
      <vt:lpstr>Tipología identificable</vt:lpstr>
      <vt:lpstr>Más información x Audiencia específica</vt:lpstr>
      <vt:lpstr>Audiencias al interior de ALU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Tipos de Públicos</dc:title>
  <dc:creator>ABEL MORALES</dc:creator>
  <cp:lastModifiedBy>ABEL MORALES</cp:lastModifiedBy>
  <cp:revision>5</cp:revision>
  <dcterms:created xsi:type="dcterms:W3CDTF">2012-05-30T00:41:18Z</dcterms:created>
  <dcterms:modified xsi:type="dcterms:W3CDTF">2012-05-30T01:35:01Z</dcterms:modified>
</cp:coreProperties>
</file>