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sldIdLst>
    <p:sldId id="358" r:id="rId2"/>
    <p:sldId id="282" r:id="rId3"/>
    <p:sldId id="315" r:id="rId4"/>
    <p:sldId id="316" r:id="rId5"/>
    <p:sldId id="318" r:id="rId6"/>
    <p:sldId id="319" r:id="rId7"/>
    <p:sldId id="320" r:id="rId8"/>
    <p:sldId id="354"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55" r:id="rId30"/>
    <p:sldId id="343" r:id="rId31"/>
    <p:sldId id="344" r:id="rId32"/>
    <p:sldId id="345" r:id="rId33"/>
    <p:sldId id="346" r:id="rId34"/>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80"/>
    <a:srgbClr val="FF9933"/>
    <a:srgbClr val="FFCC66"/>
    <a:srgbClr val="FAAC21"/>
    <a:srgbClr val="F6BC1C"/>
    <a:srgbClr val="996633"/>
    <a:srgbClr val="F1702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4" autoAdjust="0"/>
    <p:restoredTop sz="92240" autoAdjust="0"/>
  </p:normalViewPr>
  <p:slideViewPr>
    <p:cSldViewPr>
      <p:cViewPr varScale="1">
        <p:scale>
          <a:sx n="73" d="100"/>
          <a:sy n="73" d="100"/>
        </p:scale>
        <p:origin x="-201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Documents%20and%20Settings\kcastro\Configuraci&#243;n%20local\Archivos%20temporales%20de%20Internet\Content.Outlook\CE1JP30G\Datos%20CICOM.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725400427183"/>
          <c:y val="0.120687748604746"/>
          <c:w val="0.643922432359227"/>
          <c:h val="0.741229901831741"/>
        </c:manualLayout>
      </c:layout>
      <c:doughnutChart>
        <c:varyColors val="1"/>
        <c:ser>
          <c:idx val="0"/>
          <c:order val="0"/>
          <c:tx>
            <c:strRef>
              <c:f>INDUSTRIA!$D$33</c:f>
              <c:strCache>
                <c:ptCount val="1"/>
                <c:pt idx="0">
                  <c:v>Participación</c:v>
                </c:pt>
              </c:strCache>
            </c:strRef>
          </c:tx>
          <c:spPr>
            <a:solidFill>
              <a:srgbClr val="1E1C11"/>
            </a:solidFill>
            <a:ln w="25400">
              <a:noFill/>
            </a:ln>
          </c:spPr>
          <c:dPt>
            <c:idx val="0"/>
            <c:bubble3D val="0"/>
            <c:spPr>
              <a:solidFill>
                <a:srgbClr val="E46C0A"/>
              </a:solidFill>
              <a:ln w="25400">
                <a:noFill/>
              </a:ln>
            </c:spPr>
          </c:dPt>
          <c:dPt>
            <c:idx val="1"/>
            <c:bubble3D val="0"/>
            <c:spPr>
              <a:solidFill>
                <a:srgbClr val="FF3400"/>
              </a:solidFill>
              <a:ln w="25400">
                <a:noFill/>
              </a:ln>
            </c:spPr>
          </c:dPt>
          <c:dPt>
            <c:idx val="2"/>
            <c:bubble3D val="0"/>
            <c:spPr>
              <a:solidFill>
                <a:schemeClr val="accent6">
                  <a:lumMod val="50000"/>
                </a:schemeClr>
              </a:solidFill>
              <a:ln w="25400">
                <a:noFill/>
              </a:ln>
            </c:spPr>
          </c:dPt>
          <c:dPt>
            <c:idx val="3"/>
            <c:bubble3D val="0"/>
            <c:spPr>
              <a:solidFill>
                <a:srgbClr val="FCF305"/>
              </a:solidFill>
              <a:ln w="25400">
                <a:noFill/>
              </a:ln>
            </c:spPr>
          </c:dPt>
          <c:dPt>
            <c:idx val="4"/>
            <c:bubble3D val="0"/>
            <c:spPr>
              <a:solidFill>
                <a:srgbClr val="F8DE34"/>
              </a:solidFill>
              <a:ln w="25400">
                <a:noFill/>
              </a:ln>
            </c:spPr>
          </c:dPt>
          <c:dPt>
            <c:idx val="5"/>
            <c:bubble3D val="0"/>
            <c:spPr>
              <a:solidFill>
                <a:srgbClr val="EFB42C"/>
              </a:solidFill>
              <a:ln w="25400">
                <a:noFill/>
              </a:ln>
            </c:spPr>
          </c:dPt>
          <c:dLbls>
            <c:dLbl>
              <c:idx val="0"/>
              <c:layout>
                <c:manualLayout>
                  <c:x val="0.0790689145042994"/>
                  <c:y val="0.223806989904276"/>
                </c:manualLayout>
              </c:layout>
              <c:showLegendKey val="1"/>
              <c:showVal val="1"/>
              <c:showCatName val="1"/>
              <c:showSerName val="0"/>
              <c:showPercent val="0"/>
              <c:showBubbleSize val="0"/>
              <c:separator> </c:separator>
            </c:dLbl>
            <c:dLbl>
              <c:idx val="1"/>
              <c:layout>
                <c:manualLayout>
                  <c:x val="-0.186574620249347"/>
                  <c:y val="0.0608309771169695"/>
                </c:manualLayout>
              </c:layout>
              <c:showLegendKey val="1"/>
              <c:showVal val="1"/>
              <c:showCatName val="1"/>
              <c:showSerName val="0"/>
              <c:showPercent val="0"/>
              <c:showBubbleSize val="0"/>
              <c:separator> </c:separator>
            </c:dLbl>
            <c:dLbl>
              <c:idx val="2"/>
              <c:layout>
                <c:manualLayout>
                  <c:x val="-0.194727135204584"/>
                  <c:y val="-0.0650098270490487"/>
                </c:manualLayout>
              </c:layout>
              <c:showLegendKey val="1"/>
              <c:showVal val="1"/>
              <c:showCatName val="1"/>
              <c:showSerName val="0"/>
              <c:showPercent val="0"/>
              <c:showBubbleSize val="0"/>
              <c:separator> </c:separator>
            </c:dLbl>
            <c:dLbl>
              <c:idx val="3"/>
              <c:layout>
                <c:manualLayout>
                  <c:x val="-0.1624058689887"/>
                  <c:y val="-0.0953465527818911"/>
                </c:manualLayout>
              </c:layout>
              <c:showLegendKey val="1"/>
              <c:showVal val="1"/>
              <c:showCatName val="1"/>
              <c:showSerName val="0"/>
              <c:showPercent val="0"/>
              <c:showBubbleSize val="0"/>
              <c:separator> </c:separator>
            </c:dLbl>
            <c:dLbl>
              <c:idx val="4"/>
              <c:layout>
                <c:manualLayout>
                  <c:x val="-0.0548257404821557"/>
                  <c:y val="-0.14757084653757"/>
                </c:manualLayout>
              </c:layout>
              <c:showLegendKey val="1"/>
              <c:showVal val="1"/>
              <c:showCatName val="1"/>
              <c:showSerName val="0"/>
              <c:showPercent val="0"/>
              <c:showBubbleSize val="0"/>
              <c:separator> </c:separator>
            </c:dLbl>
            <c:dLbl>
              <c:idx val="5"/>
              <c:layout>
                <c:manualLayout>
                  <c:x val="0.0972251497697272"/>
                  <c:y val="-0.14383872673421"/>
                </c:manualLayout>
              </c:layout>
              <c:showLegendKey val="1"/>
              <c:showVal val="1"/>
              <c:showCatName val="1"/>
              <c:showSerName val="0"/>
              <c:showPercent val="0"/>
              <c:showBubbleSize val="0"/>
              <c:separator> </c:separator>
            </c:dLbl>
            <c:spPr>
              <a:noFill/>
              <a:ln w="25400">
                <a:noFill/>
              </a:ln>
            </c:spPr>
            <c:txPr>
              <a:bodyPr/>
              <a:lstStyle/>
              <a:p>
                <a:pPr>
                  <a:defRPr lang="es-ES" sz="1400"/>
                </a:pPr>
                <a:endParaRPr lang="en-US"/>
              </a:p>
            </c:txPr>
            <c:showLegendKey val="1"/>
            <c:showVal val="1"/>
            <c:showCatName val="1"/>
            <c:showSerName val="0"/>
            <c:showPercent val="0"/>
            <c:showBubbleSize val="0"/>
            <c:separator> </c:separator>
            <c:showLeaderLines val="0"/>
          </c:dLbls>
          <c:cat>
            <c:strRef>
              <c:f>INDUSTRIA!$A$34:$A$39</c:f>
              <c:strCache>
                <c:ptCount val="6"/>
                <c:pt idx="0">
                  <c:v>Centros de contacto-telemarketing</c:v>
                </c:pt>
                <c:pt idx="1">
                  <c:v>Correo directo</c:v>
                </c:pt>
                <c:pt idx="2">
                  <c:v>Mercadotecnia por internet</c:v>
                </c:pt>
                <c:pt idx="3">
                  <c:v>Otros (catalogo, tv, CRM)</c:v>
                </c:pt>
                <c:pt idx="4">
                  <c:v>Consultoria-estrategia</c:v>
                </c:pt>
                <c:pt idx="5">
                  <c:v>Bases de datos</c:v>
                </c:pt>
              </c:strCache>
            </c:strRef>
          </c:cat>
          <c:val>
            <c:numRef>
              <c:f>INDUSTRIA!$D$34:$D$39</c:f>
              <c:numCache>
                <c:formatCode>0%</c:formatCode>
                <c:ptCount val="6"/>
                <c:pt idx="0">
                  <c:v>0.614479870114493</c:v>
                </c:pt>
                <c:pt idx="1">
                  <c:v>0.172470807553362</c:v>
                </c:pt>
                <c:pt idx="2">
                  <c:v>0.113313184366712</c:v>
                </c:pt>
                <c:pt idx="3">
                  <c:v>0.0471998918647516</c:v>
                </c:pt>
                <c:pt idx="4">
                  <c:v>0.0383137912706604</c:v>
                </c:pt>
                <c:pt idx="5">
                  <c:v>0.0142224548300277</c:v>
                </c:pt>
              </c:numCache>
            </c:numRef>
          </c:val>
        </c:ser>
        <c:dLbls>
          <c:showLegendKey val="0"/>
          <c:showVal val="0"/>
          <c:showCatName val="0"/>
          <c:showSerName val="0"/>
          <c:showPercent val="0"/>
          <c:showBubbleSize val="0"/>
          <c:showLeaderLines val="0"/>
        </c:dLbls>
        <c:firstSliceAng val="0"/>
        <c:holeSize val="50"/>
      </c:doughnutChart>
      <c:spPr>
        <a:noFill/>
        <a:ln w="25400">
          <a:noFill/>
        </a:ln>
      </c:spPr>
    </c:plotArea>
    <c:plotVisOnly val="1"/>
    <c:dispBlanksAs val="zero"/>
    <c:showDLblsOverMax val="0"/>
  </c:chart>
  <c:spPr>
    <a:noFill/>
    <a:ln w="9525">
      <a:noFill/>
    </a:ln>
  </c:spPr>
  <c:txPr>
    <a:bodyPr/>
    <a:lstStyle/>
    <a:p>
      <a:pPr>
        <a:defRPr sz="9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90"/>
      <c:rotY val="110"/>
      <c:rAngAx val="1"/>
    </c:view3D>
    <c:floor>
      <c:thickness val="0"/>
      <c:spPr>
        <a:noFill/>
        <a:ln w="9525">
          <a:noFill/>
        </a:ln>
      </c:spPr>
    </c:floor>
    <c:sideWall>
      <c:thickness val="0"/>
      <c:spPr>
        <a:noFill/>
        <a:ln w="25400">
          <a:noFill/>
        </a:ln>
        <a:scene3d>
          <a:camera prst="orthographicFront"/>
          <a:lightRig rig="threePt" dir="t"/>
        </a:scene3d>
        <a:sp3d>
          <a:bevelB/>
        </a:sp3d>
      </c:spPr>
    </c:sideWall>
    <c:backWall>
      <c:thickness val="0"/>
      <c:spPr>
        <a:noFill/>
        <a:ln w="25400">
          <a:noFill/>
        </a:ln>
        <a:scene3d>
          <a:camera prst="orthographicFront"/>
          <a:lightRig rig="threePt" dir="t"/>
        </a:scene3d>
        <a:sp3d>
          <a:bevelB/>
        </a:sp3d>
      </c:spPr>
    </c:backWall>
    <c:plotArea>
      <c:layout>
        <c:manualLayout>
          <c:layoutTarget val="inner"/>
          <c:xMode val="edge"/>
          <c:yMode val="edge"/>
          <c:x val="0.0638280796773284"/>
          <c:y val="0.23822236990101"/>
          <c:w val="0.821004611232521"/>
          <c:h val="0.751348210589179"/>
        </c:manualLayout>
      </c:layout>
      <c:bar3DChart>
        <c:barDir val="col"/>
        <c:grouping val="clustered"/>
        <c:varyColors val="0"/>
        <c:ser>
          <c:idx val="0"/>
          <c:order val="0"/>
          <c:spPr>
            <a:solidFill>
              <a:schemeClr val="accent6">
                <a:lumMod val="75000"/>
              </a:schemeClr>
            </a:solidFill>
            <a:ln>
              <a:solidFill>
                <a:srgbClr val="DEE7F2"/>
              </a:solidFill>
            </a:ln>
            <a:effectLst>
              <a:outerShdw blurRad="50800" dist="38100" dir="5400000" algn="t" rotWithShape="0">
                <a:prstClr val="black">
                  <a:alpha val="40000"/>
                </a:prstClr>
              </a:outerShdw>
            </a:effectLst>
            <a:scene3d>
              <a:camera prst="orthographicFront"/>
              <a:lightRig rig="threePt" dir="t"/>
            </a:scene3d>
            <a:sp3d prstMaterial="dkEdge">
              <a:bevelT w="120650" h="158750"/>
              <a:bevelB w="50800"/>
            </a:sp3d>
          </c:spPr>
          <c:invertIfNegative val="0"/>
          <c:dPt>
            <c:idx val="0"/>
            <c:invertIfNegative val="0"/>
            <c:bubble3D val="0"/>
            <c:spPr>
              <a:solidFill>
                <a:srgbClr val="FFFF00"/>
              </a:solidFill>
              <a:ln>
                <a:solidFill>
                  <a:srgbClr val="DEE7F2"/>
                </a:solidFill>
              </a:ln>
              <a:effectLst>
                <a:outerShdw blurRad="50800" dist="38100" dir="5400000" algn="t" rotWithShape="0">
                  <a:prstClr val="black">
                    <a:alpha val="40000"/>
                  </a:prstClr>
                </a:outerShdw>
              </a:effectLst>
              <a:scene3d>
                <a:camera prst="orthographicFront"/>
                <a:lightRig rig="threePt" dir="t"/>
              </a:scene3d>
              <a:sp3d prstMaterial="dkEdge">
                <a:bevelT w="120650" h="158750"/>
                <a:bevelB w="50800"/>
              </a:sp3d>
            </c:spPr>
          </c:dPt>
          <c:dPt>
            <c:idx val="1"/>
            <c:invertIfNegative val="0"/>
            <c:bubble3D val="0"/>
            <c:spPr>
              <a:solidFill>
                <a:srgbClr val="FF6600"/>
              </a:solidFill>
              <a:ln>
                <a:solidFill>
                  <a:srgbClr val="DEE7F2"/>
                </a:solidFill>
              </a:ln>
              <a:effectLst>
                <a:outerShdw blurRad="50800" dist="38100" dir="5400000" algn="t" rotWithShape="0">
                  <a:prstClr val="black">
                    <a:alpha val="40000"/>
                  </a:prstClr>
                </a:outerShdw>
              </a:effectLst>
              <a:scene3d>
                <a:camera prst="orthographicFront"/>
                <a:lightRig rig="threePt" dir="t"/>
              </a:scene3d>
              <a:sp3d prstMaterial="dkEdge">
                <a:bevelT w="120650" h="158750"/>
                <a:bevelB w="50800"/>
              </a:sp3d>
            </c:spPr>
          </c:dPt>
          <c:dPt>
            <c:idx val="2"/>
            <c:invertIfNegative val="0"/>
            <c:bubble3D val="0"/>
            <c:spPr>
              <a:solidFill>
                <a:srgbClr val="FF0000"/>
              </a:solidFill>
              <a:ln>
                <a:solidFill>
                  <a:srgbClr val="DEE7F2"/>
                </a:solidFill>
              </a:ln>
              <a:effectLst>
                <a:outerShdw blurRad="50800" dist="38100" dir="5400000" algn="t" rotWithShape="0">
                  <a:prstClr val="black">
                    <a:alpha val="40000"/>
                  </a:prstClr>
                </a:outerShdw>
              </a:effectLst>
              <a:scene3d>
                <a:camera prst="orthographicFront"/>
                <a:lightRig rig="threePt" dir="t"/>
              </a:scene3d>
              <a:sp3d prstMaterial="dkEdge">
                <a:bevelT w="120650" h="158750"/>
                <a:bevelB w="50800"/>
              </a:sp3d>
            </c:spPr>
          </c:dPt>
          <c:dLbls>
            <c:dLbl>
              <c:idx val="0"/>
              <c:layout>
                <c:manualLayout>
                  <c:x val="0.0277777777777785"/>
                  <c:y val="-0.371637247393756"/>
                </c:manualLayout>
              </c:layout>
              <c:tx>
                <c:rich>
                  <a:bodyPr rot="-5400000" vert="horz" anchor="ctr" anchorCtr="1"/>
                  <a:lstStyle/>
                  <a:p>
                    <a:pPr>
                      <a:defRPr lang="es-ES" sz="1400" b="1">
                        <a:solidFill>
                          <a:srgbClr val="000000"/>
                        </a:solidFill>
                      </a:defRPr>
                    </a:pPr>
                    <a:r>
                      <a:rPr b="1" dirty="0">
                        <a:latin typeface="Futura Book"/>
                      </a:rPr>
                      <a:t>$86,082</a:t>
                    </a:r>
                  </a:p>
                </c:rich>
              </c:tx>
              <c:numFmt formatCode="&quot;$&quot;#,##0" sourceLinked="0"/>
              <c:spPr/>
              <c:showLegendKey val="0"/>
              <c:showVal val="1"/>
              <c:showCatName val="0"/>
              <c:showSerName val="0"/>
              <c:showPercent val="0"/>
              <c:showBubbleSize val="0"/>
            </c:dLbl>
            <c:dLbl>
              <c:idx val="1"/>
              <c:layout>
                <c:manualLayout>
                  <c:x val="0.0"/>
                  <c:y val="-0.203878080768106"/>
                </c:manualLayout>
              </c:layout>
              <c:tx>
                <c:rich>
                  <a:bodyPr rot="-5400000" vert="horz" anchor="ctr" anchorCtr="1"/>
                  <a:lstStyle/>
                  <a:p>
                    <a:pPr>
                      <a:defRPr lang="es-ES" sz="1400" b="1">
                        <a:solidFill>
                          <a:srgbClr val="000000"/>
                        </a:solidFill>
                      </a:defRPr>
                    </a:pPr>
                    <a:r>
                      <a:rPr b="1" dirty="0">
                        <a:latin typeface="Futura Book"/>
                      </a:rPr>
                      <a:t>$99,259</a:t>
                    </a:r>
                  </a:p>
                </c:rich>
              </c:tx>
              <c:numFmt formatCode="&quot;$&quot;#,##0" sourceLinked="0"/>
              <c:spPr/>
              <c:showLegendKey val="0"/>
              <c:showVal val="1"/>
              <c:showCatName val="0"/>
              <c:showSerName val="0"/>
              <c:showPercent val="0"/>
              <c:showBubbleSize val="0"/>
            </c:dLbl>
            <c:dLbl>
              <c:idx val="2"/>
              <c:layout>
                <c:manualLayout>
                  <c:x val="0.0138888888888891"/>
                  <c:y val="-0.153111412391635"/>
                </c:manualLayout>
              </c:layout>
              <c:tx>
                <c:rich>
                  <a:bodyPr/>
                  <a:lstStyle/>
                  <a:p>
                    <a:r>
                      <a:rPr b="1" dirty="0">
                        <a:latin typeface="Futura Book"/>
                      </a:rPr>
                      <a:t>$101,345</a:t>
                    </a:r>
                  </a:p>
                </c:rich>
              </c:tx>
              <c:showLegendKey val="0"/>
              <c:showVal val="1"/>
              <c:showCatName val="0"/>
              <c:showSerName val="0"/>
              <c:showPercent val="0"/>
              <c:showBubbleSize val="0"/>
            </c:dLbl>
            <c:numFmt formatCode="&quot;$&quot;#,##0" sourceLinked="0"/>
            <c:txPr>
              <a:bodyPr rot="-5400000" vert="horz" anchor="ctr" anchorCtr="1"/>
              <a:lstStyle/>
              <a:p>
                <a:pPr>
                  <a:defRPr lang="es-ES" sz="1400">
                    <a:solidFill>
                      <a:srgbClr val="000000"/>
                    </a:solidFill>
                  </a:defRPr>
                </a:pPr>
                <a:endParaRPr lang="en-US"/>
              </a:p>
            </c:txPr>
            <c:showLegendKey val="0"/>
            <c:showVal val="1"/>
            <c:showCatName val="0"/>
            <c:showSerName val="0"/>
            <c:showPercent val="0"/>
            <c:showBubbleSize val="0"/>
            <c:showLeaderLines val="0"/>
          </c:dLbls>
          <c:val>
            <c:numRef>
              <c:f>Hoja1!$F$87:$F$89</c:f>
              <c:numCache>
                <c:formatCode>General</c:formatCode>
                <c:ptCount val="3"/>
                <c:pt idx="0">
                  <c:v>86082.0</c:v>
                </c:pt>
                <c:pt idx="1">
                  <c:v>99259.0</c:v>
                </c:pt>
                <c:pt idx="2" formatCode="_-* #,##0_-;\-* #,##0_-;_-* &quot;-&quot;??_-;_-@_-">
                  <c:v>101345.0</c:v>
                </c:pt>
              </c:numCache>
            </c:numRef>
          </c:val>
        </c:ser>
        <c:dLbls>
          <c:showLegendKey val="0"/>
          <c:showVal val="0"/>
          <c:showCatName val="0"/>
          <c:showSerName val="0"/>
          <c:showPercent val="0"/>
          <c:showBubbleSize val="0"/>
        </c:dLbls>
        <c:gapWidth val="69"/>
        <c:shape val="box"/>
        <c:axId val="2086340600"/>
        <c:axId val="2086343736"/>
        <c:axId val="0"/>
      </c:bar3DChart>
      <c:catAx>
        <c:axId val="2086340600"/>
        <c:scaling>
          <c:orientation val="minMax"/>
        </c:scaling>
        <c:delete val="1"/>
        <c:axPos val="b"/>
        <c:majorTickMark val="out"/>
        <c:minorTickMark val="none"/>
        <c:tickLblPos val="none"/>
        <c:crossAx val="2086343736"/>
        <c:crosses val="autoZero"/>
        <c:auto val="1"/>
        <c:lblAlgn val="ctr"/>
        <c:lblOffset val="100"/>
        <c:noMultiLvlLbl val="0"/>
      </c:catAx>
      <c:valAx>
        <c:axId val="2086343736"/>
        <c:scaling>
          <c:orientation val="minMax"/>
        </c:scaling>
        <c:delete val="1"/>
        <c:axPos val="l"/>
        <c:numFmt formatCode="General" sourceLinked="1"/>
        <c:majorTickMark val="out"/>
        <c:minorTickMark val="none"/>
        <c:tickLblPos val="none"/>
        <c:crossAx val="2086340600"/>
        <c:crosses val="autoZero"/>
        <c:crossBetween val="between"/>
      </c:valAx>
    </c:plotArea>
    <c:plotVisOnly val="1"/>
    <c:dispBlanksAs val="gap"/>
    <c:showDLblsOverMax val="0"/>
  </c:chart>
  <c:spPr>
    <a:noFill/>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38" tIns="49519" rIns="99038" bIns="49519" numCol="1" anchor="t" anchorCtr="0" compatLnSpc="1">
            <a:prstTxWarp prst="textNoShape">
              <a:avLst/>
            </a:prstTxWarp>
          </a:bodyPr>
          <a:lstStyle>
            <a:lvl1pPr eaLnBrk="0" hangingPunct="0">
              <a:defRPr sz="1300" dirty="0">
                <a:latin typeface="Futura Book"/>
                <a:ea typeface="ＭＳ Ｐゴシック" pitchFamily="-112" charset="-128"/>
                <a:cs typeface="+mn-cs"/>
              </a:defRPr>
            </a:lvl1pPr>
          </a:lstStyle>
          <a:p>
            <a:pPr>
              <a:defRPr/>
            </a:pPr>
            <a:endParaRPr lang="es-ES"/>
          </a:p>
        </p:txBody>
      </p:sp>
      <p:sp>
        <p:nvSpPr>
          <p:cNvPr id="3075" name="Rectangle 3"/>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9038" tIns="49519" rIns="99038" bIns="49519" numCol="1" anchor="t" anchorCtr="0" compatLnSpc="1">
            <a:prstTxWarp prst="textNoShape">
              <a:avLst/>
            </a:prstTxWarp>
          </a:bodyPr>
          <a:lstStyle>
            <a:lvl1pPr algn="r" eaLnBrk="0" hangingPunct="0">
              <a:defRPr sz="1300" dirty="0">
                <a:latin typeface="Futura Book"/>
                <a:ea typeface="ＭＳ Ｐゴシック" pitchFamily="-112" charset="-128"/>
                <a:cs typeface="+mn-cs"/>
              </a:defRPr>
            </a:lvl1pPr>
          </a:lstStyle>
          <a:p>
            <a:pPr>
              <a:defRPr/>
            </a:pPr>
            <a:endParaRPr lang="es-ES"/>
          </a:p>
        </p:txBody>
      </p:sp>
      <p:sp>
        <p:nvSpPr>
          <p:cNvPr id="15364"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p:spPr>
        <p:txBody>
          <a:bodyPr vert="horz" wrap="square" lIns="99038" tIns="49519" rIns="99038" bIns="49519"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3078"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9038" tIns="49519" rIns="99038" bIns="49519" numCol="1" anchor="b" anchorCtr="0" compatLnSpc="1">
            <a:prstTxWarp prst="textNoShape">
              <a:avLst/>
            </a:prstTxWarp>
          </a:bodyPr>
          <a:lstStyle>
            <a:lvl1pPr eaLnBrk="0" hangingPunct="0">
              <a:defRPr sz="1300" dirty="0">
                <a:latin typeface="Futura Book"/>
                <a:ea typeface="ＭＳ Ｐゴシック" pitchFamily="-112" charset="-128"/>
                <a:cs typeface="+mn-cs"/>
              </a:defRPr>
            </a:lvl1pPr>
          </a:lstStyle>
          <a:p>
            <a:pPr>
              <a:defRPr/>
            </a:pPr>
            <a:endParaRPr lang="es-ES"/>
          </a:p>
        </p:txBody>
      </p:sp>
      <p:sp>
        <p:nvSpPr>
          <p:cNvPr id="3079"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9038" tIns="49519" rIns="99038" bIns="49519" numCol="1" anchor="b" anchorCtr="0" compatLnSpc="1">
            <a:prstTxWarp prst="textNoShape">
              <a:avLst/>
            </a:prstTxWarp>
          </a:bodyPr>
          <a:lstStyle>
            <a:lvl1pPr algn="r" eaLnBrk="0" hangingPunct="0">
              <a:defRPr sz="1300" smtClean="0">
                <a:latin typeface="Futura Book"/>
                <a:ea typeface="ＭＳ Ｐゴシック" pitchFamily="-112" charset="-128"/>
                <a:cs typeface="+mn-cs"/>
              </a:defRPr>
            </a:lvl1pPr>
          </a:lstStyle>
          <a:p>
            <a:pPr>
              <a:defRPr/>
            </a:pPr>
            <a:fld id="{280B95B1-9E2F-4EF5-AD4E-99311283187C}" type="slidenum">
              <a:rPr lang="en-US"/>
              <a:pPr>
                <a:defRPr/>
              </a:pPr>
              <a:t>‹#›</a:t>
            </a:fld>
            <a:endParaRPr lang="en-US" dirty="0"/>
          </a:p>
        </p:txBody>
      </p:sp>
    </p:spTree>
    <p:extLst>
      <p:ext uri="{BB962C8B-B14F-4D97-AF65-F5344CB8AC3E}">
        <p14:creationId xmlns:p14="http://schemas.microsoft.com/office/powerpoint/2010/main" val="34952977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Futura Book"/>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Futura Book"/>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Futura Book"/>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Futura Book"/>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Futura Book"/>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noTextEdit="1"/>
          </p:cNvSpPr>
          <p:nvPr>
            <p:ph type="sldImg"/>
          </p:nvPr>
        </p:nvSpPr>
        <p:spPr>
          <a:ln/>
        </p:spPr>
      </p:sp>
      <p:sp>
        <p:nvSpPr>
          <p:cNvPr id="25602" name="2 Marcador de notas"/>
          <p:cNvSpPr>
            <a:spLocks noGrp="1"/>
          </p:cNvSpPr>
          <p:nvPr>
            <p:ph type="body" idx="1"/>
          </p:nvPr>
        </p:nvSpPr>
        <p:spPr>
          <a:noFill/>
          <a:ln/>
        </p:spPr>
        <p:txBody>
          <a:bodyPr/>
          <a:lstStyle/>
          <a:p>
            <a:pPr eaLnBrk="1" hangingPunct="1">
              <a:spcBef>
                <a:spcPct val="0"/>
              </a:spcBef>
            </a:pPr>
            <a:endParaRPr lang="es-MX" smtClean="0">
              <a:ea typeface="ＭＳ Ｐゴシック"/>
              <a:cs typeface="ＭＳ Ｐゴシック"/>
            </a:endParaRPr>
          </a:p>
        </p:txBody>
      </p:sp>
      <p:sp>
        <p:nvSpPr>
          <p:cNvPr id="25603" name="3 Marcador de número de diapositiva"/>
          <p:cNvSpPr>
            <a:spLocks noGrp="1"/>
          </p:cNvSpPr>
          <p:nvPr>
            <p:ph type="sldNum" sz="quarter" idx="5"/>
          </p:nvPr>
        </p:nvSpPr>
        <p:spPr>
          <a:noFill/>
        </p:spPr>
        <p:txBody>
          <a:bodyPr/>
          <a:lstStyle/>
          <a:p>
            <a:fld id="{161858D9-F555-4FE1-9C5F-658BE3410CD3}" type="slidenum">
              <a:rPr lang="es-MX">
                <a:ea typeface="ＭＳ Ｐゴシック"/>
                <a:cs typeface="ＭＳ Ｐゴシック"/>
              </a:rPr>
              <a:pPr/>
              <a:t>9</a:t>
            </a:fld>
            <a:endParaRPr lang="es-MX">
              <a:ea typeface="ＭＳ Ｐゴシック"/>
              <a:cs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Marcador de imagen de diapositiva"/>
          <p:cNvSpPr>
            <a:spLocks noGrp="1" noRot="1" noChangeAspect="1" noTextEdit="1"/>
          </p:cNvSpPr>
          <p:nvPr>
            <p:ph type="sldImg"/>
          </p:nvPr>
        </p:nvSpPr>
        <p:spPr>
          <a:ln/>
        </p:spPr>
      </p:sp>
      <p:sp>
        <p:nvSpPr>
          <p:cNvPr id="46082" name="2 Marcador de notas"/>
          <p:cNvSpPr>
            <a:spLocks noGrp="1"/>
          </p:cNvSpPr>
          <p:nvPr>
            <p:ph type="body" idx="1"/>
          </p:nvPr>
        </p:nvSpPr>
        <p:spPr>
          <a:noFill/>
          <a:ln/>
        </p:spPr>
        <p:txBody>
          <a:bodyPr/>
          <a:lstStyle/>
          <a:p>
            <a:endParaRPr lang="es-MX" smtClean="0">
              <a:ea typeface="ＭＳ Ｐゴシック"/>
              <a:cs typeface="ＭＳ Ｐゴシック"/>
            </a:endParaRPr>
          </a:p>
        </p:txBody>
      </p:sp>
      <p:sp>
        <p:nvSpPr>
          <p:cNvPr id="46083" name="3 Marcador de número de diapositiva"/>
          <p:cNvSpPr>
            <a:spLocks noGrp="1"/>
          </p:cNvSpPr>
          <p:nvPr>
            <p:ph type="sldNum" sz="quarter" idx="5"/>
          </p:nvPr>
        </p:nvSpPr>
        <p:spPr>
          <a:noFill/>
        </p:spPr>
        <p:txBody>
          <a:bodyPr/>
          <a:lstStyle/>
          <a:p>
            <a:fld id="{57C1F217-00BD-44A8-8481-6482CA0E5A0E}" type="slidenum">
              <a:rPr lang="es-MX">
                <a:ea typeface="ＭＳ Ｐゴシック"/>
                <a:cs typeface="ＭＳ Ｐゴシック"/>
              </a:rPr>
              <a:pPr/>
              <a:t>28</a:t>
            </a:fld>
            <a:endParaRPr lang="es-MX">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_tradnl"/>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_tradnl"/>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lvl1pPr>
              <a:defRPr>
                <a:latin typeface="Futura Book"/>
              </a:defRPr>
            </a:lvl1pPr>
          </a:lstStyle>
          <a:p>
            <a:r>
              <a:rPr lang="es-ES_tradnl" dirty="0" err="1"/>
              <a:t>Click</a:t>
            </a:r>
            <a:r>
              <a:rPr lang="es-ES_tradnl" dirty="0"/>
              <a:t> </a:t>
            </a:r>
            <a:r>
              <a:rPr lang="es-ES_tradnl" dirty="0" err="1"/>
              <a:t>to</a:t>
            </a:r>
            <a:r>
              <a:rPr lang="es-ES_tradnl" dirty="0"/>
              <a:t> </a:t>
            </a:r>
            <a:r>
              <a:rPr lang="es-ES_tradnl" dirty="0" err="1"/>
              <a:t>edit</a:t>
            </a:r>
            <a:r>
              <a:rPr lang="es-ES_tradnl" dirty="0"/>
              <a:t> </a:t>
            </a:r>
            <a:r>
              <a:rPr lang="es-ES_tradnl" dirty="0" err="1"/>
              <a:t>Master</a:t>
            </a:r>
            <a:r>
              <a:rPr lang="es-ES_tradnl" dirty="0"/>
              <a:t> </a:t>
            </a:r>
            <a:r>
              <a:rPr lang="es-ES_tradnl" dirty="0" err="1"/>
              <a:t>title</a:t>
            </a:r>
            <a:r>
              <a:rPr lang="es-ES_tradnl" dirty="0"/>
              <a:t> </a:t>
            </a:r>
            <a:r>
              <a:rPr lang="es-ES_tradnl" dirty="0" err="1"/>
              <a:t>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 name="Picture 4" descr="agenda.png"/>
          <p:cNvPicPr>
            <a:picLocks noChangeAspect="1"/>
          </p:cNvPicPr>
          <p:nvPr userDrawn="1"/>
        </p:nvPicPr>
        <p:blipFill>
          <a:blip r:embed="rId2"/>
          <a:srcRect/>
          <a:stretch>
            <a:fillRect/>
          </a:stretch>
        </p:blipFill>
        <p:spPr bwMode="auto">
          <a:xfrm>
            <a:off x="6350" y="0"/>
            <a:ext cx="9131300" cy="6858000"/>
          </a:xfrm>
          <a:prstGeom prst="rect">
            <a:avLst/>
          </a:prstGeom>
          <a:noFill/>
          <a:ln w="9525">
            <a:noFill/>
            <a:miter lim="800000"/>
            <a:headEnd/>
            <a:tailEnd/>
          </a:ln>
        </p:spPr>
      </p:pic>
      <p:sp>
        <p:nvSpPr>
          <p:cNvPr id="3" name="3 Rectángulo"/>
          <p:cNvSpPr/>
          <p:nvPr userDrawn="1"/>
        </p:nvSpPr>
        <p:spPr bwMode="auto">
          <a:xfrm>
            <a:off x="0" y="785794"/>
            <a:ext cx="3571868" cy="642942"/>
          </a:xfrm>
          <a:prstGeom prst="rect">
            <a:avLst/>
          </a:prstGeom>
          <a:solidFill>
            <a:srgbClr val="F6BC1C"/>
          </a:solidFill>
          <a:ln w="9525" cap="flat" cmpd="sng" algn="ctr">
            <a:solidFill>
              <a:srgbClr val="F6BC1C"/>
            </a:solidFill>
            <a:prstDash val="solid"/>
            <a:round/>
            <a:headEnd type="none" w="med" len="med"/>
            <a:tailEnd type="none" w="med" len="med"/>
          </a:ln>
          <a:effectLst>
            <a:glow rad="63500">
              <a:schemeClr val="accent6">
                <a:satMod val="175000"/>
                <a:alpha val="40000"/>
              </a:schemeClr>
            </a:glow>
            <a:softEdge rad="31750"/>
          </a:effectLst>
        </p:spPr>
        <p:txBody>
          <a:bodyPr/>
          <a:lstStyle/>
          <a:p>
            <a:pPr eaLnBrk="0" hangingPunct="0">
              <a:defRPr/>
            </a:pPr>
            <a:endParaRPr lang="es-ES" sz="2000" dirty="0">
              <a:solidFill>
                <a:srgbClr val="D8692D"/>
              </a:solidFill>
              <a:latin typeface="Futura Book"/>
              <a:ea typeface="ＭＳ Ｐゴシック" charset="-128"/>
              <a:cs typeface="ＭＳ Ｐゴシック" charset="-128"/>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atin typeface="Futura Book"/>
              </a:defRPr>
            </a:lvl1pPr>
          </a:lstStyle>
          <a:p>
            <a:r>
              <a:rPr lang="es-ES_tradnl" dirty="0" smtClean="0"/>
              <a:t>Clic para editar título</a:t>
            </a:r>
            <a:endParaRPr lang="es-ES_tradnl" dirty="0"/>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a:xfrm>
            <a:off x="457200" y="6356350"/>
            <a:ext cx="2133600" cy="365125"/>
          </a:xfrm>
          <a:prstGeom prst="rect">
            <a:avLst/>
          </a:prstGeom>
        </p:spPr>
        <p:txBody>
          <a:bodyPr/>
          <a:lstStyle>
            <a:lvl1pPr eaLnBrk="0" hangingPunct="0">
              <a:defRPr smtClean="0">
                <a:latin typeface="Futura Book"/>
                <a:ea typeface="ＭＳ Ｐゴシック" pitchFamily="-112" charset="-128"/>
                <a:cs typeface="+mn-cs"/>
              </a:defRPr>
            </a:lvl1pPr>
          </a:lstStyle>
          <a:p>
            <a:pPr>
              <a:defRPr/>
            </a:pPr>
            <a:fld id="{DF36F9F7-85F5-44EE-9E09-369C93D56753}" type="datetime1">
              <a:rPr lang="es-ES_tradnl"/>
              <a:pPr>
                <a:defRPr/>
              </a:pPr>
              <a:t>12/06/12</a:t>
            </a:fld>
            <a:endParaRPr lang="es-ES_tradnl" dirty="0"/>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lvl1pPr eaLnBrk="0" hangingPunct="0">
              <a:defRPr dirty="0">
                <a:latin typeface="Futura Book"/>
                <a:ea typeface="ＭＳ Ｐゴシック" pitchFamily="-112" charset="-128"/>
                <a:cs typeface="+mn-cs"/>
              </a:defRPr>
            </a:lvl1pPr>
          </a:lstStyle>
          <a:p>
            <a:pPr>
              <a:defRPr/>
            </a:pPr>
            <a:endParaRPr lang="es-MX"/>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lvl1pPr eaLnBrk="0" hangingPunct="0">
              <a:defRPr smtClean="0">
                <a:latin typeface="Futura Book"/>
                <a:ea typeface="ＭＳ Ｐゴシック" pitchFamily="-112" charset="-128"/>
                <a:cs typeface="+mn-cs"/>
              </a:defRPr>
            </a:lvl1pPr>
          </a:lstStyle>
          <a:p>
            <a:pPr>
              <a:defRPr/>
            </a:pPr>
            <a:fld id="{EDDB0F70-70AC-47B0-B222-D0C1CF2A8071}" type="slidenum">
              <a:rPr lang="es-ES_tradnl"/>
              <a:pPr>
                <a:defRPr/>
              </a:pPr>
              <a:t>‹#›</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0" y="90488"/>
            <a:ext cx="9144000" cy="747712"/>
          </a:xfrm>
          <a:prstGeom prst="rect">
            <a:avLst/>
          </a:prstGeom>
          <a:solidFill>
            <a:srgbClr val="3C3C3B"/>
          </a:solidFill>
          <a:ln w="9525">
            <a:noFill/>
            <a:miter lim="800000"/>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3" name="Freeform 3"/>
          <p:cNvSpPr>
            <a:spLocks/>
          </p:cNvSpPr>
          <p:nvPr userDrawn="1"/>
        </p:nvSpPr>
        <p:spPr bwMode="auto">
          <a:xfrm>
            <a:off x="4724400" y="228600"/>
            <a:ext cx="757238" cy="609600"/>
          </a:xfrm>
          <a:custGeom>
            <a:avLst/>
            <a:gdLst>
              <a:gd name="T0" fmla="*/ 0 w 477"/>
              <a:gd name="T1" fmla="*/ 0 h 384"/>
              <a:gd name="T2" fmla="*/ 300038 w 477"/>
              <a:gd name="T3" fmla="*/ 0 h 384"/>
              <a:gd name="T4" fmla="*/ 757238 w 477"/>
              <a:gd name="T5" fmla="*/ 609600 h 384"/>
              <a:gd name="T6" fmla="*/ 452438 w 477"/>
              <a:gd name="T7" fmla="*/ 609600 h 384"/>
              <a:gd name="T8" fmla="*/ 0 w 477"/>
              <a:gd name="T9" fmla="*/ 0 h 384"/>
              <a:gd name="T10" fmla="*/ 0 60000 65536"/>
              <a:gd name="T11" fmla="*/ 0 60000 65536"/>
              <a:gd name="T12" fmla="*/ 0 60000 65536"/>
              <a:gd name="T13" fmla="*/ 0 60000 65536"/>
              <a:gd name="T14" fmla="*/ 0 60000 65536"/>
              <a:gd name="T15" fmla="*/ 0 w 477"/>
              <a:gd name="T16" fmla="*/ 0 h 384"/>
              <a:gd name="T17" fmla="*/ 477 w 477"/>
              <a:gd name="T18" fmla="*/ 384 h 384"/>
            </a:gdLst>
            <a:ahLst/>
            <a:cxnLst>
              <a:cxn ang="T10">
                <a:pos x="T0" y="T1"/>
              </a:cxn>
              <a:cxn ang="T11">
                <a:pos x="T2" y="T3"/>
              </a:cxn>
              <a:cxn ang="T12">
                <a:pos x="T4" y="T5"/>
              </a:cxn>
              <a:cxn ang="T13">
                <a:pos x="T6" y="T7"/>
              </a:cxn>
              <a:cxn ang="T14">
                <a:pos x="T8" y="T9"/>
              </a:cxn>
            </a:cxnLst>
            <a:rect l="T15" t="T16" r="T17" b="T18"/>
            <a:pathLst>
              <a:path w="477" h="384">
                <a:moveTo>
                  <a:pt x="0" y="0"/>
                </a:moveTo>
                <a:lnTo>
                  <a:pt x="189" y="0"/>
                </a:lnTo>
                <a:lnTo>
                  <a:pt x="477" y="384"/>
                </a:lnTo>
                <a:lnTo>
                  <a:pt x="285" y="384"/>
                </a:lnTo>
                <a:lnTo>
                  <a:pt x="0" y="0"/>
                </a:lnTo>
                <a:close/>
              </a:path>
            </a:pathLst>
          </a:custGeom>
          <a:solidFill>
            <a:srgbClr val="505150"/>
          </a:solidFill>
          <a:ln w="9525">
            <a:noFill/>
            <a:round/>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4" name="Freeform 4"/>
          <p:cNvSpPr>
            <a:spLocks/>
          </p:cNvSpPr>
          <p:nvPr userDrawn="1"/>
        </p:nvSpPr>
        <p:spPr bwMode="auto">
          <a:xfrm>
            <a:off x="5308600" y="228600"/>
            <a:ext cx="635000" cy="609600"/>
          </a:xfrm>
          <a:custGeom>
            <a:avLst/>
            <a:gdLst>
              <a:gd name="T0" fmla="*/ 0 w 400"/>
              <a:gd name="T1" fmla="*/ 0 h 384"/>
              <a:gd name="T2" fmla="*/ 177800 w 400"/>
              <a:gd name="T3" fmla="*/ 0 h 384"/>
              <a:gd name="T4" fmla="*/ 341313 w 400"/>
              <a:gd name="T5" fmla="*/ 217488 h 384"/>
              <a:gd name="T6" fmla="*/ 635000 w 400"/>
              <a:gd name="T7" fmla="*/ 609600 h 384"/>
              <a:gd name="T8" fmla="*/ 452438 w 400"/>
              <a:gd name="T9" fmla="*/ 609600 h 384"/>
              <a:gd name="T10" fmla="*/ 0 w 400"/>
              <a:gd name="T11" fmla="*/ 0 h 384"/>
              <a:gd name="T12" fmla="*/ 0 60000 65536"/>
              <a:gd name="T13" fmla="*/ 0 60000 65536"/>
              <a:gd name="T14" fmla="*/ 0 60000 65536"/>
              <a:gd name="T15" fmla="*/ 0 60000 65536"/>
              <a:gd name="T16" fmla="*/ 0 60000 65536"/>
              <a:gd name="T17" fmla="*/ 0 60000 65536"/>
              <a:gd name="T18" fmla="*/ 0 w 400"/>
              <a:gd name="T19" fmla="*/ 0 h 384"/>
              <a:gd name="T20" fmla="*/ 400 w 400"/>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400" h="384">
                <a:moveTo>
                  <a:pt x="0" y="0"/>
                </a:moveTo>
                <a:lnTo>
                  <a:pt x="112" y="0"/>
                </a:lnTo>
                <a:lnTo>
                  <a:pt x="215" y="137"/>
                </a:lnTo>
                <a:lnTo>
                  <a:pt x="400" y="384"/>
                </a:lnTo>
                <a:lnTo>
                  <a:pt x="285" y="384"/>
                </a:lnTo>
                <a:lnTo>
                  <a:pt x="0" y="0"/>
                </a:lnTo>
                <a:close/>
              </a:path>
            </a:pathLst>
          </a:custGeom>
          <a:solidFill>
            <a:srgbClr val="505150"/>
          </a:solidFill>
          <a:ln w="9525">
            <a:noFill/>
            <a:round/>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5" name="Rectangle 5"/>
          <p:cNvSpPr>
            <a:spLocks noChangeArrowheads="1"/>
          </p:cNvSpPr>
          <p:nvPr userDrawn="1"/>
        </p:nvSpPr>
        <p:spPr bwMode="auto">
          <a:xfrm>
            <a:off x="304800" y="1066800"/>
            <a:ext cx="7162800" cy="4876800"/>
          </a:xfrm>
          <a:prstGeom prst="rect">
            <a:avLst/>
          </a:prstGeom>
          <a:solidFill>
            <a:schemeClr val="bg1">
              <a:alpha val="69019"/>
            </a:schemeClr>
          </a:solidFill>
          <a:ln w="9525">
            <a:solidFill>
              <a:srgbClr val="A5A6A5"/>
            </a:solidFill>
            <a:miter lim="800000"/>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6" name="Freeform 6"/>
          <p:cNvSpPr>
            <a:spLocks/>
          </p:cNvSpPr>
          <p:nvPr userDrawn="1"/>
        </p:nvSpPr>
        <p:spPr bwMode="auto">
          <a:xfrm>
            <a:off x="228600" y="838200"/>
            <a:ext cx="152400" cy="76200"/>
          </a:xfrm>
          <a:custGeom>
            <a:avLst/>
            <a:gdLst>
              <a:gd name="T0" fmla="*/ 0 w 96"/>
              <a:gd name="T1" fmla="*/ 0 h 48"/>
              <a:gd name="T2" fmla="*/ 76200 w 96"/>
              <a:gd name="T3" fmla="*/ 0 h 48"/>
              <a:gd name="T4" fmla="*/ 152400 w 96"/>
              <a:gd name="T5" fmla="*/ 0 h 48"/>
              <a:gd name="T6" fmla="*/ 76200 w 96"/>
              <a:gd name="T7" fmla="*/ 76200 h 48"/>
              <a:gd name="T8" fmla="*/ 0 w 96"/>
              <a:gd name="T9" fmla="*/ 0 h 48"/>
              <a:gd name="T10" fmla="*/ 0 60000 65536"/>
              <a:gd name="T11" fmla="*/ 0 60000 65536"/>
              <a:gd name="T12" fmla="*/ 0 60000 65536"/>
              <a:gd name="T13" fmla="*/ 0 60000 65536"/>
              <a:gd name="T14" fmla="*/ 0 60000 65536"/>
              <a:gd name="T15" fmla="*/ 0 w 96"/>
              <a:gd name="T16" fmla="*/ 0 h 48"/>
              <a:gd name="T17" fmla="*/ 96 w 96"/>
              <a:gd name="T18" fmla="*/ 48 h 48"/>
            </a:gdLst>
            <a:ahLst/>
            <a:cxnLst>
              <a:cxn ang="T10">
                <a:pos x="T0" y="T1"/>
              </a:cxn>
              <a:cxn ang="T11">
                <a:pos x="T2" y="T3"/>
              </a:cxn>
              <a:cxn ang="T12">
                <a:pos x="T4" y="T5"/>
              </a:cxn>
              <a:cxn ang="T13">
                <a:pos x="T6" y="T7"/>
              </a:cxn>
              <a:cxn ang="T14">
                <a:pos x="T8" y="T9"/>
              </a:cxn>
            </a:cxnLst>
            <a:rect l="T15" t="T16" r="T17" b="T18"/>
            <a:pathLst>
              <a:path w="96" h="48">
                <a:moveTo>
                  <a:pt x="0" y="0"/>
                </a:moveTo>
                <a:lnTo>
                  <a:pt x="48" y="0"/>
                </a:lnTo>
                <a:lnTo>
                  <a:pt x="96" y="0"/>
                </a:lnTo>
                <a:lnTo>
                  <a:pt x="48" y="48"/>
                </a:lnTo>
                <a:lnTo>
                  <a:pt x="0" y="0"/>
                </a:lnTo>
                <a:close/>
              </a:path>
            </a:pathLst>
          </a:custGeom>
          <a:solidFill>
            <a:srgbClr val="D8692D"/>
          </a:solidFill>
          <a:ln w="9525">
            <a:noFill/>
            <a:round/>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7" name="Freeform 7"/>
          <p:cNvSpPr>
            <a:spLocks/>
          </p:cNvSpPr>
          <p:nvPr userDrawn="1"/>
        </p:nvSpPr>
        <p:spPr bwMode="auto">
          <a:xfrm>
            <a:off x="304800" y="260350"/>
            <a:ext cx="8588375" cy="654050"/>
          </a:xfrm>
          <a:custGeom>
            <a:avLst/>
            <a:gdLst>
              <a:gd name="T0" fmla="*/ 63500 w 2792"/>
              <a:gd name="T1" fmla="*/ 438150 h 336"/>
              <a:gd name="T2" fmla="*/ 381000 w 2792"/>
              <a:gd name="T3" fmla="*/ 0 h 336"/>
              <a:gd name="T4" fmla="*/ 4432300 w 2792"/>
              <a:gd name="T5" fmla="*/ 0 h 336"/>
              <a:gd name="T6" fmla="*/ 4432300 w 2792"/>
              <a:gd name="T7" fmla="*/ 381000 h 336"/>
              <a:gd name="T8" fmla="*/ 609600 w 2792"/>
              <a:gd name="T9" fmla="*/ 381000 h 336"/>
              <a:gd name="T10" fmla="*/ 457200 w 2792"/>
              <a:gd name="T11" fmla="*/ 533400 h 336"/>
              <a:gd name="T12" fmla="*/ 158750 w 2792"/>
              <a:gd name="T13" fmla="*/ 533400 h 336"/>
              <a:gd name="T14" fmla="*/ 0 w 2792"/>
              <a:gd name="T15" fmla="*/ 533400 h 336"/>
              <a:gd name="T16" fmla="*/ 63500 w 2792"/>
              <a:gd name="T17" fmla="*/ 438150 h 3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92"/>
              <a:gd name="T28" fmla="*/ 0 h 336"/>
              <a:gd name="T29" fmla="*/ 2792 w 2792"/>
              <a:gd name="T30" fmla="*/ 336 h 3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92" h="336">
                <a:moveTo>
                  <a:pt x="40" y="276"/>
                </a:moveTo>
                <a:lnTo>
                  <a:pt x="240" y="0"/>
                </a:lnTo>
                <a:lnTo>
                  <a:pt x="2792" y="0"/>
                </a:lnTo>
                <a:lnTo>
                  <a:pt x="2792" y="240"/>
                </a:lnTo>
                <a:lnTo>
                  <a:pt x="384" y="240"/>
                </a:lnTo>
                <a:lnTo>
                  <a:pt x="288" y="336"/>
                </a:lnTo>
                <a:lnTo>
                  <a:pt x="100" y="336"/>
                </a:lnTo>
                <a:lnTo>
                  <a:pt x="0" y="336"/>
                </a:lnTo>
                <a:lnTo>
                  <a:pt x="40" y="276"/>
                </a:lnTo>
                <a:close/>
              </a:path>
            </a:pathLst>
          </a:custGeom>
          <a:solidFill>
            <a:srgbClr val="E78E23"/>
          </a:solidFill>
          <a:ln w="9525">
            <a:noFill/>
            <a:round/>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8" name="Rectangle 8"/>
          <p:cNvSpPr>
            <a:spLocks noChangeArrowheads="1"/>
          </p:cNvSpPr>
          <p:nvPr userDrawn="1"/>
        </p:nvSpPr>
        <p:spPr bwMode="auto">
          <a:xfrm>
            <a:off x="0" y="44450"/>
            <a:ext cx="9144000" cy="92075"/>
          </a:xfrm>
          <a:prstGeom prst="rect">
            <a:avLst/>
          </a:prstGeom>
          <a:solidFill>
            <a:srgbClr val="D8692D"/>
          </a:solidFill>
          <a:ln w="9525">
            <a:noFill/>
            <a:miter lim="800000"/>
            <a:headEnd/>
            <a:tailEnd/>
          </a:ln>
        </p:spPr>
        <p:txBody>
          <a:bodyPr wrap="none" anchor="ctr"/>
          <a:lstStyle/>
          <a:p>
            <a:pPr eaLnBrk="0" hangingPunct="0">
              <a:defRPr/>
            </a:pPr>
            <a:endParaRPr lang="es-ES" dirty="0">
              <a:latin typeface="Futura Book"/>
              <a:ea typeface="ＭＳ Ｐゴシック" pitchFamily="-112" charset="-128"/>
              <a:cs typeface="+mn-cs"/>
            </a:endParaRPr>
          </a:p>
        </p:txBody>
      </p:sp>
      <p:sp>
        <p:nvSpPr>
          <p:cNvPr id="9" name="Freeform 9"/>
          <p:cNvSpPr>
            <a:spLocks/>
          </p:cNvSpPr>
          <p:nvPr userDrawn="1"/>
        </p:nvSpPr>
        <p:spPr bwMode="auto">
          <a:xfrm>
            <a:off x="685800" y="381000"/>
            <a:ext cx="4057650" cy="304800"/>
          </a:xfrm>
          <a:custGeom>
            <a:avLst/>
            <a:gdLst>
              <a:gd name="T0" fmla="*/ 0 w 2556"/>
              <a:gd name="T1" fmla="*/ 0 h 192"/>
              <a:gd name="T2" fmla="*/ 4057650 w 2556"/>
              <a:gd name="T3" fmla="*/ 0 h 192"/>
              <a:gd name="T4" fmla="*/ 4057650 w 2556"/>
              <a:gd name="T5" fmla="*/ 304800 h 192"/>
              <a:gd name="T6" fmla="*/ 2209800 w 2556"/>
              <a:gd name="T7" fmla="*/ 57150 h 192"/>
              <a:gd name="T8" fmla="*/ 0 w 2556"/>
              <a:gd name="T9" fmla="*/ 0 h 192"/>
              <a:gd name="T10" fmla="*/ 0 60000 65536"/>
              <a:gd name="T11" fmla="*/ 0 60000 65536"/>
              <a:gd name="T12" fmla="*/ 0 60000 65536"/>
              <a:gd name="T13" fmla="*/ 0 60000 65536"/>
              <a:gd name="T14" fmla="*/ 0 60000 65536"/>
              <a:gd name="T15" fmla="*/ 0 w 2556"/>
              <a:gd name="T16" fmla="*/ 0 h 192"/>
              <a:gd name="T17" fmla="*/ 2556 w 2556"/>
              <a:gd name="T18" fmla="*/ 192 h 192"/>
            </a:gdLst>
            <a:ahLst/>
            <a:cxnLst>
              <a:cxn ang="T10">
                <a:pos x="T0" y="T1"/>
              </a:cxn>
              <a:cxn ang="T11">
                <a:pos x="T2" y="T3"/>
              </a:cxn>
              <a:cxn ang="T12">
                <a:pos x="T4" y="T5"/>
              </a:cxn>
              <a:cxn ang="T13">
                <a:pos x="T6" y="T7"/>
              </a:cxn>
              <a:cxn ang="T14">
                <a:pos x="T8" y="T9"/>
              </a:cxn>
            </a:cxnLst>
            <a:rect l="T15" t="T16" r="T17" b="T18"/>
            <a:pathLst>
              <a:path w="2556" h="192">
                <a:moveTo>
                  <a:pt x="0" y="0"/>
                </a:moveTo>
                <a:lnTo>
                  <a:pt x="2556" y="0"/>
                </a:lnTo>
                <a:lnTo>
                  <a:pt x="2556" y="192"/>
                </a:lnTo>
                <a:lnTo>
                  <a:pt x="1392" y="36"/>
                </a:lnTo>
                <a:lnTo>
                  <a:pt x="0" y="0"/>
                </a:lnTo>
                <a:close/>
              </a:path>
            </a:pathLst>
          </a:custGeom>
          <a:solidFill>
            <a:srgbClr val="FFCC99">
              <a:alpha val="21176"/>
            </a:srgbClr>
          </a:solidFill>
          <a:ln w="9525">
            <a:noFill/>
            <a:round/>
            <a:headEnd/>
            <a:tailEnd/>
          </a:ln>
        </p:spPr>
        <p:txBody>
          <a:bodyPr wrap="none" anchor="ctr"/>
          <a:lstStyle/>
          <a:p>
            <a:pPr eaLnBrk="0" hangingPunct="0">
              <a:defRPr/>
            </a:pPr>
            <a:endParaRPr lang="es-ES" dirty="0">
              <a:latin typeface="Futura Book"/>
              <a:ea typeface="ＭＳ Ｐゴシック" pitchFamily="-112" charset="-128"/>
              <a:cs typeface="+mn-cs"/>
            </a:endParaRPr>
          </a:p>
        </p:txBody>
      </p:sp>
      <p:pic>
        <p:nvPicPr>
          <p:cNvPr id="1034" name="Picture 10" descr="cicom"/>
          <p:cNvPicPr>
            <a:picLocks noChangeAspect="1" noChangeArrowheads="1"/>
          </p:cNvPicPr>
          <p:nvPr userDrawn="1"/>
        </p:nvPicPr>
        <p:blipFill>
          <a:blip r:embed="rId15"/>
          <a:srcRect/>
          <a:stretch>
            <a:fillRect/>
          </a:stretch>
        </p:blipFill>
        <p:spPr bwMode="auto">
          <a:xfrm>
            <a:off x="5486400" y="6140450"/>
            <a:ext cx="3557588" cy="488950"/>
          </a:xfrm>
          <a:prstGeom prst="rect">
            <a:avLst/>
          </a:prstGeom>
          <a:noFill/>
          <a:ln w="9525">
            <a:noFill/>
            <a:miter lim="800000"/>
            <a:headEnd/>
            <a:tailEnd/>
          </a:ln>
        </p:spPr>
      </p:pic>
      <p:sp>
        <p:nvSpPr>
          <p:cNvPr id="1035" name="13 Marcador de texto"/>
          <p:cNvSpPr>
            <a:spLocks noGrp="1"/>
          </p:cNvSpPr>
          <p:nvPr>
            <p:ph type="body" idx="1"/>
          </p:nvPr>
        </p:nvSpPr>
        <p:spPr bwMode="auto">
          <a:xfrm>
            <a:off x="395288" y="1125538"/>
            <a:ext cx="6985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62" r:id="rId12"/>
    <p:sldLayoutId id="2147483663" r:id="rId13"/>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lr>
          <a:srgbClr val="F17029"/>
        </a:buClr>
        <a:buFont typeface="Wingdings" pitchFamily="2" charset="2"/>
        <a:buChar char="q"/>
        <a:defRPr sz="1600">
          <a:solidFill>
            <a:schemeClr val="tx1"/>
          </a:solidFill>
          <a:latin typeface="Futura Book"/>
          <a:ea typeface="+mn-ea"/>
          <a:cs typeface="+mn-cs"/>
        </a:defRPr>
      </a:lvl1pPr>
      <a:lvl2pPr marL="742950" indent="-285750" algn="l" rtl="0" eaLnBrk="0" fontAlgn="base" hangingPunct="0">
        <a:spcBef>
          <a:spcPct val="20000"/>
        </a:spcBef>
        <a:spcAft>
          <a:spcPct val="0"/>
        </a:spcAft>
        <a:buClr>
          <a:srgbClr val="F17029"/>
        </a:buClr>
        <a:buFont typeface="Wingdings" pitchFamily="2" charset="2"/>
        <a:buChar char="q"/>
        <a:defRPr sz="1600">
          <a:solidFill>
            <a:schemeClr val="tx1"/>
          </a:solidFill>
          <a:latin typeface="Futura Book"/>
          <a:ea typeface="+mn-ea"/>
          <a:cs typeface="ＭＳ Ｐゴシック"/>
        </a:defRPr>
      </a:lvl2pPr>
      <a:lvl3pPr marL="1143000" indent="-228600" algn="l" rtl="0" eaLnBrk="0" fontAlgn="base" hangingPunct="0">
        <a:spcBef>
          <a:spcPct val="20000"/>
        </a:spcBef>
        <a:spcAft>
          <a:spcPct val="0"/>
        </a:spcAft>
        <a:buClr>
          <a:srgbClr val="F17029"/>
        </a:buClr>
        <a:buFont typeface="Wingdings" pitchFamily="2" charset="2"/>
        <a:buChar char="q"/>
        <a:defRPr sz="1600">
          <a:solidFill>
            <a:schemeClr val="tx1"/>
          </a:solidFill>
          <a:latin typeface="Futura Book"/>
          <a:ea typeface="+mn-ea"/>
          <a:cs typeface="ＭＳ Ｐゴシック"/>
        </a:defRPr>
      </a:lvl3pPr>
      <a:lvl4pPr marL="1600200" indent="-228600" algn="l" rtl="0" eaLnBrk="0" fontAlgn="base" hangingPunct="0">
        <a:spcBef>
          <a:spcPct val="20000"/>
        </a:spcBef>
        <a:spcAft>
          <a:spcPct val="0"/>
        </a:spcAft>
        <a:buClr>
          <a:srgbClr val="F17029"/>
        </a:buClr>
        <a:buFont typeface="Wingdings" pitchFamily="2" charset="2"/>
        <a:buChar char="q"/>
        <a:defRPr sz="1600">
          <a:solidFill>
            <a:schemeClr val="tx1"/>
          </a:solidFill>
          <a:latin typeface="Futura Book"/>
          <a:ea typeface="+mn-ea"/>
          <a:cs typeface="ＭＳ Ｐゴシック"/>
        </a:defRPr>
      </a:lvl4pPr>
      <a:lvl5pPr marL="2057400" indent="-228600" algn="l" rtl="0" eaLnBrk="0" fontAlgn="base" hangingPunct="0">
        <a:spcBef>
          <a:spcPct val="20000"/>
        </a:spcBef>
        <a:spcAft>
          <a:spcPct val="0"/>
        </a:spcAft>
        <a:buClr>
          <a:srgbClr val="F17029"/>
        </a:buClr>
        <a:buFont typeface="Wingdings" pitchFamily="2" charset="2"/>
        <a:buChar char="q"/>
        <a:defRPr sz="1600">
          <a:solidFill>
            <a:schemeClr val="tx1"/>
          </a:solidFill>
          <a:latin typeface="Futura Book"/>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1" Type="http://schemas.openxmlformats.org/officeDocument/2006/relationships/image" Target="../media/image13.emf"/><Relationship Id="rId12" Type="http://schemas.openxmlformats.org/officeDocument/2006/relationships/image" Target="../media/image14.emf"/><Relationship Id="rId13" Type="http://schemas.openxmlformats.org/officeDocument/2006/relationships/image" Target="../media/image15.jpeg"/><Relationship Id="rId14"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jpeg"/><Relationship Id="rId10"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descr="portada cicom.png"/>
          <p:cNvPicPr>
            <a:picLocks noChangeAspect="1"/>
          </p:cNvPicPr>
          <p:nvPr/>
        </p:nvPicPr>
        <p:blipFill>
          <a:blip r:embed="rId2"/>
          <a:srcRect/>
          <a:stretch>
            <a:fillRect/>
          </a:stretch>
        </p:blipFill>
        <p:spPr bwMode="auto">
          <a:xfrm>
            <a:off x="4763" y="0"/>
            <a:ext cx="9134475" cy="6858000"/>
          </a:xfrm>
          <a:prstGeom prst="rect">
            <a:avLst/>
          </a:prstGeom>
          <a:noFill/>
          <a:ln w="9525">
            <a:noFill/>
            <a:miter lim="800000"/>
            <a:headEnd/>
            <a:tailEnd/>
          </a:ln>
        </p:spPr>
      </p:pic>
      <p:sp>
        <p:nvSpPr>
          <p:cNvPr id="16386" name="2 CuadroTexto"/>
          <p:cNvSpPr txBox="1">
            <a:spLocks noChangeArrowheads="1"/>
          </p:cNvSpPr>
          <p:nvPr/>
        </p:nvSpPr>
        <p:spPr bwMode="auto">
          <a:xfrm>
            <a:off x="5148263" y="4797425"/>
            <a:ext cx="4032250" cy="1754188"/>
          </a:xfrm>
          <a:prstGeom prst="rect">
            <a:avLst/>
          </a:prstGeom>
          <a:noFill/>
          <a:ln w="9525">
            <a:noFill/>
            <a:miter lim="800000"/>
            <a:headEnd/>
            <a:tailEnd/>
          </a:ln>
        </p:spPr>
        <p:txBody>
          <a:bodyPr wrap="none">
            <a:spAutoFit/>
          </a:bodyPr>
          <a:lstStyle/>
          <a:p>
            <a:pPr eaLnBrk="0" hangingPunct="0"/>
            <a:r>
              <a:rPr lang="es-MX" sz="3600">
                <a:solidFill>
                  <a:schemeClr val="bg1"/>
                </a:solidFill>
                <a:latin typeface="Futura Book"/>
              </a:rPr>
              <a:t>ESTUDIO CICOM </a:t>
            </a:r>
          </a:p>
          <a:p>
            <a:pPr eaLnBrk="0" hangingPunct="0"/>
            <a:r>
              <a:rPr lang="es-MX">
                <a:solidFill>
                  <a:schemeClr val="bg1"/>
                </a:solidFill>
                <a:latin typeface="Futura Book"/>
              </a:rPr>
              <a:t>Valor de la Industria de la</a:t>
            </a:r>
          </a:p>
          <a:p>
            <a:pPr eaLnBrk="0" hangingPunct="0"/>
            <a:r>
              <a:rPr lang="es-MX">
                <a:solidFill>
                  <a:schemeClr val="bg1"/>
                </a:solidFill>
                <a:latin typeface="Futura Book"/>
              </a:rPr>
              <a:t>comunicación comercial</a:t>
            </a:r>
          </a:p>
          <a:p>
            <a:pPr eaLnBrk="0" hangingPunct="0"/>
            <a:r>
              <a:rPr lang="es-MX">
                <a:solidFill>
                  <a:schemeClr val="bg1"/>
                </a:solidFill>
                <a:latin typeface="Futura Book"/>
              </a:rPr>
              <a:t>en México</a:t>
            </a:r>
            <a:endParaRPr lang="es-ES" sz="3600">
              <a:solidFill>
                <a:schemeClr val="bg1"/>
              </a:solidFill>
              <a:latin typeface="Futura Book"/>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descr="integrantes.png"/>
          <p:cNvPicPr>
            <a:picLocks noChangeAspect="1"/>
          </p:cNvPicPr>
          <p:nvPr/>
        </p:nvPicPr>
        <p:blipFill>
          <a:blip r:embed="rId2"/>
          <a:srcRect/>
          <a:stretch>
            <a:fillRect/>
          </a:stretch>
        </p:blipFill>
        <p:spPr bwMode="auto">
          <a:xfrm>
            <a:off x="6350" y="0"/>
            <a:ext cx="9137650" cy="6862763"/>
          </a:xfrm>
          <a:prstGeom prst="rect">
            <a:avLst/>
          </a:prstGeom>
          <a:noFill/>
          <a:ln w="9525">
            <a:noFill/>
            <a:miter lim="800000"/>
            <a:headEnd/>
            <a:tailEnd/>
          </a:ln>
        </p:spPr>
      </p:pic>
      <p:pic>
        <p:nvPicPr>
          <p:cNvPr id="5" name="3 Imagen" descr="Logo PRORP.tif"/>
          <p:cNvPicPr>
            <a:picLocks noChangeAspect="1"/>
          </p:cNvPicPr>
          <p:nvPr/>
        </p:nvPicPr>
        <p:blipFill>
          <a:blip r:embed="rId3"/>
          <a:srcRect/>
          <a:stretch>
            <a:fillRect/>
          </a:stretch>
        </p:blipFill>
        <p:spPr bwMode="auto">
          <a:xfrm>
            <a:off x="6553200" y="5676900"/>
            <a:ext cx="1643063" cy="725488"/>
          </a:xfrm>
          <a:prstGeom prst="rect">
            <a:avLst/>
          </a:prstGeom>
          <a:noFill/>
          <a:ln w="9525">
            <a:noFill/>
            <a:miter lim="800000"/>
            <a:headEnd/>
            <a:tailEnd/>
          </a:ln>
        </p:spPr>
      </p:pic>
      <p:pic>
        <p:nvPicPr>
          <p:cNvPr id="6" name="4 Imagen" descr="logo aam.gif"/>
          <p:cNvPicPr>
            <a:picLocks noChangeAspect="1"/>
          </p:cNvPicPr>
          <p:nvPr/>
        </p:nvPicPr>
        <p:blipFill>
          <a:blip r:embed="rId4"/>
          <a:srcRect/>
          <a:stretch>
            <a:fillRect/>
          </a:stretch>
        </p:blipFill>
        <p:spPr bwMode="auto">
          <a:xfrm>
            <a:off x="944563" y="4071938"/>
            <a:ext cx="1570037" cy="788987"/>
          </a:xfrm>
          <a:prstGeom prst="rect">
            <a:avLst/>
          </a:prstGeom>
          <a:noFill/>
          <a:ln w="9525">
            <a:noFill/>
            <a:miter lim="800000"/>
            <a:headEnd/>
            <a:tailEnd/>
          </a:ln>
        </p:spPr>
      </p:pic>
      <p:pic>
        <p:nvPicPr>
          <p:cNvPr id="7" name="5 Imagen" descr="directaa sin fondo.png"/>
          <p:cNvPicPr>
            <a:picLocks noChangeAspect="1"/>
          </p:cNvPicPr>
          <p:nvPr/>
        </p:nvPicPr>
        <p:blipFill>
          <a:blip r:embed="rId5"/>
          <a:srcRect/>
          <a:stretch>
            <a:fillRect/>
          </a:stretch>
        </p:blipFill>
        <p:spPr bwMode="auto">
          <a:xfrm>
            <a:off x="908050" y="5676900"/>
            <a:ext cx="1911350" cy="711200"/>
          </a:xfrm>
          <a:prstGeom prst="rect">
            <a:avLst/>
          </a:prstGeom>
          <a:noFill/>
          <a:ln w="9525">
            <a:noFill/>
            <a:miter lim="800000"/>
            <a:headEnd/>
            <a:tailEnd/>
          </a:ln>
        </p:spPr>
      </p:pic>
      <p:pic>
        <p:nvPicPr>
          <p:cNvPr id="8" name="6 Imagen" descr="logo_amai.gif"/>
          <p:cNvPicPr>
            <a:picLocks noChangeAspect="1"/>
          </p:cNvPicPr>
          <p:nvPr/>
        </p:nvPicPr>
        <p:blipFill>
          <a:blip r:embed="rId6"/>
          <a:srcRect/>
          <a:stretch>
            <a:fillRect/>
          </a:stretch>
        </p:blipFill>
        <p:spPr bwMode="auto">
          <a:xfrm>
            <a:off x="5105400" y="3857625"/>
            <a:ext cx="1149350" cy="1104900"/>
          </a:xfrm>
          <a:prstGeom prst="rect">
            <a:avLst/>
          </a:prstGeom>
          <a:noFill/>
          <a:ln w="9525">
            <a:noFill/>
            <a:miter lim="800000"/>
            <a:headEnd/>
            <a:tailEnd/>
          </a:ln>
        </p:spPr>
      </p:pic>
      <p:pic>
        <p:nvPicPr>
          <p:cNvPr id="9" name="7 Imagen" descr="logo amapro.gif"/>
          <p:cNvPicPr>
            <a:picLocks noChangeAspect="1"/>
          </p:cNvPicPr>
          <p:nvPr/>
        </p:nvPicPr>
        <p:blipFill>
          <a:blip r:embed="rId7"/>
          <a:srcRect/>
          <a:stretch>
            <a:fillRect/>
          </a:stretch>
        </p:blipFill>
        <p:spPr bwMode="auto">
          <a:xfrm>
            <a:off x="2857500" y="4000500"/>
            <a:ext cx="1882775" cy="795338"/>
          </a:xfrm>
          <a:prstGeom prst="rect">
            <a:avLst/>
          </a:prstGeom>
          <a:noFill/>
          <a:ln w="9525">
            <a:noFill/>
            <a:miter lim="800000"/>
            <a:headEnd/>
            <a:tailEnd/>
          </a:ln>
        </p:spPr>
      </p:pic>
      <p:pic>
        <p:nvPicPr>
          <p:cNvPr id="10" name="Picture 3"/>
          <p:cNvPicPr>
            <a:picLocks noChangeAspect="1" noChangeArrowheads="1"/>
          </p:cNvPicPr>
          <p:nvPr/>
        </p:nvPicPr>
        <p:blipFill>
          <a:blip r:embed="rId8"/>
          <a:srcRect/>
          <a:stretch>
            <a:fillRect/>
          </a:stretch>
        </p:blipFill>
        <p:spPr bwMode="auto">
          <a:xfrm>
            <a:off x="4953000" y="5105400"/>
            <a:ext cx="1143000" cy="1093788"/>
          </a:xfrm>
          <a:prstGeom prst="rect">
            <a:avLst/>
          </a:prstGeom>
          <a:noFill/>
          <a:ln w="9525">
            <a:noFill/>
            <a:miter lim="800000"/>
            <a:headEnd/>
            <a:tailEnd/>
          </a:ln>
        </p:spPr>
      </p:pic>
      <p:pic>
        <p:nvPicPr>
          <p:cNvPr id="11" name="Picture 3" descr="c:\Users\LOU ESQUIVEL\Documents\logo quorum.JPG"/>
          <p:cNvPicPr>
            <a:picLocks noChangeAspect="1" noChangeArrowheads="1"/>
          </p:cNvPicPr>
          <p:nvPr/>
        </p:nvPicPr>
        <p:blipFill>
          <a:blip r:embed="rId9"/>
          <a:srcRect/>
          <a:stretch>
            <a:fillRect/>
          </a:stretch>
        </p:blipFill>
        <p:spPr bwMode="auto">
          <a:xfrm>
            <a:off x="6781800" y="4000500"/>
            <a:ext cx="1143000" cy="703263"/>
          </a:xfrm>
          <a:prstGeom prst="rect">
            <a:avLst/>
          </a:prstGeom>
          <a:noFill/>
          <a:ln w="9525">
            <a:noFill/>
            <a:miter lim="800000"/>
            <a:headEnd/>
            <a:tailEnd/>
          </a:ln>
        </p:spPr>
      </p:pic>
      <p:pic>
        <p:nvPicPr>
          <p:cNvPr id="12" name="11 Imagen" descr="logoALAP.gif"/>
          <p:cNvPicPr>
            <a:picLocks noChangeAspect="1"/>
          </p:cNvPicPr>
          <p:nvPr/>
        </p:nvPicPr>
        <p:blipFill>
          <a:blip r:embed="rId10"/>
          <a:srcRect t="14793"/>
          <a:stretch>
            <a:fillRect/>
          </a:stretch>
        </p:blipFill>
        <p:spPr bwMode="auto">
          <a:xfrm>
            <a:off x="1219200" y="2776538"/>
            <a:ext cx="1071563" cy="957262"/>
          </a:xfrm>
          <a:prstGeom prst="rect">
            <a:avLst/>
          </a:prstGeom>
          <a:noFill/>
          <a:ln w="9525">
            <a:noFill/>
            <a:miter lim="800000"/>
            <a:headEnd/>
            <a:tailEnd/>
          </a:ln>
        </p:spPr>
      </p:pic>
      <p:grpSp>
        <p:nvGrpSpPr>
          <p:cNvPr id="2" name="12 Grupo"/>
          <p:cNvGrpSpPr>
            <a:grpSpLocks/>
          </p:cNvGrpSpPr>
          <p:nvPr/>
        </p:nvGrpSpPr>
        <p:grpSpPr bwMode="auto">
          <a:xfrm>
            <a:off x="5491163" y="2776538"/>
            <a:ext cx="2286000" cy="571500"/>
            <a:chOff x="1966903" y="3005141"/>
            <a:chExt cx="4050281" cy="923925"/>
          </a:xfrm>
        </p:grpSpPr>
        <p:pic>
          <p:nvPicPr>
            <p:cNvPr id="17421" name="13 Imagen"/>
            <p:cNvPicPr>
              <a:picLocks noChangeAspect="1" noChangeArrowheads="1"/>
            </p:cNvPicPr>
            <p:nvPr/>
          </p:nvPicPr>
          <p:blipFill>
            <a:blip r:embed="rId11"/>
            <a:srcRect/>
            <a:stretch>
              <a:fillRect/>
            </a:stretch>
          </p:blipFill>
          <p:spPr bwMode="auto">
            <a:xfrm>
              <a:off x="3207309" y="3143620"/>
              <a:ext cx="2809875" cy="714375"/>
            </a:xfrm>
            <a:prstGeom prst="rect">
              <a:avLst/>
            </a:prstGeom>
            <a:noFill/>
            <a:ln w="9525">
              <a:noFill/>
              <a:miter lim="800000"/>
              <a:headEnd/>
              <a:tailEnd/>
            </a:ln>
          </p:spPr>
        </p:pic>
        <p:pic>
          <p:nvPicPr>
            <p:cNvPr id="17422" name="14 Imagen"/>
            <p:cNvPicPr>
              <a:picLocks noChangeAspect="1" noChangeArrowheads="1"/>
            </p:cNvPicPr>
            <p:nvPr/>
          </p:nvPicPr>
          <p:blipFill>
            <a:blip r:embed="rId12"/>
            <a:srcRect/>
            <a:stretch>
              <a:fillRect/>
            </a:stretch>
          </p:blipFill>
          <p:spPr bwMode="auto">
            <a:xfrm>
              <a:off x="1966903" y="3005141"/>
              <a:ext cx="1247775" cy="923925"/>
            </a:xfrm>
            <a:prstGeom prst="rect">
              <a:avLst/>
            </a:prstGeom>
            <a:noFill/>
            <a:ln w="9525">
              <a:noFill/>
              <a:miter lim="800000"/>
              <a:headEnd/>
              <a:tailEnd/>
            </a:ln>
          </p:spPr>
        </p:pic>
      </p:grpSp>
      <p:pic>
        <p:nvPicPr>
          <p:cNvPr id="16" name="Picture 2" descr="cc50_lg_pos_rgb"/>
          <p:cNvPicPr>
            <a:picLocks noChangeAspect="1" noChangeArrowheads="1"/>
          </p:cNvPicPr>
          <p:nvPr/>
        </p:nvPicPr>
        <p:blipFill>
          <a:blip r:embed="rId13"/>
          <a:srcRect l="12180" t="22713" r="13164" b="20062"/>
          <a:stretch>
            <a:fillRect/>
          </a:stretch>
        </p:blipFill>
        <p:spPr bwMode="auto">
          <a:xfrm>
            <a:off x="2762250" y="2776538"/>
            <a:ext cx="2022475" cy="928687"/>
          </a:xfrm>
          <a:prstGeom prst="rect">
            <a:avLst/>
          </a:prstGeom>
          <a:noFill/>
          <a:ln w="9525">
            <a:noFill/>
            <a:miter lim="800000"/>
            <a:headEnd/>
            <a:tailEnd/>
          </a:ln>
        </p:spPr>
      </p:pic>
      <p:pic>
        <p:nvPicPr>
          <p:cNvPr id="17" name="Picture 4" descr="c:\Users\LOU ESQUIVEL\Documents\logo amipci.JPG"/>
          <p:cNvPicPr>
            <a:picLocks noChangeAspect="1" noChangeArrowheads="1"/>
          </p:cNvPicPr>
          <p:nvPr/>
        </p:nvPicPr>
        <p:blipFill>
          <a:blip r:embed="rId14"/>
          <a:srcRect/>
          <a:stretch>
            <a:fillRect/>
          </a:stretch>
        </p:blipFill>
        <p:spPr bwMode="auto">
          <a:xfrm>
            <a:off x="3430588" y="5176838"/>
            <a:ext cx="989012" cy="11223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9"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par>
                                <p:cTn id="29" presetID="9"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par>
                                <p:cTn id="32" presetID="9"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ssolve">
                                      <p:cBhvr>
                                        <p:cTn id="34" dur="500"/>
                                        <p:tgtEl>
                                          <p:spTgt spid="10"/>
                                        </p:tgtEl>
                                      </p:cBhvr>
                                    </p:animEffect>
                                  </p:childTnLst>
                                </p:cTn>
                              </p:par>
                              <p:par>
                                <p:cTn id="35" presetID="9"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ChangeArrowheads="1"/>
          </p:cNvSpPr>
          <p:nvPr/>
        </p:nvSpPr>
        <p:spPr bwMode="auto">
          <a:xfrm>
            <a:off x="987425" y="188913"/>
            <a:ext cx="6248400" cy="457200"/>
          </a:xfrm>
          <a:prstGeom prst="rect">
            <a:avLst/>
          </a:prstGeom>
          <a:noFill/>
          <a:ln w="9525">
            <a:noFill/>
            <a:miter lim="800000"/>
            <a:headEnd/>
            <a:tailEnd/>
          </a:ln>
        </p:spPr>
        <p:txBody>
          <a:bodyPr/>
          <a:lstStyle/>
          <a:p>
            <a:pPr eaLnBrk="0" hangingPunct="0"/>
            <a:r>
              <a:rPr lang="es-MX" sz="3600" b="1">
                <a:solidFill>
                  <a:schemeClr val="bg1"/>
                </a:solidFill>
                <a:latin typeface="Futura Book"/>
              </a:rPr>
              <a:t>CICOM </a:t>
            </a:r>
            <a:r>
              <a:rPr lang="es-MX" sz="3600">
                <a:solidFill>
                  <a:schemeClr val="bg1"/>
                </a:solidFill>
                <a:latin typeface="Futura Book"/>
              </a:rPr>
              <a:t>INTEGRANTES</a:t>
            </a:r>
            <a:endParaRPr lang="en-US" sz="3600">
              <a:solidFill>
                <a:schemeClr val="bg1"/>
              </a:solidFill>
              <a:latin typeface="Futura Book"/>
            </a:endParaRPr>
          </a:p>
        </p:txBody>
      </p:sp>
      <p:sp>
        <p:nvSpPr>
          <p:cNvPr id="6" name="5 Marcador de contenido"/>
          <p:cNvSpPr>
            <a:spLocks noGrp="1"/>
          </p:cNvSpPr>
          <p:nvPr>
            <p:ph idx="1"/>
          </p:nvPr>
        </p:nvSpPr>
        <p:spPr>
          <a:xfrm>
            <a:off x="395288" y="1196975"/>
            <a:ext cx="6913562" cy="4525963"/>
          </a:xfrm>
        </p:spPr>
        <p:txBody>
          <a:bodyPr/>
          <a:lstStyle/>
          <a:p>
            <a:r>
              <a:rPr lang="es-MX" sz="1800" smtClean="0"/>
              <a:t>SOCIOS </a:t>
            </a:r>
            <a:r>
              <a:rPr lang="es-MX" sz="1800" b="1" smtClean="0"/>
              <a:t>PROPIETARIOS:</a:t>
            </a:r>
            <a:endParaRPr lang="en-US" sz="1800" smtClean="0"/>
          </a:p>
          <a:p>
            <a:pPr lvl="1"/>
            <a:r>
              <a:rPr lang="es-MX" b="1" smtClean="0"/>
              <a:t>AMAI </a:t>
            </a:r>
            <a:r>
              <a:rPr lang="es-MX" sz="1200" b="1" smtClean="0"/>
              <a:t>– </a:t>
            </a:r>
            <a:r>
              <a:rPr lang="es-MX" sz="1200" smtClean="0"/>
              <a:t>Asociación Mexicana de Agencias de Investigación de Mercado  y</a:t>
            </a:r>
          </a:p>
          <a:p>
            <a:pPr lvl="1">
              <a:buFont typeface="Wingdings" pitchFamily="2" charset="2"/>
              <a:buNone/>
            </a:pPr>
            <a:r>
              <a:rPr lang="es-MX" sz="1200" smtClean="0"/>
              <a:t>                       Opinión Pública.</a:t>
            </a:r>
            <a:endParaRPr lang="en-US" sz="1200" smtClean="0"/>
          </a:p>
          <a:p>
            <a:pPr lvl="1"/>
            <a:r>
              <a:rPr lang="es-MX" b="1" smtClean="0"/>
              <a:t>AMIPCI- </a:t>
            </a:r>
            <a:r>
              <a:rPr lang="es-MX" sz="1200" smtClean="0"/>
              <a:t>Asociación Mexicana de Internet</a:t>
            </a:r>
            <a:endParaRPr lang="en-US" sz="1200" smtClean="0"/>
          </a:p>
          <a:p>
            <a:pPr lvl="1"/>
            <a:r>
              <a:rPr lang="es-MX" b="1" smtClean="0"/>
              <a:t>DIRECTA - </a:t>
            </a:r>
            <a:r>
              <a:rPr lang="es-MX" sz="1200" smtClean="0"/>
              <a:t>Asociación Mexicana de Mercadotecnia Directa e Interactiva</a:t>
            </a:r>
            <a:endParaRPr lang="en-US" sz="1200" smtClean="0"/>
          </a:p>
          <a:p>
            <a:pPr lvl="1"/>
            <a:r>
              <a:rPr lang="es-MX" b="1" smtClean="0"/>
              <a:t>AMAPRO- </a:t>
            </a:r>
            <a:r>
              <a:rPr lang="es-MX" sz="1200" smtClean="0"/>
              <a:t>Asociación Mexicana de Agencias de Promociones</a:t>
            </a:r>
            <a:endParaRPr lang="en-US" sz="1200" smtClean="0"/>
          </a:p>
          <a:p>
            <a:pPr lvl="1"/>
            <a:r>
              <a:rPr lang="es-MX" b="1" smtClean="0"/>
              <a:t>AAM- </a:t>
            </a:r>
            <a:r>
              <a:rPr lang="es-MX" sz="1200" smtClean="0"/>
              <a:t>Asociación de Agencias de Medios</a:t>
            </a:r>
            <a:endParaRPr lang="en-US" sz="1200" smtClean="0"/>
          </a:p>
          <a:p>
            <a:pPr lvl="1"/>
            <a:r>
              <a:rPr lang="es-MX" b="1" smtClean="0"/>
              <a:t>PRORP-</a:t>
            </a:r>
            <a:r>
              <a:rPr lang="es-MX" sz="1200" smtClean="0"/>
              <a:t>Asociación Mexicana de Agencias Profesionales de Relaciones Públicas</a:t>
            </a:r>
            <a:endParaRPr lang="en-US" sz="1200" smtClean="0"/>
          </a:p>
          <a:p>
            <a:pPr lvl="1"/>
            <a:r>
              <a:rPr lang="es-MX" b="1" smtClean="0"/>
              <a:t>QUORUM- </a:t>
            </a:r>
            <a:r>
              <a:rPr lang="es-MX" sz="1200" smtClean="0"/>
              <a:t>Consejo de Diseñadores de México</a:t>
            </a:r>
            <a:endParaRPr lang="en-US" sz="1200" smtClean="0"/>
          </a:p>
          <a:p>
            <a:pPr lvl="1"/>
            <a:r>
              <a:rPr lang="es-MX" b="1" smtClean="0"/>
              <a:t>IAB- </a:t>
            </a:r>
            <a:r>
              <a:rPr lang="es-MX" sz="1200" smtClean="0"/>
              <a:t>Interactive</a:t>
            </a:r>
            <a:r>
              <a:rPr lang="es-MX" b="1" smtClean="0"/>
              <a:t> </a:t>
            </a:r>
            <a:r>
              <a:rPr lang="es-MX" sz="1200" smtClean="0"/>
              <a:t>Advertising Bureau</a:t>
            </a:r>
          </a:p>
          <a:p>
            <a:pPr lvl="1"/>
            <a:r>
              <a:rPr lang="es-MX" b="1" smtClean="0"/>
              <a:t>CONSEJO  DE LA COMUNICACIÓN</a:t>
            </a:r>
            <a:endParaRPr lang="en-US" smtClean="0"/>
          </a:p>
          <a:p>
            <a:pPr lvl="1"/>
            <a:r>
              <a:rPr lang="es-MX" b="1" smtClean="0"/>
              <a:t>ALAP- </a:t>
            </a:r>
            <a:r>
              <a:rPr lang="es-MX" sz="1200" smtClean="0"/>
              <a:t>Asociación Latinoamericana de Agencias de Publicidad</a:t>
            </a:r>
            <a:endParaRPr lang="en-US" sz="1200" smtClean="0"/>
          </a:p>
          <a:p>
            <a:pPr lvl="1"/>
            <a:r>
              <a:rPr lang="es-MX" b="1" smtClean="0"/>
              <a:t>CONAR- </a:t>
            </a:r>
            <a:r>
              <a:rPr lang="es-MX" sz="1200" smtClean="0"/>
              <a:t>Consejo</a:t>
            </a:r>
            <a:r>
              <a:rPr lang="es-MX" b="1" smtClean="0"/>
              <a:t> </a:t>
            </a:r>
            <a:r>
              <a:rPr lang="es-MX" sz="1200" smtClean="0"/>
              <a:t>de Autorregulación y Ética Publicitaria, A.C.</a:t>
            </a:r>
            <a:endParaRPr lang="en-US" smtClean="0"/>
          </a:p>
          <a:p>
            <a:endParaRPr lang="es-MX" sz="1800" smtClean="0"/>
          </a:p>
          <a:p>
            <a:r>
              <a:rPr lang="es-MX" sz="1800" smtClean="0"/>
              <a:t>En conjunto, </a:t>
            </a:r>
            <a:r>
              <a:rPr lang="es-MX" sz="1800" b="1" smtClean="0"/>
              <a:t>CICOM</a:t>
            </a:r>
            <a:r>
              <a:rPr lang="es-MX" sz="1800" smtClean="0"/>
              <a:t> representa a más de 600 empresas</a:t>
            </a:r>
            <a:r>
              <a:rPr lang="en-US" sz="1800" smtClean="0"/>
              <a:t>.</a:t>
            </a:r>
            <a:endParaRPr lang="es-ES_tradnl" sz="18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dissolve">
                                      <p:cBhvr>
                                        <p:cTn id="10" dur="500"/>
                                        <p:tgtEl>
                                          <p:spTgt spid="6">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dissolve">
                                      <p:cBhvr>
                                        <p:cTn id="13" dur="500"/>
                                        <p:tgtEl>
                                          <p:spTgt spid="6">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dissolve">
                                      <p:cBhvr>
                                        <p:cTn id="16" dur="500"/>
                                        <p:tgtEl>
                                          <p:spTgt spid="6">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dissolve">
                                      <p:cBhvr>
                                        <p:cTn id="19" dur="500"/>
                                        <p:tgtEl>
                                          <p:spTgt spid="6">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dissolve">
                                      <p:cBhvr>
                                        <p:cTn id="22" dur="500"/>
                                        <p:tgtEl>
                                          <p:spTgt spid="6">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dissolve">
                                      <p:cBhvr>
                                        <p:cTn id="25" dur="500"/>
                                        <p:tgtEl>
                                          <p:spTgt spid="6">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dissolve">
                                      <p:cBhvr>
                                        <p:cTn id="28" dur="500"/>
                                        <p:tgtEl>
                                          <p:spTgt spid="6">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dissolve">
                                      <p:cBhvr>
                                        <p:cTn id="31" dur="500"/>
                                        <p:tgtEl>
                                          <p:spTgt spid="6">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
                                            <p:txEl>
                                              <p:pRg st="9" end="9"/>
                                            </p:txEl>
                                          </p:spTgt>
                                        </p:tgtEl>
                                        <p:attrNameLst>
                                          <p:attrName>style.visibility</p:attrName>
                                        </p:attrNameLst>
                                      </p:cBhvr>
                                      <p:to>
                                        <p:strVal val="visible"/>
                                      </p:to>
                                    </p:set>
                                    <p:animEffect transition="in" filter="dissolve">
                                      <p:cBhvr>
                                        <p:cTn id="34" dur="500"/>
                                        <p:tgtEl>
                                          <p:spTgt spid="6">
                                            <p:txEl>
                                              <p:pRg st="9" end="9"/>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dissolve">
                                      <p:cBhvr>
                                        <p:cTn id="37" dur="500"/>
                                        <p:tgtEl>
                                          <p:spTgt spid="6">
                                            <p:txEl>
                                              <p:pRg st="10" end="10"/>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6">
                                            <p:txEl>
                                              <p:pRg st="11" end="11"/>
                                            </p:txEl>
                                          </p:spTgt>
                                        </p:tgtEl>
                                        <p:attrNameLst>
                                          <p:attrName>style.visibility</p:attrName>
                                        </p:attrNameLst>
                                      </p:cBhvr>
                                      <p:to>
                                        <p:strVal val="visible"/>
                                      </p:to>
                                    </p:set>
                                    <p:animEffect transition="in" filter="dissolve">
                                      <p:cBhvr>
                                        <p:cTn id="40" dur="500"/>
                                        <p:tgtEl>
                                          <p:spTgt spid="6">
                                            <p:txEl>
                                              <p:pRg st="11" end="11"/>
                                            </p:txEl>
                                          </p:spTgt>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animEffect transition="in" filter="dissolve">
                                      <p:cBhvr>
                                        <p:cTn id="43" dur="500"/>
                                        <p:tgtEl>
                                          <p:spTgt spid="6">
                                            <p:txEl>
                                              <p:pRg st="12" end="1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6">
                                            <p:txEl>
                                              <p:pRg st="14" end="14"/>
                                            </p:txEl>
                                          </p:spTgt>
                                        </p:tgtEl>
                                        <p:attrNameLst>
                                          <p:attrName>style.visibility</p:attrName>
                                        </p:attrNameLst>
                                      </p:cBhvr>
                                      <p:to>
                                        <p:strVal val="visible"/>
                                      </p:to>
                                    </p:set>
                                    <p:animEffect transition="in" filter="dissolve">
                                      <p:cBhvr>
                                        <p:cTn id="48"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ChangeArrowheads="1"/>
          </p:cNvSpPr>
          <p:nvPr/>
        </p:nvSpPr>
        <p:spPr bwMode="auto">
          <a:xfrm>
            <a:off x="1035050" y="163513"/>
            <a:ext cx="7424738" cy="457200"/>
          </a:xfrm>
          <a:prstGeom prst="rect">
            <a:avLst/>
          </a:prstGeom>
          <a:noFill/>
          <a:ln w="9525">
            <a:noFill/>
            <a:miter lim="800000"/>
            <a:headEnd/>
            <a:tailEnd/>
          </a:ln>
        </p:spPr>
        <p:txBody>
          <a:bodyPr/>
          <a:lstStyle/>
          <a:p>
            <a:pPr eaLnBrk="0" hangingPunct="0"/>
            <a:r>
              <a:rPr lang="es-MX" sz="3600">
                <a:solidFill>
                  <a:schemeClr val="bg1"/>
                </a:solidFill>
                <a:latin typeface="Futura Book"/>
              </a:rPr>
              <a:t>AGRADECIMIENTOS</a:t>
            </a:r>
            <a:endParaRPr lang="en-US" sz="3600">
              <a:solidFill>
                <a:schemeClr val="bg1"/>
              </a:solidFill>
              <a:latin typeface="Futura Book"/>
            </a:endParaRPr>
          </a:p>
        </p:txBody>
      </p:sp>
      <p:sp>
        <p:nvSpPr>
          <p:cNvPr id="8" name="Text Box 13"/>
          <p:cNvSpPr txBox="1">
            <a:spLocks noChangeArrowheads="1"/>
          </p:cNvSpPr>
          <p:nvPr/>
        </p:nvSpPr>
        <p:spPr bwMode="auto">
          <a:xfrm>
            <a:off x="331788" y="1327150"/>
            <a:ext cx="7275512" cy="1814513"/>
          </a:xfrm>
          <a:prstGeom prst="rect">
            <a:avLst/>
          </a:prstGeom>
          <a:noFill/>
          <a:ln w="9525">
            <a:noFill/>
            <a:miter lim="800000"/>
            <a:headEnd/>
            <a:tailEnd/>
          </a:ln>
        </p:spPr>
        <p:txBody>
          <a:bodyPr>
            <a:spAutoFit/>
          </a:bodyPr>
          <a:lstStyle/>
          <a:p>
            <a:pPr eaLnBrk="0" hangingPunct="0"/>
            <a:r>
              <a:rPr lang="es-MX" sz="2800">
                <a:latin typeface="Futura Book"/>
              </a:rPr>
              <a:t>Agradecemos la coordinación y elaboración de este estudio a </a:t>
            </a:r>
            <a:r>
              <a:rPr lang="es-MX" sz="2800" b="1">
                <a:latin typeface="Futura Book"/>
              </a:rPr>
              <a:t>Master Research </a:t>
            </a:r>
            <a:r>
              <a:rPr lang="es-MX" sz="2800">
                <a:latin typeface="Futura Book"/>
              </a:rPr>
              <a:t>y a todos los miembros que hicieron posible     la realización del mismo.</a:t>
            </a:r>
            <a:endParaRPr lang="en-US" sz="2800">
              <a:latin typeface="Futura Book"/>
            </a:endParaRPr>
          </a:p>
        </p:txBody>
      </p:sp>
      <p:pic>
        <p:nvPicPr>
          <p:cNvPr id="4100" name="Picture 6" descr="C:\Documents and Settings\kcastro\Mis documentos\Mis imágenes\MR logo sin fondo shg.png"/>
          <p:cNvPicPr>
            <a:picLocks noChangeAspect="1" noChangeArrowheads="1"/>
          </p:cNvPicPr>
          <p:nvPr/>
        </p:nvPicPr>
        <p:blipFill>
          <a:blip r:embed="rId2"/>
          <a:srcRect/>
          <a:stretch>
            <a:fillRect/>
          </a:stretch>
        </p:blipFill>
        <p:spPr bwMode="auto">
          <a:xfrm>
            <a:off x="1071563" y="3586163"/>
            <a:ext cx="3429000" cy="17145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dissolve">
                                      <p:cBhvr>
                                        <p:cTn id="11"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ChangeArrowheads="1"/>
          </p:cNvSpPr>
          <p:nvPr/>
        </p:nvSpPr>
        <p:spPr bwMode="auto">
          <a:xfrm>
            <a:off x="987425" y="193675"/>
            <a:ext cx="6248400" cy="642938"/>
          </a:xfrm>
          <a:prstGeom prst="rect">
            <a:avLst/>
          </a:prstGeom>
          <a:noFill/>
          <a:ln w="9525">
            <a:noFill/>
            <a:miter lim="800000"/>
            <a:headEnd/>
            <a:tailEnd/>
          </a:ln>
        </p:spPr>
        <p:txBody>
          <a:bodyPr/>
          <a:lstStyle/>
          <a:p>
            <a:pPr eaLnBrk="0" hangingPunct="0"/>
            <a:r>
              <a:rPr lang="es-ES_tradnl" sz="3600">
                <a:solidFill>
                  <a:srgbClr val="FFFFFF"/>
                </a:solidFill>
                <a:latin typeface="Futura Book"/>
              </a:rPr>
              <a:t>INTRODUCCIÓN</a:t>
            </a:r>
          </a:p>
        </p:txBody>
      </p:sp>
      <p:sp>
        <p:nvSpPr>
          <p:cNvPr id="6147" name="3 Marcador de contenido"/>
          <p:cNvSpPr>
            <a:spLocks noGrp="1"/>
          </p:cNvSpPr>
          <p:nvPr>
            <p:ph idx="1"/>
          </p:nvPr>
        </p:nvSpPr>
        <p:spPr>
          <a:xfrm>
            <a:off x="457200" y="1189038"/>
            <a:ext cx="6923088" cy="4832350"/>
          </a:xfrm>
        </p:spPr>
        <p:txBody>
          <a:bodyPr rtlCol="0">
            <a:normAutofit fontScale="92500" lnSpcReduction="20000"/>
          </a:bodyPr>
          <a:lstStyle/>
          <a:p>
            <a:pPr algn="just">
              <a:defRPr/>
            </a:pPr>
            <a:r>
              <a:rPr lang="es-MX" sz="2000" b="1" dirty="0" smtClean="0"/>
              <a:t>El Estudio CICOM </a:t>
            </a:r>
            <a:r>
              <a:rPr lang="es-MX" sz="2000" dirty="0" smtClean="0"/>
              <a:t>del Valor de la Industria de la Comunicación Comercial, </a:t>
            </a:r>
            <a:r>
              <a:rPr lang="es-MX" sz="2000" b="1" dirty="0" smtClean="0"/>
              <a:t>representa</a:t>
            </a:r>
            <a:r>
              <a:rPr lang="es-MX" sz="2000" dirty="0" smtClean="0"/>
              <a:t> desde su primera edición, </a:t>
            </a:r>
            <a:r>
              <a:rPr lang="es-MX" sz="2000" b="1" dirty="0" smtClean="0"/>
              <a:t>una fuente confiable de información sobre el comportamiento de la comunicación comercial en México en cada una de sus disciplinas. </a:t>
            </a:r>
          </a:p>
          <a:p>
            <a:pPr algn="just">
              <a:defRPr/>
            </a:pPr>
            <a:endParaRPr lang="es-MX" sz="2000" dirty="0" smtClean="0"/>
          </a:p>
          <a:p>
            <a:pPr algn="just">
              <a:defRPr/>
            </a:pPr>
            <a:r>
              <a:rPr lang="es-MX" sz="2000" dirty="0" smtClean="0"/>
              <a:t>El Estudio CICOM </a:t>
            </a:r>
            <a:r>
              <a:rPr lang="es-MX" sz="2000" b="1" dirty="0" smtClean="0"/>
              <a:t>establece  el tamaño de la inversión y el comparativo de crecimiento, además de mostrar áreas de influencia más sensibles en nuestra economía como lo es la generación de empleos.</a:t>
            </a:r>
          </a:p>
          <a:p>
            <a:pPr algn="just">
              <a:defRPr/>
            </a:pPr>
            <a:endParaRPr lang="es-MX" sz="2000" dirty="0" smtClean="0"/>
          </a:p>
          <a:p>
            <a:pPr algn="just">
              <a:defRPr/>
            </a:pPr>
            <a:r>
              <a:rPr lang="es-MX" sz="2000" b="1" dirty="0" smtClean="0"/>
              <a:t>Lo anterior sustenta las propuestas de acción de CICOM para impulsar el desarrollo de la industria con la participación de todos los sectores involucrados.</a:t>
            </a:r>
          </a:p>
          <a:p>
            <a:pPr algn="just">
              <a:defRPr/>
            </a:pPr>
            <a:endParaRPr lang="es-MX" sz="2000" dirty="0" smtClean="0"/>
          </a:p>
          <a:p>
            <a:pPr algn="just">
              <a:defRPr/>
            </a:pPr>
            <a:r>
              <a:rPr lang="es-MX" sz="2000" b="1" dirty="0" smtClean="0"/>
              <a:t>Se presenta la edición 2010 con la medición de lo ocurrido en el 2009, año sin duda difícil para la economía mexicana.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dissolve">
                                      <p:cBhvr>
                                        <p:cTn id="7" dur="500"/>
                                        <p:tgtEl>
                                          <p:spTgt spid="6147">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animEffect transition="in" filter="dissolve">
                                      <p:cBhvr>
                                        <p:cTn id="11" dur="500"/>
                                        <p:tgtEl>
                                          <p:spTgt spid="6147">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animEffect transition="in" filter="dissolve">
                                      <p:cBhvr>
                                        <p:cTn id="15" dur="500"/>
                                        <p:tgtEl>
                                          <p:spTgt spid="6147">
                                            <p:txEl>
                                              <p:pRg st="4" end="4"/>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6147">
                                            <p:txEl>
                                              <p:pRg st="6" end="6"/>
                                            </p:txEl>
                                          </p:spTgt>
                                        </p:tgtEl>
                                        <p:attrNameLst>
                                          <p:attrName>style.visibility</p:attrName>
                                        </p:attrNameLst>
                                      </p:cBhvr>
                                      <p:to>
                                        <p:strVal val="visible"/>
                                      </p:to>
                                    </p:set>
                                    <p:animEffect transition="in" filter="dissolve">
                                      <p:cBhvr>
                                        <p:cTn id="19"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ChangeArrowheads="1"/>
          </p:cNvSpPr>
          <p:nvPr/>
        </p:nvSpPr>
        <p:spPr bwMode="auto">
          <a:xfrm>
            <a:off x="947738" y="188913"/>
            <a:ext cx="7296150" cy="642937"/>
          </a:xfrm>
          <a:prstGeom prst="rect">
            <a:avLst/>
          </a:prstGeom>
          <a:noFill/>
          <a:ln w="9525">
            <a:noFill/>
            <a:miter lim="800000"/>
            <a:headEnd/>
            <a:tailEnd/>
          </a:ln>
        </p:spPr>
        <p:txBody>
          <a:bodyPr/>
          <a:lstStyle/>
          <a:p>
            <a:pPr eaLnBrk="0" hangingPunct="0"/>
            <a:r>
              <a:rPr lang="es-ES_tradnl" sz="3600">
                <a:solidFill>
                  <a:schemeClr val="bg1"/>
                </a:solidFill>
                <a:latin typeface="Futura Book"/>
              </a:rPr>
              <a:t>METODOLOGIA DEL ESTUDIO</a:t>
            </a:r>
          </a:p>
        </p:txBody>
      </p:sp>
      <p:sp>
        <p:nvSpPr>
          <p:cNvPr id="7171" name="3 Marcador de contenido"/>
          <p:cNvSpPr>
            <a:spLocks noGrp="1"/>
          </p:cNvSpPr>
          <p:nvPr>
            <p:ph idx="1"/>
          </p:nvPr>
        </p:nvSpPr>
        <p:spPr>
          <a:xfrm>
            <a:off x="457200" y="1117600"/>
            <a:ext cx="6923088" cy="5240338"/>
          </a:xfrm>
        </p:spPr>
        <p:txBody>
          <a:bodyPr rtlCol="0">
            <a:normAutofit fontScale="92500" lnSpcReduction="20000"/>
          </a:bodyPr>
          <a:lstStyle/>
          <a:p>
            <a:pPr algn="just">
              <a:defRPr/>
            </a:pPr>
            <a:r>
              <a:rPr lang="es-MX" sz="2000" dirty="0" smtClean="0"/>
              <a:t>El estudio de CICOM </a:t>
            </a:r>
            <a:r>
              <a:rPr lang="es-MX" sz="2000" b="1" dirty="0" smtClean="0"/>
              <a:t>se integra con los datos proporcionados por las organizaciones participantes, miembros de CICOM</a:t>
            </a:r>
            <a:r>
              <a:rPr lang="es-MX" sz="2000" dirty="0" smtClean="0"/>
              <a:t>, que son a su vez resultado de los estudios desarrollados por las mismas,  para medir el desempeño de sus respectivas disciplinas.</a:t>
            </a:r>
          </a:p>
          <a:p>
            <a:pPr algn="just">
              <a:defRPr/>
            </a:pPr>
            <a:endParaRPr lang="es-MX" sz="2000" dirty="0" smtClean="0"/>
          </a:p>
          <a:p>
            <a:pPr algn="just">
              <a:defRPr/>
            </a:pPr>
            <a:r>
              <a:rPr lang="es-MX" sz="2000" dirty="0" smtClean="0"/>
              <a:t>Con el apoyo de </a:t>
            </a:r>
            <a:r>
              <a:rPr lang="es-MX" sz="2000" b="1" dirty="0" err="1" smtClean="0"/>
              <a:t>Master</a:t>
            </a:r>
            <a:r>
              <a:rPr lang="es-MX" sz="2000" b="1" dirty="0" smtClean="0"/>
              <a:t> </a:t>
            </a:r>
            <a:r>
              <a:rPr lang="es-MX" sz="2000" b="1" dirty="0" err="1" smtClean="0"/>
              <a:t>Research</a:t>
            </a:r>
            <a:r>
              <a:rPr lang="es-MX" sz="2000" dirty="0" smtClean="0"/>
              <a:t>, agencia integrante de la AMAI,  se </a:t>
            </a:r>
            <a:r>
              <a:rPr lang="es-MX" sz="2000" b="1" dirty="0" smtClean="0"/>
              <a:t>reúne la información, procediendo a su revisión, integración y análisis</a:t>
            </a:r>
            <a:r>
              <a:rPr lang="es-MX" sz="2000" dirty="0" smtClean="0"/>
              <a:t>, para constituir el documento final. </a:t>
            </a:r>
          </a:p>
          <a:p>
            <a:pPr algn="just">
              <a:defRPr/>
            </a:pPr>
            <a:endParaRPr lang="es-MX" sz="2000" dirty="0" smtClean="0"/>
          </a:p>
          <a:p>
            <a:pPr algn="just">
              <a:defRPr/>
            </a:pPr>
            <a:r>
              <a:rPr lang="es-MX" sz="2000" dirty="0" smtClean="0"/>
              <a:t>Si bien la exactitud de los datos depende de cada organización</a:t>
            </a:r>
            <a:r>
              <a:rPr lang="es-MX" sz="2000" b="1" dirty="0" smtClean="0"/>
              <a:t>, la calidad y consistencia de la información es evaluada, tomando como referencia diferentes fuentes de información.</a:t>
            </a:r>
          </a:p>
          <a:p>
            <a:pPr algn="just">
              <a:defRPr/>
            </a:pPr>
            <a:endParaRPr lang="es-MX" sz="2000" dirty="0" smtClean="0"/>
          </a:p>
          <a:p>
            <a:pPr algn="just">
              <a:defRPr/>
            </a:pPr>
            <a:r>
              <a:rPr lang="es-MX" sz="2000" b="1" dirty="0" smtClean="0"/>
              <a:t>Las cifras reportadas, muestran únicamente los datos de facturación y en su caso la medición de empleo de cada organización.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 calcmode="lin" valueType="num">
                                      <p:cBhvr additive="base">
                                        <p:cTn id="12"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 calcmode="lin" valueType="num">
                                      <p:cBhvr additive="base">
                                        <p:cTn id="17"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171">
                                            <p:txEl>
                                              <p:pRg st="6" end="6"/>
                                            </p:txEl>
                                          </p:spTgt>
                                        </p:tgtEl>
                                        <p:attrNameLst>
                                          <p:attrName>style.visibility</p:attrName>
                                        </p:attrNameLst>
                                      </p:cBhvr>
                                      <p:to>
                                        <p:strVal val="visible"/>
                                      </p:to>
                                    </p:set>
                                    <p:anim calcmode="lin" valueType="num">
                                      <p:cBhvr additive="base">
                                        <p:cTn id="22" dur="500" fill="hold"/>
                                        <p:tgtEl>
                                          <p:spTgt spid="7171">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17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84163" y="1795463"/>
            <a:ext cx="6248400" cy="642937"/>
          </a:xfrm>
          <a:prstGeom prst="rect">
            <a:avLst/>
          </a:prstGeom>
          <a:noFill/>
          <a:ln w="9525">
            <a:noFill/>
            <a:miter lim="800000"/>
            <a:headEnd/>
            <a:tailEnd/>
          </a:ln>
        </p:spPr>
        <p:txBody>
          <a:bodyPr/>
          <a:lstStyle/>
          <a:p>
            <a:pPr eaLnBrk="0" hangingPunct="0"/>
            <a:r>
              <a:rPr lang="es-MX" sz="4800">
                <a:latin typeface="Futura Book"/>
              </a:rPr>
              <a:t>ASPECTOS RELEVANTES </a:t>
            </a:r>
          </a:p>
          <a:p>
            <a:pPr eaLnBrk="0" hangingPunct="0"/>
            <a:r>
              <a:rPr lang="es-MX" sz="4800">
                <a:latin typeface="Futura Book"/>
              </a:rPr>
              <a:t>2009</a:t>
            </a:r>
            <a:endParaRPr lang="en-US" sz="4800">
              <a:latin typeface="Futura Book"/>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57200" y="1196975"/>
            <a:ext cx="6851650" cy="4608513"/>
          </a:xfrm>
        </p:spPr>
        <p:txBody>
          <a:bodyPr/>
          <a:lstStyle/>
          <a:p>
            <a:pPr algn="just"/>
            <a:r>
              <a:rPr lang="es-MX" smtClean="0"/>
              <a:t>El valor de la industria se estima en </a:t>
            </a:r>
            <a:r>
              <a:rPr lang="es-MX" b="1" smtClean="0"/>
              <a:t>101,345 millones de pesos</a:t>
            </a:r>
            <a:r>
              <a:rPr lang="es-MX" smtClean="0"/>
              <a:t> para el año de 2009. Rebasándose en este año, la cifra de 100 mil MDP.</a:t>
            </a:r>
          </a:p>
          <a:p>
            <a:pPr algn="just"/>
            <a:endParaRPr lang="es-MX" smtClean="0"/>
          </a:p>
          <a:p>
            <a:pPr algn="just"/>
            <a:r>
              <a:rPr lang="es-MX" smtClean="0"/>
              <a:t>El crecimiento de la industria para 2009, representa </a:t>
            </a:r>
            <a:r>
              <a:rPr lang="es-MX" b="1" smtClean="0"/>
              <a:t>1.8%</a:t>
            </a:r>
            <a:r>
              <a:rPr lang="es-MX" smtClean="0"/>
              <a:t> respecto del año anterior, misma que registró la cantidad de 99,559 mil MDP.</a:t>
            </a:r>
          </a:p>
          <a:p>
            <a:pPr algn="just"/>
            <a:endParaRPr lang="es-MX" smtClean="0"/>
          </a:p>
          <a:p>
            <a:pPr algn="just"/>
            <a:r>
              <a:rPr lang="es-MX" smtClean="0"/>
              <a:t>La industria generó empleos para casi </a:t>
            </a:r>
            <a:r>
              <a:rPr lang="es-MX" b="1" smtClean="0"/>
              <a:t>1.52 millones de personas</a:t>
            </a:r>
            <a:r>
              <a:rPr lang="es-MX" smtClean="0"/>
              <a:t>.</a:t>
            </a:r>
          </a:p>
          <a:p>
            <a:pPr algn="just"/>
            <a:endParaRPr lang="es-MX" smtClean="0"/>
          </a:p>
          <a:p>
            <a:pPr algn="just"/>
            <a:r>
              <a:rPr lang="es-MX" smtClean="0"/>
              <a:t>Las disciplinas de la Mercadotecnia que presentaron </a:t>
            </a:r>
            <a:r>
              <a:rPr lang="es-MX" b="1" smtClean="0"/>
              <a:t>crecimientos sobresalientes</a:t>
            </a:r>
            <a:r>
              <a:rPr lang="es-MX" smtClean="0"/>
              <a:t>, respecto del año anterior y que explican en gran medida el aumento en el valor de la industria, son en orden de importancia los siguientes:</a:t>
            </a:r>
            <a:r>
              <a:rPr lang="en-US" smtClean="0"/>
              <a:t> </a:t>
            </a:r>
          </a:p>
          <a:p>
            <a:pPr lvl="1" algn="just"/>
            <a:r>
              <a:rPr lang="es-MX" sz="2000" b="1" smtClean="0"/>
              <a:t>34% </a:t>
            </a:r>
            <a:r>
              <a:rPr lang="es-MX" sz="2000" smtClean="0"/>
              <a:t>Internet	</a:t>
            </a:r>
          </a:p>
          <a:p>
            <a:pPr lvl="1" algn="just"/>
            <a:r>
              <a:rPr lang="es-MX" sz="2000" b="1" smtClean="0"/>
              <a:t>15% </a:t>
            </a:r>
            <a:r>
              <a:rPr lang="es-MX" sz="2000" smtClean="0"/>
              <a:t>Promociones</a:t>
            </a:r>
            <a:endParaRPr lang="en-US" sz="2000" smtClean="0"/>
          </a:p>
          <a:p>
            <a:pPr lvl="1" algn="just"/>
            <a:r>
              <a:rPr lang="es-MX" sz="2000" b="1" smtClean="0"/>
              <a:t>12% </a:t>
            </a:r>
            <a:r>
              <a:rPr lang="es-MX" sz="2000" smtClean="0"/>
              <a:t>Mercadotecnia Directa	</a:t>
            </a:r>
          </a:p>
          <a:p>
            <a:pPr lvl="1" algn="just"/>
            <a:r>
              <a:rPr lang="es-MX" sz="2000" b="1" smtClean="0"/>
              <a:t>11% </a:t>
            </a:r>
            <a:r>
              <a:rPr lang="es-MX" sz="2000" smtClean="0"/>
              <a:t>Relaciones Públicas		</a:t>
            </a:r>
            <a:endParaRPr lang="en-US" sz="2000" smtClean="0"/>
          </a:p>
          <a:p>
            <a:pPr algn="just"/>
            <a:endParaRPr lang="en-US" smtClean="0"/>
          </a:p>
          <a:p>
            <a:pPr algn="just"/>
            <a:endParaRPr lang="en-US" smtClean="0"/>
          </a:p>
          <a:p>
            <a:pPr algn="just"/>
            <a:endParaRPr lang="es-ES" smtClean="0"/>
          </a:p>
        </p:txBody>
      </p:sp>
      <p:sp>
        <p:nvSpPr>
          <p:cNvPr id="23554" name="Rectangle 3"/>
          <p:cNvSpPr>
            <a:spLocks noChangeArrowheads="1"/>
          </p:cNvSpPr>
          <p:nvPr/>
        </p:nvSpPr>
        <p:spPr bwMode="auto">
          <a:xfrm>
            <a:off x="930275" y="193675"/>
            <a:ext cx="7242175" cy="642938"/>
          </a:xfrm>
          <a:prstGeom prst="rect">
            <a:avLst/>
          </a:prstGeom>
          <a:noFill/>
          <a:ln w="9525">
            <a:noFill/>
            <a:miter lim="800000"/>
            <a:headEnd/>
            <a:tailEnd/>
          </a:ln>
        </p:spPr>
        <p:txBody>
          <a:bodyPr/>
          <a:lstStyle/>
          <a:p>
            <a:pPr eaLnBrk="0" hangingPunct="0"/>
            <a:r>
              <a:rPr lang="es-MX" sz="3600">
                <a:solidFill>
                  <a:srgbClr val="FFFFFF"/>
                </a:solidFill>
                <a:latin typeface="Futura Book"/>
              </a:rPr>
              <a:t>ASPECTOS RELEVANTES 2009</a:t>
            </a:r>
            <a:endParaRPr lang="en-US" sz="3600">
              <a:solidFill>
                <a:srgbClr val="FFFFFF"/>
              </a:solidFill>
              <a:latin typeface="Futura Book"/>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dissolve">
                                      <p:cBhvr>
                                        <p:cTn id="15" dur="500"/>
                                        <p:tgtEl>
                                          <p:spTgt spid="4">
                                            <p:txEl>
                                              <p:pRg st="4" end="4"/>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dissolve">
                                      <p:cBhvr>
                                        <p:cTn id="19" dur="500"/>
                                        <p:tgtEl>
                                          <p:spTgt spid="4">
                                            <p:txEl>
                                              <p:pRg st="6" end="6"/>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Effect transition="in" filter="dissolve">
                                      <p:cBhvr>
                                        <p:cTn id="23" dur="500"/>
                                        <p:tgtEl>
                                          <p:spTgt spid="4">
                                            <p:txEl>
                                              <p:pRg st="7" end="7"/>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dissolve">
                                      <p:cBhvr>
                                        <p:cTn id="27" dur="500"/>
                                        <p:tgtEl>
                                          <p:spTgt spid="4">
                                            <p:txEl>
                                              <p:pRg st="8" end="8"/>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dissolve">
                                      <p:cBhvr>
                                        <p:cTn id="31" dur="500"/>
                                        <p:tgtEl>
                                          <p:spTgt spid="4">
                                            <p:txEl>
                                              <p:pRg st="9" end="9"/>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dissolve">
                                      <p:cBhvr>
                                        <p:cTn id="3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ChangeArrowheads="1"/>
          </p:cNvSpPr>
          <p:nvPr/>
        </p:nvSpPr>
        <p:spPr bwMode="auto">
          <a:xfrm>
            <a:off x="930275" y="188913"/>
            <a:ext cx="7242175" cy="642937"/>
          </a:xfrm>
          <a:prstGeom prst="rect">
            <a:avLst/>
          </a:prstGeom>
          <a:noFill/>
          <a:ln w="9525">
            <a:noFill/>
            <a:miter lim="800000"/>
            <a:headEnd/>
            <a:tailEnd/>
          </a:ln>
        </p:spPr>
        <p:txBody>
          <a:bodyPr/>
          <a:lstStyle/>
          <a:p>
            <a:pPr eaLnBrk="0" hangingPunct="0"/>
            <a:r>
              <a:rPr lang="es-MX" sz="3600">
                <a:solidFill>
                  <a:srgbClr val="FFFFFF"/>
                </a:solidFill>
                <a:latin typeface="Futura Book"/>
              </a:rPr>
              <a:t>ASPECTOS RELEVANTES 2009</a:t>
            </a:r>
            <a:endParaRPr lang="en-US" sz="3600">
              <a:solidFill>
                <a:srgbClr val="FFFFFF"/>
              </a:solidFill>
              <a:latin typeface="Futura Book"/>
            </a:endParaRPr>
          </a:p>
        </p:txBody>
      </p:sp>
      <p:sp>
        <p:nvSpPr>
          <p:cNvPr id="4" name="3 Marcador de contenido"/>
          <p:cNvSpPr>
            <a:spLocks noGrp="1"/>
          </p:cNvSpPr>
          <p:nvPr>
            <p:ph idx="1"/>
          </p:nvPr>
        </p:nvSpPr>
        <p:spPr>
          <a:xfrm>
            <a:off x="457200" y="1196975"/>
            <a:ext cx="6851650" cy="4679950"/>
          </a:xfrm>
        </p:spPr>
        <p:txBody>
          <a:bodyPr/>
          <a:lstStyle/>
          <a:p>
            <a:pPr algn="just"/>
            <a:r>
              <a:rPr lang="es-ES" sz="1800" smtClean="0"/>
              <a:t>La situación económica mundial en el 2009, la influenza, la cautela en el manejo de los presupuestos y la crisis económica, fueron los factores que motivaron el crecimiento moderado en la inversión </a:t>
            </a:r>
            <a:r>
              <a:rPr lang="es-MX" sz="1800" smtClean="0"/>
              <a:t>de las organizaciones que integra la </a:t>
            </a:r>
            <a:r>
              <a:rPr lang="es-MX" sz="1800" b="1" smtClean="0"/>
              <a:t>CICOM</a:t>
            </a:r>
            <a:r>
              <a:rPr lang="es-MX" sz="1800" smtClean="0"/>
              <a:t>. </a:t>
            </a:r>
          </a:p>
          <a:p>
            <a:pPr algn="just"/>
            <a:endParaRPr lang="es-MX" sz="1800" smtClean="0"/>
          </a:p>
          <a:p>
            <a:pPr algn="just"/>
            <a:r>
              <a:rPr lang="es-MX" sz="1800" smtClean="0"/>
              <a:t>Los anunciantes fueron más cautelosos en su inversión en comunicación comercial. Además de reducir presupuestos en muchos casos, </a:t>
            </a:r>
            <a:r>
              <a:rPr lang="es-MX" sz="1800" b="1" smtClean="0"/>
              <a:t>reorientaron parte de su inversión de ATL a BTL</a:t>
            </a:r>
            <a:r>
              <a:rPr lang="es-MX" sz="1800" smtClean="0"/>
              <a:t>.</a:t>
            </a:r>
            <a:r>
              <a:rPr lang="es-MX" sz="1800" b="1" smtClean="0"/>
              <a:t> </a:t>
            </a:r>
          </a:p>
          <a:p>
            <a:pPr algn="just"/>
            <a:endParaRPr lang="es-MX" sz="1800" smtClean="0"/>
          </a:p>
          <a:p>
            <a:pPr algn="just"/>
            <a:r>
              <a:rPr lang="es-MX" sz="1800" smtClean="0"/>
              <a:t>Por otra parte, algunos de los factores que contribuyeron al crecimiento de la industria fueron el gasto realizado en el proceso electoral de 2009 y el incremento en las actividades BTL.</a:t>
            </a:r>
            <a:endParaRPr lang="en-US" sz="1800" smtClean="0"/>
          </a:p>
          <a:p>
            <a:pPr algn="just"/>
            <a:endParaRPr lang="es-MX" sz="1800" smtClean="0"/>
          </a:p>
          <a:p>
            <a:endParaRPr lang="es-ES" sz="18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 calcmode="lin" valueType="num">
                                      <p:cBhvr additive="base">
                                        <p:cTn id="1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77813" y="1795463"/>
            <a:ext cx="6248400" cy="642937"/>
          </a:xfrm>
          <a:prstGeom prst="rect">
            <a:avLst/>
          </a:prstGeom>
          <a:noFill/>
          <a:ln w="9525">
            <a:noFill/>
            <a:miter lim="800000"/>
            <a:headEnd/>
            <a:tailEnd/>
          </a:ln>
        </p:spPr>
        <p:txBody>
          <a:bodyPr/>
          <a:lstStyle/>
          <a:p>
            <a:pPr eaLnBrk="0" hangingPunct="0"/>
            <a:r>
              <a:rPr lang="es-MX" sz="4800">
                <a:latin typeface="Futura Book"/>
              </a:rPr>
              <a:t>I. VALOR DE LA INDUSTRIA </a:t>
            </a:r>
          </a:p>
          <a:p>
            <a:pPr eaLnBrk="0" hangingPunct="0"/>
            <a:r>
              <a:rPr lang="es-MX" sz="4800">
                <a:latin typeface="Futura Book"/>
              </a:rPr>
              <a:t>PARA 2009</a:t>
            </a:r>
            <a:endParaRPr lang="en-US" sz="4800">
              <a:latin typeface="Futura Book"/>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8" descr="C:\Documents and Settings\kcastro\Mis documentos\CICOM\carpeta sin ti¦ütulo\investigacion.jpg"/>
          <p:cNvPicPr>
            <a:picLocks noChangeAspect="1" noChangeArrowheads="1"/>
          </p:cNvPicPr>
          <p:nvPr/>
        </p:nvPicPr>
        <p:blipFill>
          <a:blip r:embed="rId2"/>
          <a:srcRect r="21155" b="2512"/>
          <a:stretch>
            <a:fillRect/>
          </a:stretch>
        </p:blipFill>
        <p:spPr bwMode="auto">
          <a:xfrm>
            <a:off x="1500188" y="987425"/>
            <a:ext cx="7593012" cy="5013325"/>
          </a:xfrm>
          <a:prstGeom prst="rect">
            <a:avLst/>
          </a:prstGeom>
          <a:noFill/>
          <a:ln w="9525">
            <a:noFill/>
            <a:miter lim="800000"/>
            <a:headEnd/>
            <a:tailEnd/>
          </a:ln>
        </p:spPr>
      </p:pic>
      <p:sp>
        <p:nvSpPr>
          <p:cNvPr id="27650" name="Rectangle 3"/>
          <p:cNvSpPr>
            <a:spLocks noChangeArrowheads="1"/>
          </p:cNvSpPr>
          <p:nvPr/>
        </p:nvSpPr>
        <p:spPr bwMode="auto">
          <a:xfrm>
            <a:off x="966788" y="198438"/>
            <a:ext cx="8429625" cy="566737"/>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MERCADOTÉCNICA POR DISCIPLINA</a:t>
            </a:r>
            <a:endParaRPr lang="en-US" sz="2000" b="1">
              <a:solidFill>
                <a:schemeClr val="bg1"/>
              </a:solidFill>
              <a:latin typeface="Futura Book"/>
            </a:endParaRPr>
          </a:p>
        </p:txBody>
      </p:sp>
      <p:sp>
        <p:nvSpPr>
          <p:cNvPr id="27651" name="Rectangle 3"/>
          <p:cNvSpPr>
            <a:spLocks noChangeArrowheads="1"/>
          </p:cNvSpPr>
          <p:nvPr/>
        </p:nvSpPr>
        <p:spPr bwMode="auto">
          <a:xfrm>
            <a:off x="314325" y="1349375"/>
            <a:ext cx="4029075" cy="566738"/>
          </a:xfrm>
          <a:prstGeom prst="rect">
            <a:avLst/>
          </a:prstGeom>
          <a:noFill/>
          <a:ln w="9525">
            <a:noFill/>
            <a:miter lim="800000"/>
            <a:headEnd/>
            <a:tailEnd/>
          </a:ln>
        </p:spPr>
        <p:txBody>
          <a:bodyPr/>
          <a:lstStyle/>
          <a:p>
            <a:pPr eaLnBrk="0" hangingPunct="0"/>
            <a:r>
              <a:rPr lang="es-MX" sz="2500">
                <a:latin typeface="Futura Book"/>
              </a:rPr>
              <a:t>Valor total: $101,345 MDP</a:t>
            </a:r>
            <a:endParaRPr lang="en-US" sz="2500">
              <a:latin typeface="Futura Book"/>
            </a:endParaRPr>
          </a:p>
        </p:txBody>
      </p:sp>
      <p:sp>
        <p:nvSpPr>
          <p:cNvPr id="27652" name="10 CuadroTexto"/>
          <p:cNvSpPr txBox="1">
            <a:spLocks noChangeArrowheads="1"/>
          </p:cNvSpPr>
          <p:nvPr/>
        </p:nvSpPr>
        <p:spPr bwMode="auto">
          <a:xfrm>
            <a:off x="4500563" y="3363913"/>
            <a:ext cx="1524000" cy="708025"/>
          </a:xfrm>
          <a:prstGeom prst="rect">
            <a:avLst/>
          </a:prstGeom>
          <a:noFill/>
          <a:ln w="9525">
            <a:noFill/>
            <a:miter lim="800000"/>
            <a:headEnd/>
            <a:tailEnd/>
          </a:ln>
        </p:spPr>
        <p:txBody>
          <a:bodyPr>
            <a:spAutoFit/>
          </a:bodyPr>
          <a:lstStyle/>
          <a:p>
            <a:pPr algn="ctr" eaLnBrk="0" hangingPunct="0"/>
            <a:r>
              <a:rPr lang="es-ES" sz="4000">
                <a:solidFill>
                  <a:srgbClr val="FF3300"/>
                </a:solidFill>
                <a:latin typeface="Futura Book"/>
              </a:rPr>
              <a:t>2009</a:t>
            </a:r>
          </a:p>
        </p:txBody>
      </p:sp>
      <p:sp>
        <p:nvSpPr>
          <p:cNvPr id="27653" name="5 CuadroTexto"/>
          <p:cNvSpPr txBox="1">
            <a:spLocks noChangeArrowheads="1"/>
          </p:cNvSpPr>
          <p:nvPr/>
        </p:nvSpPr>
        <p:spPr bwMode="auto">
          <a:xfrm>
            <a:off x="500063" y="6062663"/>
            <a:ext cx="4976812" cy="461962"/>
          </a:xfrm>
          <a:prstGeom prst="rect">
            <a:avLst/>
          </a:prstGeom>
          <a:noFill/>
          <a:ln w="9525">
            <a:noFill/>
            <a:miter lim="800000"/>
            <a:headEnd/>
            <a:tailEnd/>
          </a:ln>
        </p:spPr>
        <p:txBody>
          <a:bodyPr>
            <a:spAutoFit/>
          </a:bodyPr>
          <a:lstStyle/>
          <a:p>
            <a:pPr eaLnBrk="0" hangingPunct="0"/>
            <a:r>
              <a:rPr lang="es-ES" sz="1200">
                <a:latin typeface="Futura Book"/>
              </a:rPr>
              <a:t>Nota: La inversión publicitaria en internet se encuentra incluida en las disciplinas de Publicidad y Mercadotecnia Directa.</a:t>
            </a:r>
          </a:p>
        </p:txBody>
      </p:sp>
      <p:sp>
        <p:nvSpPr>
          <p:cNvPr id="27654" name="6 CuadroTexto"/>
          <p:cNvSpPr txBox="1">
            <a:spLocks noChangeArrowheads="1"/>
          </p:cNvSpPr>
          <p:nvPr/>
        </p:nvSpPr>
        <p:spPr bwMode="auto">
          <a:xfrm>
            <a:off x="500063" y="6577013"/>
            <a:ext cx="2265362" cy="307975"/>
          </a:xfrm>
          <a:prstGeom prst="rect">
            <a:avLst/>
          </a:prstGeom>
          <a:noFill/>
          <a:ln w="9525">
            <a:noFill/>
            <a:miter lim="800000"/>
            <a:headEnd/>
            <a:tailEnd/>
          </a:ln>
        </p:spPr>
        <p:txBody>
          <a:bodyPr wrap="none">
            <a:spAutoFit/>
          </a:bodyPr>
          <a:lstStyle/>
          <a:p>
            <a:pPr eaLnBrk="0" hangingPunct="0"/>
            <a:r>
              <a:rPr lang="es-ES" sz="1400">
                <a:latin typeface="Futura Book"/>
              </a:rPr>
              <a:t>Análisis: Master Research</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ChangeArrowheads="1"/>
          </p:cNvSpPr>
          <p:nvPr/>
        </p:nvSpPr>
        <p:spPr bwMode="auto">
          <a:xfrm>
            <a:off x="1041400" y="188913"/>
            <a:ext cx="7851775" cy="566737"/>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MERCADOTÉCNICA POR DISCIPLINA</a:t>
            </a:r>
            <a:endParaRPr lang="en-US" sz="2000" b="1">
              <a:solidFill>
                <a:schemeClr val="bg1"/>
              </a:solidFill>
              <a:latin typeface="Futura Book"/>
            </a:endParaRPr>
          </a:p>
        </p:txBody>
      </p:sp>
      <p:sp>
        <p:nvSpPr>
          <p:cNvPr id="28674" name="Rectangle 3"/>
          <p:cNvSpPr>
            <a:spLocks noChangeArrowheads="1"/>
          </p:cNvSpPr>
          <p:nvPr/>
        </p:nvSpPr>
        <p:spPr bwMode="auto">
          <a:xfrm>
            <a:off x="314325" y="1357313"/>
            <a:ext cx="4029075" cy="566737"/>
          </a:xfrm>
          <a:prstGeom prst="rect">
            <a:avLst/>
          </a:prstGeom>
          <a:noFill/>
          <a:ln w="9525">
            <a:noFill/>
            <a:miter lim="800000"/>
            <a:headEnd/>
            <a:tailEnd/>
          </a:ln>
        </p:spPr>
        <p:txBody>
          <a:bodyPr/>
          <a:lstStyle/>
          <a:p>
            <a:pPr eaLnBrk="0" hangingPunct="0"/>
            <a:r>
              <a:rPr lang="es-MX" sz="2500">
                <a:latin typeface="Futura Book"/>
              </a:rPr>
              <a:t>Valor total: $ 101,345 MDP</a:t>
            </a:r>
            <a:endParaRPr lang="en-US" sz="2500">
              <a:latin typeface="Futura Book"/>
            </a:endParaRPr>
          </a:p>
        </p:txBody>
      </p:sp>
      <p:sp>
        <p:nvSpPr>
          <p:cNvPr id="28675" name="6 CuadroTexto"/>
          <p:cNvSpPr txBox="1">
            <a:spLocks noChangeArrowheads="1"/>
          </p:cNvSpPr>
          <p:nvPr/>
        </p:nvSpPr>
        <p:spPr bwMode="auto">
          <a:xfrm>
            <a:off x="314325" y="6505575"/>
            <a:ext cx="2265363" cy="307975"/>
          </a:xfrm>
          <a:prstGeom prst="rect">
            <a:avLst/>
          </a:prstGeom>
          <a:noFill/>
          <a:ln w="9525">
            <a:noFill/>
            <a:miter lim="800000"/>
            <a:headEnd/>
            <a:tailEnd/>
          </a:ln>
        </p:spPr>
        <p:txBody>
          <a:bodyPr wrap="none">
            <a:spAutoFit/>
          </a:bodyPr>
          <a:lstStyle/>
          <a:p>
            <a:pPr eaLnBrk="0" hangingPunct="0"/>
            <a:r>
              <a:rPr lang="es-ES" sz="1400">
                <a:latin typeface="Futura Book"/>
              </a:rPr>
              <a:t>Análisis: Master Research</a:t>
            </a:r>
          </a:p>
        </p:txBody>
      </p:sp>
      <p:graphicFrame>
        <p:nvGraphicFramePr>
          <p:cNvPr id="8" name="Tabla 3"/>
          <p:cNvGraphicFramePr>
            <a:graphicFrameLocks noGrp="1"/>
          </p:cNvGraphicFramePr>
          <p:nvPr/>
        </p:nvGraphicFramePr>
        <p:xfrm>
          <a:off x="388938" y="2066925"/>
          <a:ext cx="7999697" cy="3505175"/>
        </p:xfrm>
        <a:graphic>
          <a:graphicData uri="http://schemas.openxmlformats.org/drawingml/2006/table">
            <a:tbl>
              <a:tblPr>
                <a:tableStyleId>{E8B1032C-EA38-4F05-BA0D-38AFFFC7BED3}</a:tableStyleId>
              </a:tblPr>
              <a:tblGrid>
                <a:gridCol w="2037795"/>
                <a:gridCol w="1124611"/>
                <a:gridCol w="1193816"/>
                <a:gridCol w="1124611"/>
                <a:gridCol w="1141913"/>
                <a:gridCol w="239107"/>
                <a:gridCol w="1137844"/>
              </a:tblGrid>
              <a:tr h="755051">
                <a:tc>
                  <a:txBody>
                    <a:bodyPr/>
                    <a:lstStyle/>
                    <a:p>
                      <a:pPr algn="ctr" fontAlgn="ctr"/>
                      <a:r>
                        <a:rPr lang="es-ES_tradnl" sz="1600" u="none" strike="noStrike" dirty="0">
                          <a:solidFill>
                            <a:schemeClr val="bg1"/>
                          </a:solidFill>
                          <a:latin typeface="Futura Book"/>
                        </a:rPr>
                        <a:t>DISCIPLINA </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400" u="none" strike="noStrike" dirty="0">
                          <a:solidFill>
                            <a:schemeClr val="bg1"/>
                          </a:solidFill>
                          <a:latin typeface="Futura Book"/>
                        </a:rPr>
                        <a:t>INVERSIÓN (MDP) 2009</a:t>
                      </a:r>
                      <a:endParaRPr lang="es-ES_tradnl" sz="14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u="none" strike="noStrike" dirty="0" smtClean="0">
                          <a:solidFill>
                            <a:schemeClr val="bg1"/>
                          </a:solidFill>
                          <a:latin typeface="Futura Book"/>
                        </a:rPr>
                        <a:t>%</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400" u="none" strike="noStrike" dirty="0">
                          <a:solidFill>
                            <a:schemeClr val="bg1"/>
                          </a:solidFill>
                          <a:latin typeface="Futura Book"/>
                        </a:rPr>
                        <a:t>INVERSIÓN (MDP) 2008</a:t>
                      </a:r>
                      <a:endParaRPr lang="es-ES_tradnl" sz="14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u="none" strike="noStrike" dirty="0" smtClean="0">
                          <a:solidFill>
                            <a:schemeClr val="bg1"/>
                          </a:solidFill>
                          <a:latin typeface="Futura Book"/>
                        </a:rPr>
                        <a:t>%</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endParaRPr lang="es-ES_tradnl" sz="1600" b="1" i="0" u="none" strike="noStrike" dirty="0">
                        <a:solidFill>
                          <a:srgbClr val="FFFFFF"/>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ES_tradnl" sz="1600" u="none" strike="noStrike" dirty="0">
                          <a:solidFill>
                            <a:schemeClr val="bg1"/>
                          </a:solidFill>
                          <a:latin typeface="Futura Book"/>
                        </a:rPr>
                        <a:t>Crecimiento</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458354">
                <a:tc>
                  <a:txBody>
                    <a:bodyPr/>
                    <a:lstStyle/>
                    <a:p>
                      <a:pPr algn="ctr" fontAlgn="b"/>
                      <a:r>
                        <a:rPr lang="es-ES_tradnl" sz="1600" u="none" strike="noStrike" dirty="0">
                          <a:latin typeface="Futura Book"/>
                        </a:rPr>
                        <a:t>Publicidad masiva</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$50,023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50%</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$53,986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54%</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-7.3%</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58354">
                <a:tc>
                  <a:txBody>
                    <a:bodyPr/>
                    <a:lstStyle/>
                    <a:p>
                      <a:pPr algn="ctr" fontAlgn="b"/>
                      <a:r>
                        <a:rPr lang="es-ES_tradnl" sz="1600" u="none" strike="noStrike" dirty="0">
                          <a:latin typeface="Futura Book"/>
                        </a:rPr>
                        <a:t>Promociones</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$29,440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29%</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$25,600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26%</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15.0%</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58354">
                <a:tc>
                  <a:txBody>
                    <a:bodyPr/>
                    <a:lstStyle/>
                    <a:p>
                      <a:pPr algn="ctr" fontAlgn="b"/>
                      <a:r>
                        <a:rPr lang="es-ES_tradnl" sz="1600" u="none" strike="noStrike" dirty="0">
                          <a:latin typeface="Futura Book"/>
                        </a:rPr>
                        <a:t>Mercadotecnia directa</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$13,635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14%</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$12,150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12%</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12.2%</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58354">
                <a:tc>
                  <a:txBody>
                    <a:bodyPr/>
                    <a:lstStyle/>
                    <a:p>
                      <a:pPr algn="ctr" fontAlgn="b"/>
                      <a:r>
                        <a:rPr lang="es-ES_tradnl" sz="1600" u="none" strike="noStrike" dirty="0" smtClean="0">
                          <a:latin typeface="Futura Book"/>
                        </a:rPr>
                        <a:t>Investigación</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$3,792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4%</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$4,823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5%</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-21.4%</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58354">
                <a:tc>
                  <a:txBody>
                    <a:bodyPr/>
                    <a:lstStyle/>
                    <a:p>
                      <a:pPr algn="ctr" fontAlgn="b"/>
                      <a:r>
                        <a:rPr lang="es-ES_tradnl" sz="1600" u="none" strike="noStrike" dirty="0">
                          <a:latin typeface="Futura Book"/>
                        </a:rPr>
                        <a:t>Relaciones publicas</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$2,520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3%</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$2,270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2%</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11.0%</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58354">
                <a:tc>
                  <a:txBody>
                    <a:bodyPr/>
                    <a:lstStyle/>
                    <a:p>
                      <a:pPr algn="ctr" fontAlgn="b"/>
                      <a:r>
                        <a:rPr lang="es-ES_tradnl" sz="1600" u="none" strike="noStrike" dirty="0">
                          <a:latin typeface="Futura Book"/>
                        </a:rPr>
                        <a:t>Diseño</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$734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1%</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u="none" strike="noStrike" dirty="0">
                          <a:latin typeface="Futura Book"/>
                        </a:rPr>
                        <a:t> $730 </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u="none" strike="noStrike" dirty="0">
                          <a:latin typeface="Futura Book"/>
                        </a:rPr>
                        <a:t>1%</a:t>
                      </a:r>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800" b="1" u="none" strike="noStrike" dirty="0">
                          <a:solidFill>
                            <a:schemeClr val="bg1"/>
                          </a:solidFill>
                          <a:latin typeface="Futura Book"/>
                        </a:rPr>
                        <a:t>0.5%</a:t>
                      </a:r>
                      <a:endParaRPr lang="es-ES_tradnl" sz="18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bl>
          </a:graphicData>
        </a:graphic>
      </p:graphicFrame>
      <p:sp>
        <p:nvSpPr>
          <p:cNvPr id="28750" name="5 CuadroTexto"/>
          <p:cNvSpPr txBox="1">
            <a:spLocks noChangeArrowheads="1"/>
          </p:cNvSpPr>
          <p:nvPr/>
        </p:nvSpPr>
        <p:spPr bwMode="auto">
          <a:xfrm>
            <a:off x="323850" y="6021388"/>
            <a:ext cx="4976813" cy="461962"/>
          </a:xfrm>
          <a:prstGeom prst="rect">
            <a:avLst/>
          </a:prstGeom>
          <a:noFill/>
          <a:ln w="9525">
            <a:noFill/>
            <a:miter lim="800000"/>
            <a:headEnd/>
            <a:tailEnd/>
          </a:ln>
        </p:spPr>
        <p:txBody>
          <a:bodyPr>
            <a:spAutoFit/>
          </a:bodyPr>
          <a:lstStyle/>
          <a:p>
            <a:pPr eaLnBrk="0" hangingPunct="0"/>
            <a:r>
              <a:rPr lang="es-ES" sz="1200">
                <a:latin typeface="Futura Book"/>
              </a:rPr>
              <a:t>Nota: La inversión publicitaria en internet se encuentra incluida en las disciplinas de Publicidad y Mercadotecnia Directa.</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ChangeArrowheads="1"/>
          </p:cNvSpPr>
          <p:nvPr/>
        </p:nvSpPr>
        <p:spPr bwMode="auto">
          <a:xfrm>
            <a:off x="1060450" y="188913"/>
            <a:ext cx="6248400" cy="642937"/>
          </a:xfrm>
          <a:prstGeom prst="rect">
            <a:avLst/>
          </a:prstGeom>
          <a:noFill/>
          <a:ln w="9525">
            <a:noFill/>
            <a:miter lim="800000"/>
            <a:headEnd/>
            <a:tailEnd/>
          </a:ln>
        </p:spPr>
        <p:txBody>
          <a:bodyPr/>
          <a:lstStyle/>
          <a:p>
            <a:pPr eaLnBrk="0" hangingPunct="0"/>
            <a:r>
              <a:rPr lang="es-ES_tradnl" sz="3600">
                <a:solidFill>
                  <a:srgbClr val="FFFFFF"/>
                </a:solidFill>
                <a:latin typeface="Futura Book"/>
              </a:rPr>
              <a:t>PUBLICIDAD</a:t>
            </a:r>
          </a:p>
        </p:txBody>
      </p:sp>
      <p:sp>
        <p:nvSpPr>
          <p:cNvPr id="5" name="4 Marcador de contenido"/>
          <p:cNvSpPr>
            <a:spLocks noGrp="1"/>
          </p:cNvSpPr>
          <p:nvPr>
            <p:ph idx="1"/>
          </p:nvPr>
        </p:nvSpPr>
        <p:spPr>
          <a:xfrm>
            <a:off x="457200" y="1268413"/>
            <a:ext cx="6851650" cy="4537075"/>
          </a:xfrm>
        </p:spPr>
        <p:txBody>
          <a:bodyPr/>
          <a:lstStyle/>
          <a:p>
            <a:pPr algn="just"/>
            <a:r>
              <a:rPr lang="es-MX" sz="2000" smtClean="0"/>
              <a:t>La inversión en publicidad disminuyó en un </a:t>
            </a:r>
            <a:r>
              <a:rPr lang="es-MX" sz="2000" b="1" smtClean="0"/>
              <a:t>7.3%</a:t>
            </a:r>
            <a:r>
              <a:rPr lang="es-MX" sz="2000" smtClean="0"/>
              <a:t> respecto al año de 2008. Ubicándose en la cantidad de </a:t>
            </a:r>
            <a:r>
              <a:rPr lang="es-MX" sz="2000" b="1" smtClean="0"/>
              <a:t>$50,023 millones de pesos</a:t>
            </a:r>
            <a:r>
              <a:rPr lang="es-MX" sz="2000" smtClean="0"/>
              <a:t> para 2009. </a:t>
            </a:r>
          </a:p>
          <a:p>
            <a:pPr algn="just"/>
            <a:endParaRPr lang="es-MX" sz="2000" smtClean="0"/>
          </a:p>
          <a:p>
            <a:pPr algn="just"/>
            <a:r>
              <a:rPr lang="es-MX" sz="2000" smtClean="0"/>
              <a:t>La </a:t>
            </a:r>
            <a:r>
              <a:rPr lang="es-MX" sz="2000" b="1" smtClean="0"/>
              <a:t>Televisión Abierta </a:t>
            </a:r>
            <a:r>
              <a:rPr lang="es-MX" sz="2000" smtClean="0"/>
              <a:t>representa casi el 58% de la inversión total en medios, seguida por la inversión publicitaria en </a:t>
            </a:r>
            <a:r>
              <a:rPr lang="es-MX" sz="2000" b="1" smtClean="0"/>
              <a:t>Radio</a:t>
            </a:r>
            <a:r>
              <a:rPr lang="es-MX" sz="2000" smtClean="0"/>
              <a:t> (9%) y en </a:t>
            </a:r>
            <a:r>
              <a:rPr lang="es-MX" sz="2000" b="1" smtClean="0"/>
              <a:t>Prensa</a:t>
            </a:r>
            <a:r>
              <a:rPr lang="es-MX" sz="2000" smtClean="0"/>
              <a:t> (8.1%).</a:t>
            </a:r>
          </a:p>
          <a:p>
            <a:pPr algn="just"/>
            <a:endParaRPr lang="es-MX" sz="2000" smtClean="0"/>
          </a:p>
          <a:p>
            <a:pPr algn="just"/>
            <a:r>
              <a:rPr lang="es-MX" sz="2000" smtClean="0"/>
              <a:t> Publicidad genera empleos para aproximadamente 4,000 personas.</a:t>
            </a:r>
            <a:endParaRPr lang="en-US" sz="2000" smtClean="0"/>
          </a:p>
          <a:p>
            <a:pPr algn="just"/>
            <a:endParaRPr lang="es-MX" sz="2000" smtClean="0"/>
          </a:p>
          <a:p>
            <a:endParaRPr lang="es-ES" sz="20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 calcmode="lin" valueType="num">
                                      <p:cBhvr additive="base">
                                        <p:cTn id="1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ChangeArrowheads="1"/>
          </p:cNvSpPr>
          <p:nvPr/>
        </p:nvSpPr>
        <p:spPr bwMode="auto">
          <a:xfrm>
            <a:off x="1060450" y="193675"/>
            <a:ext cx="6248400" cy="642938"/>
          </a:xfrm>
          <a:prstGeom prst="rect">
            <a:avLst/>
          </a:prstGeom>
          <a:noFill/>
          <a:ln w="9525">
            <a:noFill/>
            <a:miter lim="800000"/>
            <a:headEnd/>
            <a:tailEnd/>
          </a:ln>
        </p:spPr>
        <p:txBody>
          <a:bodyPr/>
          <a:lstStyle/>
          <a:p>
            <a:pPr eaLnBrk="0" hangingPunct="0"/>
            <a:r>
              <a:rPr lang="es-ES_tradnl" sz="3600">
                <a:solidFill>
                  <a:srgbClr val="FFFFFF"/>
                </a:solidFill>
                <a:latin typeface="Futura Book"/>
              </a:rPr>
              <a:t>PUBLICIDAD</a:t>
            </a:r>
          </a:p>
        </p:txBody>
      </p:sp>
      <p:sp>
        <p:nvSpPr>
          <p:cNvPr id="4" name="3 Marcador de contenido"/>
          <p:cNvSpPr>
            <a:spLocks noGrp="1"/>
          </p:cNvSpPr>
          <p:nvPr>
            <p:ph idx="1"/>
          </p:nvPr>
        </p:nvSpPr>
        <p:spPr>
          <a:xfrm>
            <a:off x="457200" y="1268413"/>
            <a:ext cx="6851650" cy="4537075"/>
          </a:xfrm>
        </p:spPr>
        <p:txBody>
          <a:bodyPr/>
          <a:lstStyle/>
          <a:p>
            <a:pPr algn="just"/>
            <a:r>
              <a:rPr lang="es-ES" sz="2000" b="1" smtClean="0"/>
              <a:t>Categorías como alimentos, bebidas, automotores, financieras, higiene doméstica y telecomunicaciones sufrieron decrementos y en algunas categorías mostraron un nulo crecimiento. </a:t>
            </a:r>
          </a:p>
          <a:p>
            <a:pPr algn="just"/>
            <a:endParaRPr lang="es-ES" sz="2000" b="1" smtClean="0"/>
          </a:p>
          <a:p>
            <a:pPr algn="just"/>
            <a:r>
              <a:rPr lang="es-ES" sz="2000" smtClean="0"/>
              <a:t> Los medios Impresos,  como las revistas y los periódicos, con decrementos del 20% y 10.5% respectivamente, son un claro reflejo de la disminución en la inversión en medios tradicionales.</a:t>
            </a:r>
          </a:p>
          <a:p>
            <a:pPr algn="just"/>
            <a:endParaRPr lang="es-ES" sz="2000" b="1" smtClean="0"/>
          </a:p>
          <a:p>
            <a:pPr algn="just"/>
            <a:endParaRPr lang="es-ES" sz="2000" smtClean="0"/>
          </a:p>
          <a:p>
            <a:endParaRPr lang="es-ES" sz="20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ChangeArrowheads="1"/>
          </p:cNvSpPr>
          <p:nvPr/>
        </p:nvSpPr>
        <p:spPr bwMode="auto">
          <a:xfrm>
            <a:off x="971550" y="269875"/>
            <a:ext cx="7851775" cy="566738"/>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PUBLICITARIA POR MEDIO</a:t>
            </a:r>
            <a:endParaRPr lang="en-US" sz="2000" b="1">
              <a:solidFill>
                <a:schemeClr val="bg1"/>
              </a:solidFill>
              <a:latin typeface="Futura Book"/>
            </a:endParaRPr>
          </a:p>
        </p:txBody>
      </p:sp>
      <p:sp>
        <p:nvSpPr>
          <p:cNvPr id="31746" name="Rectangle 3"/>
          <p:cNvSpPr>
            <a:spLocks noChangeArrowheads="1"/>
          </p:cNvSpPr>
          <p:nvPr/>
        </p:nvSpPr>
        <p:spPr bwMode="auto">
          <a:xfrm>
            <a:off x="314325" y="1143000"/>
            <a:ext cx="4029075" cy="566738"/>
          </a:xfrm>
          <a:prstGeom prst="rect">
            <a:avLst/>
          </a:prstGeom>
          <a:noFill/>
          <a:ln w="9525">
            <a:noFill/>
            <a:miter lim="800000"/>
            <a:headEnd/>
            <a:tailEnd/>
          </a:ln>
        </p:spPr>
        <p:txBody>
          <a:bodyPr/>
          <a:lstStyle/>
          <a:p>
            <a:pPr eaLnBrk="0" hangingPunct="0"/>
            <a:r>
              <a:rPr lang="es-MX" sz="2500">
                <a:latin typeface="Futura Book"/>
              </a:rPr>
              <a:t>$50,023</a:t>
            </a:r>
            <a:r>
              <a:rPr lang="en-US" sz="2500">
                <a:latin typeface="Futura Book"/>
              </a:rPr>
              <a:t> MDP</a:t>
            </a:r>
          </a:p>
        </p:txBody>
      </p:sp>
      <p:sp>
        <p:nvSpPr>
          <p:cNvPr id="31747" name="20 CuadroTexto"/>
          <p:cNvSpPr txBox="1">
            <a:spLocks noChangeArrowheads="1"/>
          </p:cNvSpPr>
          <p:nvPr/>
        </p:nvSpPr>
        <p:spPr bwMode="auto">
          <a:xfrm>
            <a:off x="5143500" y="3857625"/>
            <a:ext cx="1524000" cy="708025"/>
          </a:xfrm>
          <a:prstGeom prst="rect">
            <a:avLst/>
          </a:prstGeom>
          <a:noFill/>
          <a:ln w="9525">
            <a:noFill/>
            <a:miter lim="800000"/>
            <a:headEnd/>
            <a:tailEnd/>
          </a:ln>
        </p:spPr>
        <p:txBody>
          <a:bodyPr>
            <a:spAutoFit/>
          </a:bodyPr>
          <a:lstStyle/>
          <a:p>
            <a:pPr algn="ctr" eaLnBrk="0" hangingPunct="0"/>
            <a:r>
              <a:rPr lang="es-ES" sz="4000">
                <a:solidFill>
                  <a:srgbClr val="FF3300"/>
                </a:solidFill>
                <a:latin typeface="Futura Book"/>
              </a:rPr>
              <a:t>2009</a:t>
            </a:r>
          </a:p>
        </p:txBody>
      </p:sp>
      <p:sp>
        <p:nvSpPr>
          <p:cNvPr id="31748" name="22 CuadroTexto"/>
          <p:cNvSpPr txBox="1">
            <a:spLocks noChangeArrowheads="1"/>
          </p:cNvSpPr>
          <p:nvPr/>
        </p:nvSpPr>
        <p:spPr bwMode="auto">
          <a:xfrm>
            <a:off x="323850" y="6381750"/>
            <a:ext cx="3598863" cy="307975"/>
          </a:xfrm>
          <a:prstGeom prst="rect">
            <a:avLst/>
          </a:prstGeom>
          <a:noFill/>
          <a:ln w="9525">
            <a:noFill/>
            <a:miter lim="800000"/>
            <a:headEnd/>
            <a:tailEnd/>
          </a:ln>
        </p:spPr>
        <p:txBody>
          <a:bodyPr wrap="none">
            <a:spAutoFit/>
          </a:bodyPr>
          <a:lstStyle/>
          <a:p>
            <a:pPr eaLnBrk="0" hangingPunct="0"/>
            <a:r>
              <a:rPr lang="es-ES" sz="1400">
                <a:latin typeface="Futura Book"/>
              </a:rPr>
              <a:t>Fuente: Asociación de Agencias de Medios</a:t>
            </a:r>
          </a:p>
        </p:txBody>
      </p:sp>
      <p:pic>
        <p:nvPicPr>
          <p:cNvPr id="31749" name="Picture 7"/>
          <p:cNvPicPr>
            <a:picLocks noChangeAspect="1" noChangeArrowheads="1"/>
          </p:cNvPicPr>
          <p:nvPr/>
        </p:nvPicPr>
        <p:blipFill>
          <a:blip r:embed="rId2"/>
          <a:srcRect l="9409" r="32883" b="5342"/>
          <a:stretch>
            <a:fillRect/>
          </a:stretch>
        </p:blipFill>
        <p:spPr bwMode="auto">
          <a:xfrm>
            <a:off x="2822575" y="1143000"/>
            <a:ext cx="5711825" cy="50006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ChangeArrowheads="1"/>
          </p:cNvSpPr>
          <p:nvPr/>
        </p:nvSpPr>
        <p:spPr bwMode="auto">
          <a:xfrm>
            <a:off x="968375" y="260350"/>
            <a:ext cx="7924800" cy="566738"/>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PUBLICITARIA POR MEDIO</a:t>
            </a:r>
            <a:endParaRPr lang="en-US" sz="2000" b="1">
              <a:solidFill>
                <a:schemeClr val="bg1"/>
              </a:solidFill>
              <a:latin typeface="Futura Book"/>
            </a:endParaRPr>
          </a:p>
        </p:txBody>
      </p:sp>
      <p:sp>
        <p:nvSpPr>
          <p:cNvPr id="32770" name="Rectangle 3"/>
          <p:cNvSpPr>
            <a:spLocks noChangeArrowheads="1"/>
          </p:cNvSpPr>
          <p:nvPr/>
        </p:nvSpPr>
        <p:spPr bwMode="auto">
          <a:xfrm>
            <a:off x="314325" y="1219200"/>
            <a:ext cx="4029075" cy="566738"/>
          </a:xfrm>
          <a:prstGeom prst="rect">
            <a:avLst/>
          </a:prstGeom>
          <a:noFill/>
          <a:ln w="9525">
            <a:noFill/>
            <a:miter lim="800000"/>
            <a:headEnd/>
            <a:tailEnd/>
          </a:ln>
        </p:spPr>
        <p:txBody>
          <a:bodyPr/>
          <a:lstStyle/>
          <a:p>
            <a:pPr eaLnBrk="0" hangingPunct="0"/>
            <a:r>
              <a:rPr lang="es-MX" sz="2500">
                <a:latin typeface="Futura Book"/>
              </a:rPr>
              <a:t>Valor total: $50,023</a:t>
            </a:r>
            <a:r>
              <a:rPr lang="en-US" sz="2500">
                <a:latin typeface="Futura Book"/>
              </a:rPr>
              <a:t> MDP</a:t>
            </a:r>
          </a:p>
        </p:txBody>
      </p:sp>
      <p:sp>
        <p:nvSpPr>
          <p:cNvPr id="32771" name="9 CuadroTexto"/>
          <p:cNvSpPr txBox="1">
            <a:spLocks noChangeArrowheads="1"/>
          </p:cNvSpPr>
          <p:nvPr/>
        </p:nvSpPr>
        <p:spPr bwMode="auto">
          <a:xfrm>
            <a:off x="482600" y="6145213"/>
            <a:ext cx="4233863" cy="523875"/>
          </a:xfrm>
          <a:prstGeom prst="rect">
            <a:avLst/>
          </a:prstGeom>
          <a:noFill/>
          <a:ln w="9525">
            <a:noFill/>
            <a:miter lim="800000"/>
            <a:headEnd/>
            <a:tailEnd/>
          </a:ln>
        </p:spPr>
        <p:txBody>
          <a:bodyPr wrap="none">
            <a:spAutoFit/>
          </a:bodyPr>
          <a:lstStyle/>
          <a:p>
            <a:pPr eaLnBrk="0" hangingPunct="0"/>
            <a:r>
              <a:rPr lang="es-ES" sz="1400">
                <a:latin typeface="Futura Book"/>
              </a:rPr>
              <a:t>Fuente: Asociación de Agencias de Medios</a:t>
            </a:r>
          </a:p>
          <a:p>
            <a:pPr eaLnBrk="0" hangingPunct="0"/>
            <a:r>
              <a:rPr lang="es-ES" sz="1400">
                <a:latin typeface="Futura Book"/>
              </a:rPr>
              <a:t>Con información  del IAB para los datos de internet</a:t>
            </a:r>
          </a:p>
        </p:txBody>
      </p:sp>
      <p:graphicFrame>
        <p:nvGraphicFramePr>
          <p:cNvPr id="10" name="Tabla 3"/>
          <p:cNvGraphicFramePr>
            <a:graphicFrameLocks noGrp="1"/>
          </p:cNvGraphicFramePr>
          <p:nvPr/>
        </p:nvGraphicFramePr>
        <p:xfrm>
          <a:off x="395288" y="1857375"/>
          <a:ext cx="8376053" cy="3857648"/>
        </p:xfrm>
        <a:graphic>
          <a:graphicData uri="http://schemas.openxmlformats.org/drawingml/2006/table">
            <a:tbl>
              <a:tblPr>
                <a:tableStyleId>{E8B1032C-EA38-4F05-BA0D-38AFFFC7BED3}</a:tableStyleId>
              </a:tblPr>
              <a:tblGrid>
                <a:gridCol w="1207937"/>
                <a:gridCol w="1321475"/>
                <a:gridCol w="1402796"/>
                <a:gridCol w="1321475"/>
                <a:gridCol w="1341806"/>
                <a:gridCol w="443539"/>
                <a:gridCol w="1337025"/>
              </a:tblGrid>
              <a:tr h="596840">
                <a:tc>
                  <a:txBody>
                    <a:bodyPr/>
                    <a:lstStyle/>
                    <a:p>
                      <a:pPr algn="ctr" fontAlgn="ctr"/>
                      <a:r>
                        <a:rPr lang="es-ES_tradnl" sz="1600" u="none" strike="noStrike" dirty="0" smtClean="0">
                          <a:solidFill>
                            <a:schemeClr val="bg1"/>
                          </a:solidFill>
                          <a:latin typeface="Futura Book"/>
                        </a:rPr>
                        <a:t>MEDIO</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u="none" strike="noStrike" dirty="0">
                          <a:solidFill>
                            <a:schemeClr val="bg1"/>
                          </a:solidFill>
                          <a:latin typeface="Futura Book"/>
                        </a:rPr>
                        <a:t>INVERSIÓN (MDP) 2009</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u="none" strike="noStrike" dirty="0" smtClean="0">
                          <a:solidFill>
                            <a:schemeClr val="bg1"/>
                          </a:solidFill>
                          <a:latin typeface="Futura Book"/>
                        </a:rPr>
                        <a:t>%</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u="none" strike="noStrike" dirty="0">
                          <a:solidFill>
                            <a:schemeClr val="bg1"/>
                          </a:solidFill>
                          <a:latin typeface="Futura Book"/>
                        </a:rPr>
                        <a:t>INVERSIÓN (MDP) 2008</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r>
                        <a:rPr lang="es-ES_tradnl" sz="1600" b="1" i="0" u="none" strike="noStrike" dirty="0" smtClean="0">
                          <a:solidFill>
                            <a:schemeClr val="bg1"/>
                          </a:solidFill>
                          <a:latin typeface="Futura Book"/>
                        </a:rPr>
                        <a:t>%</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algn="ctr" fontAlgn="ctr"/>
                      <a:endParaRPr lang="es-ES_tradnl" sz="1600" b="1" i="0" u="none" strike="noStrike" dirty="0">
                        <a:solidFill>
                          <a:srgbClr val="FFFFFF"/>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s-ES_tradnl" sz="1600" u="none" strike="noStrike" dirty="0">
                          <a:solidFill>
                            <a:schemeClr val="bg1"/>
                          </a:solidFill>
                          <a:latin typeface="Futura Book"/>
                        </a:rPr>
                        <a:t>Crecimiento</a:t>
                      </a:r>
                      <a:endParaRPr lang="es-ES_tradnl" sz="1600" b="1" i="0" u="none" strike="noStrike" dirty="0">
                        <a:solidFill>
                          <a:schemeClr val="bg1"/>
                        </a:solidFill>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362312">
                <a:tc>
                  <a:txBody>
                    <a:bodyPr/>
                    <a:lstStyle/>
                    <a:p>
                      <a:pPr algn="ctr" fontAlgn="b"/>
                      <a:r>
                        <a:rPr lang="es-ES_tradnl" sz="1600" b="0" i="0" u="none" strike="noStrike" dirty="0">
                          <a:latin typeface="Futura Book"/>
                        </a:rPr>
                        <a:t>TV Abierta</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28,882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58%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31,394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58.2%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-8.00%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Radio</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4,507</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9%</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4,820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8.9%</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-6.50%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OOH</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4,086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4,591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8.5%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-11.00%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Prensa</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4,074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4,552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8.4%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-10.50%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TV Cerrada</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2,831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3,181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5.9%</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-11.00%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Internet</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2,451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1,885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3.5%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30.00%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Revistas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1,801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2,252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4.2%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-20.00%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Cine</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823</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940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1.7%</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-12.50%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362312">
                <a:tc>
                  <a:txBody>
                    <a:bodyPr/>
                    <a:lstStyle/>
                    <a:p>
                      <a:pPr algn="ctr" fontAlgn="b"/>
                      <a:r>
                        <a:rPr lang="es-ES_tradnl" sz="1600" b="0" i="0" u="none" strike="noStrike" dirty="0">
                          <a:latin typeface="Futura Book"/>
                        </a:rPr>
                        <a:t>Otros (1)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568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r>
                        <a:rPr lang="es-ES_tradnl" sz="1600" b="0" i="0" u="none" strike="noStrike" dirty="0">
                          <a:latin typeface="Futura Book"/>
                        </a:rPr>
                        <a:t>371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ES_tradnl" sz="1600" b="0" i="0" u="none" strike="noStrike" dirty="0">
                          <a:latin typeface="Futura Book"/>
                        </a:rPr>
                        <a:t>0.7%</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r" fontAlgn="b"/>
                      <a:endParaRPr lang="es-ES_tradnl" sz="1600" b="0" i="0" u="none" strike="noStrike" dirty="0">
                        <a:latin typeface="Futura Book"/>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600" b="1" i="0" u="none" strike="noStrike" dirty="0">
                          <a:solidFill>
                            <a:schemeClr val="bg1"/>
                          </a:solidFill>
                          <a:latin typeface="Futura Book"/>
                        </a:rPr>
                        <a:t>53.00%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ChangeArrowheads="1"/>
          </p:cNvSpPr>
          <p:nvPr/>
        </p:nvSpPr>
        <p:spPr bwMode="auto">
          <a:xfrm>
            <a:off x="1131888" y="193675"/>
            <a:ext cx="6248400" cy="642938"/>
          </a:xfrm>
          <a:prstGeom prst="rect">
            <a:avLst/>
          </a:prstGeom>
          <a:noFill/>
          <a:ln w="9525">
            <a:noFill/>
            <a:miter lim="800000"/>
            <a:headEnd/>
            <a:tailEnd/>
          </a:ln>
        </p:spPr>
        <p:txBody>
          <a:bodyPr/>
          <a:lstStyle/>
          <a:p>
            <a:pPr eaLnBrk="0" hangingPunct="0"/>
            <a:r>
              <a:rPr lang="es-ES_tradnl" sz="3600">
                <a:solidFill>
                  <a:srgbClr val="FFFFFF"/>
                </a:solidFill>
                <a:latin typeface="Futura Book"/>
              </a:rPr>
              <a:t>PROMOCIONES</a:t>
            </a:r>
          </a:p>
        </p:txBody>
      </p:sp>
      <p:sp>
        <p:nvSpPr>
          <p:cNvPr id="5" name="4 Marcador de contenido"/>
          <p:cNvSpPr>
            <a:spLocks noGrp="1"/>
          </p:cNvSpPr>
          <p:nvPr>
            <p:ph idx="1"/>
          </p:nvPr>
        </p:nvSpPr>
        <p:spPr>
          <a:xfrm>
            <a:off x="457200" y="1268413"/>
            <a:ext cx="6851650" cy="4537075"/>
          </a:xfrm>
        </p:spPr>
        <p:txBody>
          <a:bodyPr/>
          <a:lstStyle/>
          <a:p>
            <a:pPr algn="just"/>
            <a:r>
              <a:rPr lang="es-MX" sz="1800" smtClean="0"/>
              <a:t>Las </a:t>
            </a:r>
            <a:r>
              <a:rPr lang="es-MX" sz="1800" b="1" smtClean="0"/>
              <a:t>Promociones </a:t>
            </a:r>
            <a:r>
              <a:rPr lang="es-MX" sz="1800" smtClean="0"/>
              <a:t>presentaron un crecimiento muy significativo del 15%, alcanzando el incremento más alto de la industria, con una inversión total de </a:t>
            </a:r>
            <a:r>
              <a:rPr lang="es-MX" sz="1800" b="1" smtClean="0"/>
              <a:t>$29,400 MDP</a:t>
            </a:r>
            <a:r>
              <a:rPr lang="es-MX" sz="1800" smtClean="0"/>
              <a:t>.</a:t>
            </a:r>
          </a:p>
          <a:p>
            <a:pPr algn="just"/>
            <a:endParaRPr lang="es-MX" sz="1800" smtClean="0"/>
          </a:p>
          <a:p>
            <a:pPr algn="just"/>
            <a:r>
              <a:rPr lang="es-MX" sz="1800" smtClean="0"/>
              <a:t>El </a:t>
            </a:r>
            <a:r>
              <a:rPr lang="es-MX" sz="1800" b="1" smtClean="0"/>
              <a:t>49% </a:t>
            </a:r>
            <a:r>
              <a:rPr lang="es-MX" sz="1800" smtClean="0"/>
              <a:t>se ha generado por acciones de </a:t>
            </a:r>
            <a:r>
              <a:rPr lang="es-MX" sz="1800" b="1" smtClean="0"/>
              <a:t>Promotoría y Demostradoras</a:t>
            </a:r>
            <a:r>
              <a:rPr lang="es-MX" sz="1800" smtClean="0"/>
              <a:t> en Puntos de Venta.</a:t>
            </a:r>
          </a:p>
          <a:p>
            <a:pPr algn="just"/>
            <a:endParaRPr lang="es-MX" sz="1800" smtClean="0"/>
          </a:p>
          <a:p>
            <a:pPr algn="just"/>
            <a:r>
              <a:rPr lang="es-MX" sz="1800" smtClean="0"/>
              <a:t>El </a:t>
            </a:r>
            <a:r>
              <a:rPr lang="es-MX" sz="1800" b="1" smtClean="0"/>
              <a:t>23% </a:t>
            </a:r>
            <a:r>
              <a:rPr lang="es-MX" sz="1800" smtClean="0"/>
              <a:t>restante lo conforman las distintas acciones </a:t>
            </a:r>
            <a:r>
              <a:rPr lang="es-MX" sz="1800" b="1" smtClean="0"/>
              <a:t>Below the Line </a:t>
            </a:r>
            <a:r>
              <a:rPr lang="es-MX" sz="1800" smtClean="0"/>
              <a:t>que realizan las agencias de Marketing Promocional.</a:t>
            </a:r>
          </a:p>
          <a:p>
            <a:pPr algn="just"/>
            <a:endParaRPr lang="es-MX" sz="1800" smtClean="0"/>
          </a:p>
          <a:p>
            <a:pPr algn="just"/>
            <a:r>
              <a:rPr lang="es-MX" sz="1800" smtClean="0"/>
              <a:t>Promociones es la actividad con el mayor número de empleados, ya que cuenta con </a:t>
            </a:r>
            <a:r>
              <a:rPr lang="es-MX" sz="1800" b="1" smtClean="0"/>
              <a:t>809,250 empleos.</a:t>
            </a:r>
            <a:endParaRPr lang="en-US" sz="1800" b="1" smtClean="0"/>
          </a:p>
          <a:p>
            <a:pPr algn="just"/>
            <a:endParaRPr lang="es-MX" sz="1800" smtClean="0"/>
          </a:p>
          <a:p>
            <a:pPr algn="just"/>
            <a:endParaRPr lang="es-MX" sz="1800" smtClean="0"/>
          </a:p>
          <a:p>
            <a:pPr algn="just"/>
            <a:endParaRPr lang="en-US" sz="1800" smtClean="0"/>
          </a:p>
          <a:p>
            <a:pPr algn="just"/>
            <a:endParaRPr lang="en-US" sz="1800" smtClean="0"/>
          </a:p>
          <a:p>
            <a:pPr algn="just"/>
            <a:endParaRPr lang="en-US" sz="1800" smtClean="0"/>
          </a:p>
          <a:p>
            <a:pPr algn="just"/>
            <a:endParaRPr lang="en-US" sz="1800" smtClean="0"/>
          </a:p>
          <a:p>
            <a:endParaRPr lang="es-ES" sz="18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1" dur="500"/>
                                        <p:tgtEl>
                                          <p:spTgt spid="5">
                                            <p:txEl>
                                              <p:pRg st="2" end="2"/>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5" dur="500"/>
                                        <p:tgtEl>
                                          <p:spTgt spid="5">
                                            <p:txEl>
                                              <p:pRg st="4" end="4"/>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randombar(horizontal)">
                                      <p:cBhvr>
                                        <p:cTn id="1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ChangeArrowheads="1"/>
          </p:cNvSpPr>
          <p:nvPr/>
        </p:nvSpPr>
        <p:spPr bwMode="auto">
          <a:xfrm>
            <a:off x="1060450" y="188913"/>
            <a:ext cx="6248400" cy="642937"/>
          </a:xfrm>
          <a:prstGeom prst="rect">
            <a:avLst/>
          </a:prstGeom>
          <a:noFill/>
          <a:ln w="9525">
            <a:noFill/>
            <a:miter lim="800000"/>
            <a:headEnd/>
            <a:tailEnd/>
          </a:ln>
        </p:spPr>
        <p:txBody>
          <a:bodyPr/>
          <a:lstStyle/>
          <a:p>
            <a:pPr eaLnBrk="0" hangingPunct="0"/>
            <a:r>
              <a:rPr lang="es-ES_tradnl" sz="3600">
                <a:solidFill>
                  <a:schemeClr val="bg1"/>
                </a:solidFill>
                <a:latin typeface="Futura Book"/>
              </a:rPr>
              <a:t>PROMOCIONES</a:t>
            </a:r>
          </a:p>
        </p:txBody>
      </p:sp>
      <p:sp>
        <p:nvSpPr>
          <p:cNvPr id="4" name="3 Marcador de contenido"/>
          <p:cNvSpPr>
            <a:spLocks noGrp="1"/>
          </p:cNvSpPr>
          <p:nvPr>
            <p:ph idx="1"/>
          </p:nvPr>
        </p:nvSpPr>
        <p:spPr>
          <a:xfrm>
            <a:off x="457200" y="1196975"/>
            <a:ext cx="6851650" cy="4608513"/>
          </a:xfrm>
        </p:spPr>
        <p:txBody>
          <a:bodyPr/>
          <a:lstStyle/>
          <a:p>
            <a:pPr algn="just"/>
            <a:r>
              <a:rPr lang="es-MX" sz="2000" smtClean="0"/>
              <a:t>Si bien se registró una reducción en la actividad promocional en el canal de </a:t>
            </a:r>
            <a:r>
              <a:rPr lang="es-MX" sz="2000" b="1" smtClean="0"/>
              <a:t>Venta Tradicional</a:t>
            </a:r>
            <a:r>
              <a:rPr lang="es-MX" sz="2000" smtClean="0"/>
              <a:t> (tiendas de abarrotes, farmacias independientes, entre otros), los clientes concentraron sus esfuerzos promocionales en el </a:t>
            </a:r>
            <a:r>
              <a:rPr lang="es-MX" sz="2000" b="1" smtClean="0"/>
              <a:t>Canal Organizado </a:t>
            </a:r>
            <a:r>
              <a:rPr lang="es-MX" sz="2000" smtClean="0"/>
              <a:t>(tiendas de conveniencia, cadenas de farmacias, autoservicios, etc.). </a:t>
            </a:r>
          </a:p>
          <a:p>
            <a:pPr algn="just"/>
            <a:endParaRPr lang="es-MX" sz="2000" smtClean="0"/>
          </a:p>
          <a:p>
            <a:pPr algn="just"/>
            <a:r>
              <a:rPr lang="es-MX" sz="2000" smtClean="0"/>
              <a:t> A pesar de la desaceleración económica presentada en 2009 y el paro de las actividades en el primer semestre debido a la influenza, la industria se mantuvo con números positivos debido al incremento en el número de Puntos de Venta de los establecimientos llamados “</a:t>
            </a:r>
            <a:r>
              <a:rPr lang="es-MX" sz="2000" b="1" smtClean="0"/>
              <a:t>Small Formats</a:t>
            </a:r>
            <a:r>
              <a:rPr lang="es-MX" sz="2000" smtClean="0"/>
              <a:t>”.</a:t>
            </a:r>
            <a:endParaRPr lang="en-US" sz="2000" smtClean="0"/>
          </a:p>
          <a:p>
            <a:pPr algn="just"/>
            <a:endParaRPr lang="en-US" sz="2000" smtClean="0"/>
          </a:p>
          <a:p>
            <a:endParaRPr lang="es-ES" sz="20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ChangeArrowheads="1"/>
          </p:cNvSpPr>
          <p:nvPr/>
        </p:nvSpPr>
        <p:spPr bwMode="auto">
          <a:xfrm>
            <a:off x="971550" y="269875"/>
            <a:ext cx="7921625" cy="566738"/>
          </a:xfrm>
          <a:prstGeom prst="rect">
            <a:avLst/>
          </a:prstGeom>
          <a:noFill/>
          <a:ln w="9525">
            <a:noFill/>
            <a:miter lim="800000"/>
            <a:headEnd/>
            <a:tailEnd/>
          </a:ln>
        </p:spPr>
        <p:txBody>
          <a:bodyPr/>
          <a:lstStyle/>
          <a:p>
            <a:pPr eaLnBrk="0" hangingPunct="0"/>
            <a:r>
              <a:rPr lang="es-MX" sz="2200" b="1">
                <a:solidFill>
                  <a:schemeClr val="bg1"/>
                </a:solidFill>
                <a:latin typeface="Futura Book"/>
              </a:rPr>
              <a:t>DISTRIBUCIÓN DE LA INVERSIÓN EN PROMOCIONES</a:t>
            </a:r>
            <a:endParaRPr lang="en-US" sz="2200" b="1">
              <a:solidFill>
                <a:schemeClr val="bg1"/>
              </a:solidFill>
              <a:latin typeface="Futura Book"/>
            </a:endParaRPr>
          </a:p>
        </p:txBody>
      </p:sp>
      <p:sp>
        <p:nvSpPr>
          <p:cNvPr id="35842" name="Rectangle 3"/>
          <p:cNvSpPr>
            <a:spLocks noChangeArrowheads="1"/>
          </p:cNvSpPr>
          <p:nvPr/>
        </p:nvSpPr>
        <p:spPr bwMode="auto">
          <a:xfrm>
            <a:off x="314325" y="1052513"/>
            <a:ext cx="4029075" cy="566737"/>
          </a:xfrm>
          <a:prstGeom prst="rect">
            <a:avLst/>
          </a:prstGeom>
          <a:noFill/>
          <a:ln w="9525">
            <a:noFill/>
            <a:miter lim="800000"/>
            <a:headEnd/>
            <a:tailEnd/>
          </a:ln>
        </p:spPr>
        <p:txBody>
          <a:bodyPr/>
          <a:lstStyle/>
          <a:p>
            <a:pPr eaLnBrk="0" hangingPunct="0"/>
            <a:r>
              <a:rPr lang="es-MX" sz="2500">
                <a:latin typeface="Futura Book"/>
              </a:rPr>
              <a:t>Valor total: $29,440</a:t>
            </a:r>
            <a:r>
              <a:rPr lang="en-US" sz="2500">
                <a:latin typeface="Futura Book"/>
              </a:rPr>
              <a:t> MDP</a:t>
            </a:r>
          </a:p>
        </p:txBody>
      </p:sp>
      <p:sp>
        <p:nvSpPr>
          <p:cNvPr id="35843" name="10 CuadroTexto"/>
          <p:cNvSpPr txBox="1">
            <a:spLocks noChangeArrowheads="1"/>
          </p:cNvSpPr>
          <p:nvPr/>
        </p:nvSpPr>
        <p:spPr bwMode="auto">
          <a:xfrm>
            <a:off x="4056063" y="3357563"/>
            <a:ext cx="1524000" cy="708025"/>
          </a:xfrm>
          <a:prstGeom prst="rect">
            <a:avLst/>
          </a:prstGeom>
          <a:noFill/>
          <a:ln w="9525">
            <a:noFill/>
            <a:miter lim="800000"/>
            <a:headEnd/>
            <a:tailEnd/>
          </a:ln>
        </p:spPr>
        <p:txBody>
          <a:bodyPr>
            <a:spAutoFit/>
          </a:bodyPr>
          <a:lstStyle/>
          <a:p>
            <a:pPr algn="ctr" eaLnBrk="0" hangingPunct="0"/>
            <a:r>
              <a:rPr lang="es-ES" sz="4000">
                <a:solidFill>
                  <a:srgbClr val="FF3300"/>
                </a:solidFill>
                <a:latin typeface="Futura Book"/>
              </a:rPr>
              <a:t>2009</a:t>
            </a:r>
          </a:p>
        </p:txBody>
      </p:sp>
      <p:sp>
        <p:nvSpPr>
          <p:cNvPr id="35844" name="7 CuadroTexto"/>
          <p:cNvSpPr txBox="1">
            <a:spLocks noChangeArrowheads="1"/>
          </p:cNvSpPr>
          <p:nvPr/>
        </p:nvSpPr>
        <p:spPr bwMode="auto">
          <a:xfrm>
            <a:off x="482600" y="6289675"/>
            <a:ext cx="1457325" cy="307975"/>
          </a:xfrm>
          <a:prstGeom prst="rect">
            <a:avLst/>
          </a:prstGeom>
          <a:noFill/>
          <a:ln w="9525">
            <a:noFill/>
            <a:miter lim="800000"/>
            <a:headEnd/>
            <a:tailEnd/>
          </a:ln>
        </p:spPr>
        <p:txBody>
          <a:bodyPr wrap="none">
            <a:spAutoFit/>
          </a:bodyPr>
          <a:lstStyle/>
          <a:p>
            <a:pPr eaLnBrk="0" hangingPunct="0"/>
            <a:r>
              <a:rPr lang="es-ES" sz="1400">
                <a:latin typeface="Futura Book"/>
              </a:rPr>
              <a:t>Fuente: Amapro</a:t>
            </a:r>
          </a:p>
        </p:txBody>
      </p:sp>
      <p:pic>
        <p:nvPicPr>
          <p:cNvPr id="35845" name="Picture 3"/>
          <p:cNvPicPr>
            <a:picLocks noChangeAspect="1" noChangeArrowheads="1"/>
          </p:cNvPicPr>
          <p:nvPr/>
        </p:nvPicPr>
        <p:blipFill>
          <a:blip r:embed="rId2"/>
          <a:srcRect r="24249"/>
          <a:stretch>
            <a:fillRect/>
          </a:stretch>
        </p:blipFill>
        <p:spPr bwMode="auto">
          <a:xfrm>
            <a:off x="2555875" y="1628775"/>
            <a:ext cx="6572250" cy="431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p:cNvSpPr>
            <a:spLocks noChangeArrowheads="1"/>
          </p:cNvSpPr>
          <p:nvPr/>
        </p:nvSpPr>
        <p:spPr bwMode="auto">
          <a:xfrm>
            <a:off x="968375" y="269875"/>
            <a:ext cx="7924800" cy="566738"/>
          </a:xfrm>
          <a:prstGeom prst="rect">
            <a:avLst/>
          </a:prstGeom>
          <a:noFill/>
          <a:ln w="9525">
            <a:noFill/>
            <a:miter lim="800000"/>
            <a:headEnd/>
            <a:tailEnd/>
          </a:ln>
        </p:spPr>
        <p:txBody>
          <a:bodyPr/>
          <a:lstStyle/>
          <a:p>
            <a:pPr eaLnBrk="0" hangingPunct="0"/>
            <a:r>
              <a:rPr lang="es-MX" sz="2200" b="1">
                <a:solidFill>
                  <a:schemeClr val="bg1"/>
                </a:solidFill>
                <a:latin typeface="Futura Book"/>
              </a:rPr>
              <a:t>DISTRIBUCIÓN DE LA INVERSIÓN EN PROMOCIONES</a:t>
            </a:r>
            <a:endParaRPr lang="en-US" sz="2200" b="1">
              <a:solidFill>
                <a:schemeClr val="bg1"/>
              </a:solidFill>
              <a:latin typeface="Futura Book"/>
            </a:endParaRPr>
          </a:p>
        </p:txBody>
      </p:sp>
      <p:sp>
        <p:nvSpPr>
          <p:cNvPr id="36866" name="Rectangle 3"/>
          <p:cNvSpPr>
            <a:spLocks noChangeArrowheads="1"/>
          </p:cNvSpPr>
          <p:nvPr/>
        </p:nvSpPr>
        <p:spPr bwMode="auto">
          <a:xfrm>
            <a:off x="314325" y="1143000"/>
            <a:ext cx="4029075" cy="566738"/>
          </a:xfrm>
          <a:prstGeom prst="rect">
            <a:avLst/>
          </a:prstGeom>
          <a:noFill/>
          <a:ln w="9525">
            <a:noFill/>
            <a:miter lim="800000"/>
            <a:headEnd/>
            <a:tailEnd/>
          </a:ln>
        </p:spPr>
        <p:txBody>
          <a:bodyPr/>
          <a:lstStyle/>
          <a:p>
            <a:pPr eaLnBrk="0" hangingPunct="0"/>
            <a:r>
              <a:rPr lang="es-MX" sz="2500">
                <a:latin typeface="Futura Book"/>
              </a:rPr>
              <a:t>Valor total: $29,440</a:t>
            </a:r>
            <a:r>
              <a:rPr lang="en-US" sz="2500">
                <a:latin typeface="Futura Book"/>
              </a:rPr>
              <a:t> MDP</a:t>
            </a:r>
          </a:p>
        </p:txBody>
      </p:sp>
      <p:sp>
        <p:nvSpPr>
          <p:cNvPr id="36867" name="9 CuadroTexto"/>
          <p:cNvSpPr txBox="1">
            <a:spLocks noChangeArrowheads="1"/>
          </p:cNvSpPr>
          <p:nvPr/>
        </p:nvSpPr>
        <p:spPr bwMode="auto">
          <a:xfrm>
            <a:off x="500063" y="6291263"/>
            <a:ext cx="1457325" cy="306387"/>
          </a:xfrm>
          <a:prstGeom prst="rect">
            <a:avLst/>
          </a:prstGeom>
          <a:noFill/>
          <a:ln w="9525">
            <a:noFill/>
            <a:miter lim="800000"/>
            <a:headEnd/>
            <a:tailEnd/>
          </a:ln>
        </p:spPr>
        <p:txBody>
          <a:bodyPr wrap="none">
            <a:spAutoFit/>
          </a:bodyPr>
          <a:lstStyle/>
          <a:p>
            <a:pPr eaLnBrk="0" hangingPunct="0"/>
            <a:r>
              <a:rPr lang="es-ES" sz="1400">
                <a:latin typeface="Futura Book"/>
              </a:rPr>
              <a:t>Fuente: Amapro</a:t>
            </a:r>
          </a:p>
        </p:txBody>
      </p:sp>
      <p:graphicFrame>
        <p:nvGraphicFramePr>
          <p:cNvPr id="10" name="Tabla 3"/>
          <p:cNvGraphicFramePr>
            <a:graphicFrameLocks noGrp="1"/>
          </p:cNvGraphicFramePr>
          <p:nvPr/>
        </p:nvGraphicFramePr>
        <p:xfrm>
          <a:off x="317500" y="1709738"/>
          <a:ext cx="8286542" cy="3790986"/>
        </p:xfrm>
        <a:graphic>
          <a:graphicData uri="http://schemas.openxmlformats.org/drawingml/2006/table">
            <a:tbl>
              <a:tblPr>
                <a:tableStyleId>{E8B1032C-EA38-4F05-BA0D-38AFFFC7BED3}</a:tableStyleId>
              </a:tblPr>
              <a:tblGrid>
                <a:gridCol w="2367195"/>
                <a:gridCol w="1091259"/>
                <a:gridCol w="1158412"/>
                <a:gridCol w="1091259"/>
                <a:gridCol w="1108048"/>
                <a:gridCol w="366270"/>
                <a:gridCol w="1104099"/>
              </a:tblGrid>
              <a:tr h="671886">
                <a:tc gridSpan="5">
                  <a:txBody>
                    <a:bodyPr/>
                    <a:lstStyle/>
                    <a:p>
                      <a:pPr marL="0" algn="l" defTabSz="457200" rtl="0" eaLnBrk="1" fontAlgn="b" latinLnBrk="0" hangingPunct="1"/>
                      <a:r>
                        <a:rPr lang="es-ES_tradnl" sz="1800" b="1" i="0" u="none" strike="noStrike" kern="1200" dirty="0" smtClean="0">
                          <a:solidFill>
                            <a:schemeClr val="bg1"/>
                          </a:solidFill>
                          <a:latin typeface="Futura Book"/>
                          <a:ea typeface="+mn-ea"/>
                          <a:cs typeface="+mn-cs"/>
                        </a:rPr>
                        <a:t>OTROS</a:t>
                      </a:r>
                      <a:r>
                        <a:rPr lang="es-ES_tradnl" sz="1800" b="1" i="0" u="none" strike="noStrike" kern="1200" baseline="0" dirty="0" smtClean="0">
                          <a:solidFill>
                            <a:schemeClr val="bg1"/>
                          </a:solidFill>
                          <a:latin typeface="Futura Book"/>
                          <a:ea typeface="+mn-ea"/>
                          <a:cs typeface="+mn-cs"/>
                        </a:rPr>
                        <a:t> PUNTOS DE VENTA</a:t>
                      </a:r>
                      <a:endParaRPr lang="es-ES_tradnl" sz="1800" b="1"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ct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ct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457200" rtl="0" eaLnBrk="1" fontAlgn="b" latinLnBrk="0" hangingPunct="1"/>
                      <a:r>
                        <a:rPr lang="es-ES_tradnl" sz="1600" b="0" i="0" u="none" strike="noStrike" kern="1200" dirty="0">
                          <a:solidFill>
                            <a:schemeClr val="bg1"/>
                          </a:solidFill>
                          <a:latin typeface="Futura Book"/>
                          <a:ea typeface="+mn-ea"/>
                          <a:cs typeface="+mn-cs"/>
                        </a:rPr>
                        <a:t>Crecimiento</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671886">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MEDIO </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r>
                        <a:rPr lang="es-ES_tradnl" sz="1400" b="0" i="0" u="none" strike="noStrike" kern="1200" dirty="0">
                          <a:solidFill>
                            <a:schemeClr val="bg1"/>
                          </a:solidFill>
                          <a:latin typeface="Futura Book"/>
                          <a:ea typeface="+mn-ea"/>
                          <a:cs typeface="+mn-cs"/>
                        </a:rPr>
                        <a:t>INVERSIÓN (MDP) 2009</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r>
                        <a:rPr lang="es-ES_tradnl" sz="1400" b="0" i="0" u="none" strike="noStrike" kern="1200" dirty="0">
                          <a:solidFill>
                            <a:schemeClr val="bg1"/>
                          </a:solidFill>
                          <a:latin typeface="Futura Book"/>
                          <a:ea typeface="+mn-ea"/>
                          <a:cs typeface="+mn-cs"/>
                        </a:rPr>
                        <a:t>INVERSIÓN (MDP) 2008</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algn="ctr" defTabSz="457200" rtl="0" eaLnBrk="1" fontAlgn="b" latinLnBrk="0" hangingPunct="1"/>
                      <a:endParaRPr lang="es-ES_tradnl" sz="16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Mayoristas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a:t>
                      </a:r>
                      <a:r>
                        <a:rPr lang="es-MX" sz="1400" b="0" i="0" u="none" strike="noStrike" dirty="0" smtClean="0">
                          <a:latin typeface="Futura Book"/>
                        </a:rPr>
                        <a:t>$ 2,355.20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22%</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a:t>
                      </a:r>
                      <a:r>
                        <a:rPr lang="es-MX" sz="1400" b="0" i="0" u="none" strike="noStrike" dirty="0" smtClean="0">
                          <a:latin typeface="Futura Book"/>
                        </a:rPr>
                        <a:t>$   </a:t>
                      </a:r>
                      <a:r>
                        <a:rPr lang="es-MX" sz="1400" b="0" i="0" u="none" strike="noStrike" dirty="0">
                          <a:latin typeface="Futura Book"/>
                        </a:rPr>
                        <a:t>2,048 </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22%</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Departamentales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2,060.80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19%</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  </a:t>
                      </a:r>
                      <a:r>
                        <a:rPr lang="es-MX" sz="1400" b="0" i="0" u="none" strike="noStrike" dirty="0">
                          <a:latin typeface="Futura Book"/>
                        </a:rPr>
                        <a:t>1,792 </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19%</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Farmacias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a:t>
                      </a:r>
                      <a:r>
                        <a:rPr lang="es-MX" sz="1400" b="0" i="0" u="none" strike="noStrike" dirty="0" smtClean="0">
                          <a:latin typeface="Futura Book"/>
                        </a:rPr>
                        <a:t>$ 1,766.40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1,536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Mini </a:t>
                      </a:r>
                      <a:r>
                        <a:rPr lang="es-ES_tradnl" sz="1600" b="0" i="0" u="none" strike="noStrike" kern="1200" dirty="0" err="1">
                          <a:solidFill>
                            <a:schemeClr val="tx1"/>
                          </a:solidFill>
                          <a:latin typeface="Futura Book"/>
                          <a:ea typeface="+mn-ea"/>
                          <a:cs typeface="+mn-cs"/>
                        </a:rPr>
                        <a:t>super</a:t>
                      </a:r>
                      <a:endParaRPr lang="es-ES_tradnl" sz="1600" b="0" i="0" u="none" strike="noStrike" kern="1200" dirty="0">
                        <a:solidFill>
                          <a:schemeClr val="tx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1,766.40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baseline="0" dirty="0" smtClean="0">
                          <a:latin typeface="Futura Book"/>
                        </a:rPr>
                        <a:t> </a:t>
                      </a:r>
                      <a:r>
                        <a:rPr lang="es-MX" sz="1400" b="0" i="0" u="none" strike="noStrike" dirty="0" smtClean="0">
                          <a:latin typeface="Futura Book"/>
                        </a:rPr>
                        <a:t>1,536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Tiendas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1,766.40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1,536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16%</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07869">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Cadenas especializadas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a:t>
                      </a:r>
                      <a:r>
                        <a:rPr lang="es-MX" sz="1400" b="0" i="0" u="none" strike="noStrike" dirty="0" smtClean="0">
                          <a:latin typeface="Futura Book"/>
                        </a:rPr>
                        <a:t>$1,177.60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11%</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 $   </a:t>
                      </a:r>
                      <a:r>
                        <a:rPr lang="es-MX" sz="1400" b="0" i="0" u="none" strike="noStrike" dirty="0" smtClean="0">
                          <a:latin typeface="Futura Book"/>
                        </a:rPr>
                        <a:t>1,024 </a:t>
                      </a:r>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b"/>
                      <a:r>
                        <a:rPr lang="es-MX" sz="1400" b="0" i="0" u="none" strike="noStrike" dirty="0">
                          <a:latin typeface="Futura Book"/>
                        </a:rPr>
                        <a:t>11%</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l" fontAlgn="b"/>
                      <a:endParaRPr lang="es-MX" sz="1400" b="0" i="0" u="none" strike="noStrike" dirty="0">
                        <a:latin typeface="Futura Book"/>
                      </a:endParaRP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400" b="1" i="0" u="none" strike="noStrike" dirty="0">
                          <a:solidFill>
                            <a:schemeClr val="bg1"/>
                          </a:solidFill>
                          <a:latin typeface="Futura Book"/>
                        </a:rPr>
                        <a:t>15%</a:t>
                      </a:r>
                    </a:p>
                  </a:txBody>
                  <a:tcPr marL="9525" marR="9525" marT="9525" marB="0" anchor="b">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9 CuadroTexto"/>
          <p:cNvSpPr txBox="1">
            <a:spLocks noChangeArrowheads="1"/>
          </p:cNvSpPr>
          <p:nvPr/>
        </p:nvSpPr>
        <p:spPr bwMode="auto">
          <a:xfrm>
            <a:off x="500063" y="6176963"/>
            <a:ext cx="1277937" cy="276225"/>
          </a:xfrm>
          <a:prstGeom prst="rect">
            <a:avLst/>
          </a:prstGeom>
          <a:noFill/>
          <a:ln w="9525">
            <a:noFill/>
            <a:miter lim="800000"/>
            <a:headEnd/>
            <a:tailEnd/>
          </a:ln>
        </p:spPr>
        <p:txBody>
          <a:bodyPr wrap="none">
            <a:spAutoFit/>
          </a:bodyPr>
          <a:lstStyle/>
          <a:p>
            <a:pPr eaLnBrk="0" hangingPunct="0"/>
            <a:r>
              <a:rPr lang="es-ES" sz="1200">
                <a:latin typeface="Futura Book"/>
              </a:rPr>
              <a:t>Fuente: Amapro</a:t>
            </a:r>
          </a:p>
        </p:txBody>
      </p:sp>
      <p:graphicFrame>
        <p:nvGraphicFramePr>
          <p:cNvPr id="10" name="Tabla 3"/>
          <p:cNvGraphicFramePr>
            <a:graphicFrameLocks noGrp="1"/>
          </p:cNvGraphicFramePr>
          <p:nvPr/>
        </p:nvGraphicFramePr>
        <p:xfrm>
          <a:off x="314325" y="2071688"/>
          <a:ext cx="8472516" cy="3556051"/>
        </p:xfrm>
        <a:graphic>
          <a:graphicData uri="http://schemas.openxmlformats.org/drawingml/2006/table">
            <a:tbl>
              <a:tblPr>
                <a:tableStyleId>{E8B1032C-EA38-4F05-BA0D-38AFFFC7BED3}</a:tableStyleId>
              </a:tblPr>
              <a:tblGrid>
                <a:gridCol w="2379219"/>
                <a:gridCol w="1096802"/>
                <a:gridCol w="1308180"/>
                <a:gridCol w="1096802"/>
                <a:gridCol w="1113676"/>
                <a:gridCol w="368130"/>
                <a:gridCol w="1109707"/>
              </a:tblGrid>
              <a:tr h="737412">
                <a:tc gridSpan="5">
                  <a:txBody>
                    <a:bodyPr/>
                    <a:lstStyle/>
                    <a:p>
                      <a:pPr marL="0" algn="l" defTabSz="457200" rtl="0" eaLnBrk="1" fontAlgn="b" latinLnBrk="0" hangingPunct="1"/>
                      <a:r>
                        <a:rPr lang="es-ES_tradnl" sz="2000" b="1" i="0" u="none" strike="noStrike" kern="1200" dirty="0" smtClean="0">
                          <a:solidFill>
                            <a:schemeClr val="bg1"/>
                          </a:solidFill>
                          <a:latin typeface="Futura Book"/>
                          <a:ea typeface="+mn-ea"/>
                          <a:cs typeface="+mn-cs"/>
                        </a:rPr>
                        <a:t>CAMPAÑAS BTL</a:t>
                      </a:r>
                      <a:endParaRPr lang="es-ES_tradnl" sz="2000" b="1"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endParaRPr lang="es-MX"/>
                    </a:p>
                  </a:txBody>
                  <a:tcPr/>
                </a:tc>
                <a:tc hMerge="1">
                  <a:txBody>
                    <a:bodyPr/>
                    <a:lstStyle/>
                    <a:p>
                      <a:pPr marL="0" algn="ct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hMerge="1">
                  <a:txBody>
                    <a:bodyPr/>
                    <a:lstStyle/>
                    <a:p>
                      <a:pPr marL="0" algn="ct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r" defTabSz="457200" rtl="0" eaLnBrk="1" fontAlgn="b" latinLnBrk="0" hangingPunct="1"/>
                      <a:r>
                        <a:rPr lang="es-ES_tradnl" sz="1400" b="0" i="0" u="none" strike="noStrike" kern="1200" dirty="0">
                          <a:solidFill>
                            <a:schemeClr val="bg1"/>
                          </a:solidFill>
                          <a:latin typeface="Futura Book"/>
                          <a:ea typeface="+mn-ea"/>
                          <a:cs typeface="+mn-cs"/>
                        </a:rPr>
                        <a:t>Crecimiento</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883463">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MEDIO </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marR="0" indent="0" algn="r" defTabSz="457200" rtl="0" eaLnBrk="1" fontAlgn="b" latinLnBrk="0" hangingPunct="1">
                        <a:lnSpc>
                          <a:spcPct val="100000"/>
                        </a:lnSpc>
                        <a:spcBef>
                          <a:spcPts val="0"/>
                        </a:spcBef>
                        <a:spcAft>
                          <a:spcPts val="0"/>
                        </a:spcAft>
                        <a:buClrTx/>
                        <a:buSzTx/>
                        <a:buFontTx/>
                        <a:buNone/>
                        <a:tabLst/>
                        <a:defRPr/>
                      </a:pPr>
                      <a:r>
                        <a:rPr lang="es-ES_tradnl" sz="1400" b="0" i="0" u="none" strike="noStrike" kern="1200" dirty="0" smtClean="0">
                          <a:solidFill>
                            <a:schemeClr val="bg1"/>
                          </a:solidFill>
                          <a:latin typeface="Futura Book"/>
                          <a:ea typeface="+mn-ea"/>
                          <a:cs typeface="+mn-cs"/>
                        </a:rPr>
                        <a:t>INVERSIÓN (MDP) 2009</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r>
                        <a:rPr lang="es-ES_tradnl" sz="1400" b="0" i="0" u="none" strike="noStrike" kern="1200" dirty="0">
                          <a:solidFill>
                            <a:schemeClr val="bg1"/>
                          </a:solidFill>
                          <a:latin typeface="Futura Book"/>
                          <a:ea typeface="+mn-ea"/>
                          <a:cs typeface="+mn-cs"/>
                        </a:rPr>
                        <a:t>INVERSIÓN (MDP) 2008</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algn="r" defTabSz="457200" rtl="0" eaLnBrk="1" fontAlgn="b" latinLnBrk="0" hangingPunct="1"/>
                      <a:endParaRPr lang="es-ES_tradnl" sz="1400" b="0" i="0" u="none" strike="noStrike" kern="1200" dirty="0">
                        <a:solidFill>
                          <a:schemeClr val="tx1"/>
                        </a:solidFill>
                        <a:latin typeface="+mn-lt"/>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447646">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Sorteo</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1085.44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18%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1024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smtClean="0">
                          <a:solidFill>
                            <a:schemeClr val="tx1"/>
                          </a:solidFill>
                          <a:latin typeface="Futura Book"/>
                          <a:ea typeface="+mn-ea"/>
                          <a:cs typeface="+mn-cs"/>
                        </a:rPr>
                        <a:t>20%</a:t>
                      </a:r>
                      <a:endParaRPr lang="es-ES_tradnl" sz="1600" b="0" i="0" u="none" strike="noStrike" kern="1200" dirty="0">
                        <a:solidFill>
                          <a:schemeClr val="tx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smtClean="0">
                          <a:solidFill>
                            <a:schemeClr val="bg1"/>
                          </a:solidFill>
                          <a:latin typeface="Futura Book"/>
                          <a:ea typeface="+mn-ea"/>
                          <a:cs typeface="+mn-cs"/>
                        </a:rPr>
                        <a:t>6%</a:t>
                      </a:r>
                      <a:endParaRPr lang="es-ES_tradnl" sz="1600" b="1" i="0" u="none" strike="noStrike" kern="1200" dirty="0">
                        <a:solidFill>
                          <a:schemeClr val="bg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47646">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Programa de lealtad</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1177.6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20%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1024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20%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smtClean="0">
                          <a:solidFill>
                            <a:schemeClr val="bg1"/>
                          </a:solidFill>
                          <a:latin typeface="Futura Book"/>
                          <a:ea typeface="+mn-ea"/>
                          <a:cs typeface="+mn-cs"/>
                        </a:rPr>
                        <a:t>15%</a:t>
                      </a:r>
                      <a:endParaRPr lang="es-ES_tradnl" sz="1600" b="1" i="0" u="none" strike="noStrike" kern="1200" dirty="0">
                        <a:solidFill>
                          <a:schemeClr val="bg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592238">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Promociones en medios digitales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1766.4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30%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1536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30%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smtClean="0">
                          <a:solidFill>
                            <a:schemeClr val="bg1"/>
                          </a:solidFill>
                          <a:latin typeface="Futura Book"/>
                          <a:ea typeface="+mn-ea"/>
                          <a:cs typeface="+mn-cs"/>
                        </a:rPr>
                        <a:t>15%</a:t>
                      </a:r>
                      <a:endParaRPr lang="es-ES_tradnl" sz="1600" b="1" i="0" u="none" strike="noStrike" kern="1200" dirty="0">
                        <a:solidFill>
                          <a:schemeClr val="bg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47646">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Producción de eventos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1766.4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30%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1536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30%</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smtClean="0">
                          <a:solidFill>
                            <a:schemeClr val="bg1"/>
                          </a:solidFill>
                          <a:latin typeface="Futura Book"/>
                          <a:ea typeface="+mn-ea"/>
                          <a:cs typeface="+mn-cs"/>
                        </a:rPr>
                        <a:t>15%</a:t>
                      </a:r>
                      <a:endParaRPr lang="es-ES_tradnl" sz="1600" b="1" i="0" u="none" strike="noStrike" kern="1200" dirty="0">
                        <a:solidFill>
                          <a:schemeClr val="bg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bl>
          </a:graphicData>
        </a:graphic>
      </p:graphicFrame>
      <p:sp>
        <p:nvSpPr>
          <p:cNvPr id="37949" name="Rectangle 3"/>
          <p:cNvSpPr>
            <a:spLocks noChangeArrowheads="1"/>
          </p:cNvSpPr>
          <p:nvPr/>
        </p:nvSpPr>
        <p:spPr bwMode="auto">
          <a:xfrm>
            <a:off x="314325" y="1290638"/>
            <a:ext cx="4029075" cy="566737"/>
          </a:xfrm>
          <a:prstGeom prst="rect">
            <a:avLst/>
          </a:prstGeom>
          <a:noFill/>
          <a:ln w="9525">
            <a:noFill/>
            <a:miter lim="800000"/>
            <a:headEnd/>
            <a:tailEnd/>
          </a:ln>
        </p:spPr>
        <p:txBody>
          <a:bodyPr/>
          <a:lstStyle/>
          <a:p>
            <a:pPr eaLnBrk="0" hangingPunct="0"/>
            <a:r>
              <a:rPr lang="es-MX" sz="2500">
                <a:latin typeface="Futura Book"/>
              </a:rPr>
              <a:t>Valor total: $29,440</a:t>
            </a:r>
            <a:r>
              <a:rPr lang="en-US" sz="2500">
                <a:latin typeface="Futura Book"/>
              </a:rPr>
              <a:t> </a:t>
            </a:r>
            <a:r>
              <a:rPr lang="es-MX" sz="2500">
                <a:latin typeface="Futura Book"/>
              </a:rPr>
              <a:t>MDP</a:t>
            </a:r>
            <a:endParaRPr lang="en-US" sz="2500">
              <a:latin typeface="Futura Book"/>
            </a:endParaRPr>
          </a:p>
        </p:txBody>
      </p:sp>
      <p:sp>
        <p:nvSpPr>
          <p:cNvPr id="37950" name="Rectangle 3"/>
          <p:cNvSpPr>
            <a:spLocks noChangeArrowheads="1"/>
          </p:cNvSpPr>
          <p:nvPr/>
        </p:nvSpPr>
        <p:spPr bwMode="auto">
          <a:xfrm>
            <a:off x="968375" y="269875"/>
            <a:ext cx="7924800" cy="566738"/>
          </a:xfrm>
          <a:prstGeom prst="rect">
            <a:avLst/>
          </a:prstGeom>
          <a:noFill/>
          <a:ln w="9525">
            <a:noFill/>
            <a:miter lim="800000"/>
            <a:headEnd/>
            <a:tailEnd/>
          </a:ln>
        </p:spPr>
        <p:txBody>
          <a:bodyPr/>
          <a:lstStyle/>
          <a:p>
            <a:pPr eaLnBrk="0" hangingPunct="0"/>
            <a:r>
              <a:rPr lang="es-MX" sz="2200" b="1">
                <a:solidFill>
                  <a:schemeClr val="bg1"/>
                </a:solidFill>
                <a:latin typeface="Futura Book"/>
              </a:rPr>
              <a:t>DISTRIBUCIÓN DE LA INVERSIÓN EN PROMOCIONES</a:t>
            </a:r>
            <a:endParaRPr lang="en-US" sz="2200" b="1">
              <a:solidFill>
                <a:schemeClr val="bg1"/>
              </a:solidFill>
              <a:latin typeface="Futura Book"/>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ChangeArrowheads="1"/>
          </p:cNvSpPr>
          <p:nvPr/>
        </p:nvSpPr>
        <p:spPr bwMode="auto">
          <a:xfrm>
            <a:off x="950913" y="188913"/>
            <a:ext cx="7653337" cy="642937"/>
          </a:xfrm>
          <a:prstGeom prst="rect">
            <a:avLst/>
          </a:prstGeom>
          <a:noFill/>
          <a:ln w="9525">
            <a:noFill/>
            <a:miter lim="800000"/>
            <a:headEnd/>
            <a:tailEnd/>
          </a:ln>
        </p:spPr>
        <p:txBody>
          <a:bodyPr/>
          <a:lstStyle/>
          <a:p>
            <a:pPr eaLnBrk="0" hangingPunct="0"/>
            <a:r>
              <a:rPr lang="es-MX" sz="3600">
                <a:solidFill>
                  <a:schemeClr val="bg1"/>
                </a:solidFill>
                <a:latin typeface="Futura Book"/>
              </a:rPr>
              <a:t>MERCADOTECNIA DIRECTA</a:t>
            </a:r>
            <a:endParaRPr lang="en-US" sz="3600">
              <a:solidFill>
                <a:schemeClr val="bg1"/>
              </a:solidFill>
              <a:latin typeface="Futura Book"/>
            </a:endParaRPr>
          </a:p>
        </p:txBody>
      </p:sp>
      <p:sp>
        <p:nvSpPr>
          <p:cNvPr id="4" name="3 Marcador de contenido"/>
          <p:cNvSpPr>
            <a:spLocks noGrp="1"/>
          </p:cNvSpPr>
          <p:nvPr>
            <p:ph idx="1"/>
          </p:nvPr>
        </p:nvSpPr>
        <p:spPr>
          <a:xfrm>
            <a:off x="457200" y="1196975"/>
            <a:ext cx="6851650" cy="4535488"/>
          </a:xfrm>
        </p:spPr>
        <p:txBody>
          <a:bodyPr/>
          <a:lstStyle/>
          <a:p>
            <a:pPr algn="just"/>
            <a:r>
              <a:rPr lang="es-ES_tradnl" sz="1700" smtClean="0"/>
              <a:t>La industria de la Mercadotecnia Directa presentó un crecimiento del </a:t>
            </a:r>
            <a:r>
              <a:rPr lang="es-ES_tradnl" sz="1700" b="1" smtClean="0"/>
              <a:t>12.2%</a:t>
            </a:r>
            <a:r>
              <a:rPr lang="es-ES_tradnl" sz="1700" smtClean="0"/>
              <a:t> en 2009, respecto del 2008. </a:t>
            </a:r>
          </a:p>
          <a:p>
            <a:pPr algn="just"/>
            <a:endParaRPr lang="es-ES_tradnl" sz="1700" smtClean="0"/>
          </a:p>
          <a:p>
            <a:pPr algn="just"/>
            <a:r>
              <a:rPr lang="es-ES_tradnl" sz="1700" smtClean="0"/>
              <a:t> La inversión en Mercadotecnia Directa que alcanzó en el año de estudio la cantidad de </a:t>
            </a:r>
            <a:r>
              <a:rPr lang="es-ES_tradnl" sz="1700" b="1" smtClean="0"/>
              <a:t>$13,635 millones de pesos.</a:t>
            </a:r>
          </a:p>
          <a:p>
            <a:pPr algn="just"/>
            <a:endParaRPr lang="es-ES_tradnl" sz="1700" b="1" smtClean="0"/>
          </a:p>
          <a:p>
            <a:pPr algn="just"/>
            <a:r>
              <a:rPr lang="es-ES_tradnl" sz="1700" smtClean="0"/>
              <a:t> El comportamiento antes señalado debido principalmente al valor y crecimiento de las operaciones de los </a:t>
            </a:r>
            <a:r>
              <a:rPr lang="es-ES_tradnl" sz="1700" b="1" smtClean="0"/>
              <a:t>Centros de contacto</a:t>
            </a:r>
            <a:r>
              <a:rPr lang="es-ES_tradnl" sz="1700" smtClean="0"/>
              <a:t>, al crecimiento de los servicios de la </a:t>
            </a:r>
            <a:r>
              <a:rPr lang="es-ES_tradnl" sz="1700" b="1" smtClean="0"/>
              <a:t>Mercadotecnia On-line </a:t>
            </a:r>
            <a:r>
              <a:rPr lang="es-ES_tradnl" sz="1700" smtClean="0"/>
              <a:t>y el crecimiento logrado por las empresas de </a:t>
            </a:r>
            <a:r>
              <a:rPr lang="es-ES_tradnl" sz="1700" b="1" smtClean="0"/>
              <a:t>Mensajería</a:t>
            </a:r>
            <a:r>
              <a:rPr lang="es-ES_tradnl" sz="1700" smtClean="0"/>
              <a:t> con envíos exclusivamente promocionales.</a:t>
            </a:r>
          </a:p>
          <a:p>
            <a:pPr algn="just"/>
            <a:endParaRPr lang="es-ES_tradnl" sz="1700" smtClean="0"/>
          </a:p>
          <a:p>
            <a:pPr algn="just"/>
            <a:r>
              <a:rPr lang="es-MX" sz="1700" smtClean="0"/>
              <a:t> La Mercadotecnia Directa es la segunda actividad con el mayor número de empleados, después de Promociones, ya que cuenta con </a:t>
            </a:r>
            <a:r>
              <a:rPr lang="es-MX" sz="1700" b="1" smtClean="0"/>
              <a:t>674,500 empleos</a:t>
            </a:r>
            <a:r>
              <a:rPr lang="es-MX" sz="1700" smtClean="0"/>
              <a:t>, de los cuales el </a:t>
            </a:r>
            <a:r>
              <a:rPr lang="es-MX" sz="1700" b="1" smtClean="0"/>
              <a:t>61%</a:t>
            </a:r>
            <a:r>
              <a:rPr lang="es-MX" sz="1700" smtClean="0"/>
              <a:t> operan en los </a:t>
            </a:r>
            <a:r>
              <a:rPr lang="es-MX" sz="1700" b="1" smtClean="0"/>
              <a:t>Centros de Contacto</a:t>
            </a:r>
            <a:r>
              <a:rPr lang="es-MX" sz="1700" smtClean="0"/>
              <a:t>.</a:t>
            </a:r>
            <a:endParaRPr lang="en-US" sz="1700" smtClean="0"/>
          </a:p>
          <a:p>
            <a:pPr algn="just"/>
            <a:endParaRPr lang="en-US" sz="1700" smtClean="0"/>
          </a:p>
          <a:p>
            <a:pPr algn="just"/>
            <a:endParaRPr lang="en-US" sz="1700" smtClean="0"/>
          </a:p>
          <a:p>
            <a:endParaRPr lang="es-ES" sz="17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additive="base">
                                        <p:cTn id="1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 calcmode="lin" valueType="num">
                                      <p:cBhvr additive="base">
                                        <p:cTn id="1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 calcmode="lin" valueType="num">
                                      <p:cBhvr additive="base">
                                        <p:cTn id="22"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ChangeArrowheads="1"/>
          </p:cNvSpPr>
          <p:nvPr/>
        </p:nvSpPr>
        <p:spPr bwMode="auto">
          <a:xfrm>
            <a:off x="952500" y="214313"/>
            <a:ext cx="7940675" cy="566737"/>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EN MERCADOTECNIA DIRECTA</a:t>
            </a:r>
            <a:endParaRPr lang="en-US" sz="2000" b="1">
              <a:solidFill>
                <a:schemeClr val="bg1"/>
              </a:solidFill>
              <a:latin typeface="Futura Book"/>
            </a:endParaRPr>
          </a:p>
        </p:txBody>
      </p:sp>
      <p:sp>
        <p:nvSpPr>
          <p:cNvPr id="39938" name="Rectangle 3"/>
          <p:cNvSpPr>
            <a:spLocks noChangeArrowheads="1"/>
          </p:cNvSpPr>
          <p:nvPr/>
        </p:nvSpPr>
        <p:spPr bwMode="auto">
          <a:xfrm>
            <a:off x="250825" y="1071563"/>
            <a:ext cx="4029075" cy="566737"/>
          </a:xfrm>
          <a:prstGeom prst="rect">
            <a:avLst/>
          </a:prstGeom>
          <a:noFill/>
          <a:ln w="9525">
            <a:noFill/>
            <a:miter lim="800000"/>
            <a:headEnd/>
            <a:tailEnd/>
          </a:ln>
        </p:spPr>
        <p:txBody>
          <a:bodyPr/>
          <a:lstStyle/>
          <a:p>
            <a:pPr eaLnBrk="0" hangingPunct="0"/>
            <a:r>
              <a:rPr lang="es-MX" sz="2500">
                <a:latin typeface="Futura Book"/>
              </a:rPr>
              <a:t>Valor total: $13,635 MDP</a:t>
            </a:r>
            <a:endParaRPr lang="en-US" sz="2500">
              <a:latin typeface="Futura Book"/>
            </a:endParaRPr>
          </a:p>
        </p:txBody>
      </p:sp>
      <p:sp>
        <p:nvSpPr>
          <p:cNvPr id="39939" name="10 CuadroTexto"/>
          <p:cNvSpPr txBox="1">
            <a:spLocks noChangeArrowheads="1"/>
          </p:cNvSpPr>
          <p:nvPr/>
        </p:nvSpPr>
        <p:spPr bwMode="auto">
          <a:xfrm>
            <a:off x="5135563" y="3506788"/>
            <a:ext cx="1524000" cy="708025"/>
          </a:xfrm>
          <a:prstGeom prst="rect">
            <a:avLst/>
          </a:prstGeom>
          <a:noFill/>
          <a:ln w="9525">
            <a:noFill/>
            <a:miter lim="800000"/>
            <a:headEnd/>
            <a:tailEnd/>
          </a:ln>
        </p:spPr>
        <p:txBody>
          <a:bodyPr>
            <a:spAutoFit/>
          </a:bodyPr>
          <a:lstStyle/>
          <a:p>
            <a:pPr algn="ctr" eaLnBrk="0" hangingPunct="0"/>
            <a:r>
              <a:rPr lang="es-ES" sz="4000">
                <a:solidFill>
                  <a:srgbClr val="FF3300"/>
                </a:solidFill>
                <a:latin typeface="Futura Book"/>
              </a:rPr>
              <a:t>2009</a:t>
            </a:r>
          </a:p>
        </p:txBody>
      </p:sp>
      <p:sp>
        <p:nvSpPr>
          <p:cNvPr id="39940" name="5 CuadroTexto"/>
          <p:cNvSpPr txBox="1">
            <a:spLocks noChangeArrowheads="1"/>
          </p:cNvSpPr>
          <p:nvPr/>
        </p:nvSpPr>
        <p:spPr bwMode="auto">
          <a:xfrm>
            <a:off x="482600" y="6165850"/>
            <a:ext cx="1377950" cy="307975"/>
          </a:xfrm>
          <a:prstGeom prst="rect">
            <a:avLst/>
          </a:prstGeom>
          <a:noFill/>
          <a:ln w="9525">
            <a:noFill/>
            <a:miter lim="800000"/>
            <a:headEnd/>
            <a:tailEnd/>
          </a:ln>
        </p:spPr>
        <p:txBody>
          <a:bodyPr wrap="none">
            <a:spAutoFit/>
          </a:bodyPr>
          <a:lstStyle/>
          <a:p>
            <a:pPr eaLnBrk="0" hangingPunct="0"/>
            <a:r>
              <a:rPr lang="es-ES" sz="1400">
                <a:latin typeface="Futura Book"/>
              </a:rPr>
              <a:t>Fuente: AMMD</a:t>
            </a:r>
          </a:p>
        </p:txBody>
      </p:sp>
      <p:graphicFrame>
        <p:nvGraphicFramePr>
          <p:cNvPr id="12" name="2 Gráfico"/>
          <p:cNvGraphicFramePr>
            <a:graphicFrameLocks/>
          </p:cNvGraphicFramePr>
          <p:nvPr/>
        </p:nvGraphicFramePr>
        <p:xfrm>
          <a:off x="2699792" y="1071547"/>
          <a:ext cx="6214616" cy="545379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ChangeArrowheads="1"/>
          </p:cNvSpPr>
          <p:nvPr/>
        </p:nvSpPr>
        <p:spPr bwMode="auto">
          <a:xfrm>
            <a:off x="971550" y="188913"/>
            <a:ext cx="7921625" cy="566737"/>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EN MERCADOTECNIA DIRECTA</a:t>
            </a:r>
            <a:endParaRPr lang="en-US" sz="2000" b="1">
              <a:solidFill>
                <a:schemeClr val="bg1"/>
              </a:solidFill>
              <a:latin typeface="Futura Book"/>
            </a:endParaRPr>
          </a:p>
        </p:txBody>
      </p:sp>
      <p:sp>
        <p:nvSpPr>
          <p:cNvPr id="40962" name="Rectangle 3"/>
          <p:cNvSpPr>
            <a:spLocks noChangeArrowheads="1"/>
          </p:cNvSpPr>
          <p:nvPr/>
        </p:nvSpPr>
        <p:spPr bwMode="auto">
          <a:xfrm>
            <a:off x="314325" y="1206500"/>
            <a:ext cx="4029075" cy="566738"/>
          </a:xfrm>
          <a:prstGeom prst="rect">
            <a:avLst/>
          </a:prstGeom>
          <a:noFill/>
          <a:ln w="9525">
            <a:noFill/>
            <a:miter lim="800000"/>
            <a:headEnd/>
            <a:tailEnd/>
          </a:ln>
        </p:spPr>
        <p:txBody>
          <a:bodyPr/>
          <a:lstStyle/>
          <a:p>
            <a:pPr eaLnBrk="0" hangingPunct="0"/>
            <a:r>
              <a:rPr lang="es-MX" sz="2500">
                <a:latin typeface="Futura Book"/>
              </a:rPr>
              <a:t>Valor total: $13,635</a:t>
            </a:r>
            <a:r>
              <a:rPr lang="en-US" sz="2500">
                <a:latin typeface="Futura Book"/>
              </a:rPr>
              <a:t> MDP</a:t>
            </a:r>
          </a:p>
        </p:txBody>
      </p:sp>
      <p:sp>
        <p:nvSpPr>
          <p:cNvPr id="40963" name="6 CuadroTexto"/>
          <p:cNvSpPr txBox="1">
            <a:spLocks noChangeArrowheads="1"/>
          </p:cNvSpPr>
          <p:nvPr/>
        </p:nvSpPr>
        <p:spPr bwMode="auto">
          <a:xfrm>
            <a:off x="482600" y="6216650"/>
            <a:ext cx="1377950" cy="307975"/>
          </a:xfrm>
          <a:prstGeom prst="rect">
            <a:avLst/>
          </a:prstGeom>
          <a:noFill/>
          <a:ln w="9525">
            <a:noFill/>
            <a:miter lim="800000"/>
            <a:headEnd/>
            <a:tailEnd/>
          </a:ln>
        </p:spPr>
        <p:txBody>
          <a:bodyPr wrap="none">
            <a:spAutoFit/>
          </a:bodyPr>
          <a:lstStyle/>
          <a:p>
            <a:pPr eaLnBrk="0" hangingPunct="0"/>
            <a:r>
              <a:rPr lang="es-ES" sz="1400">
                <a:latin typeface="Futura Book"/>
              </a:rPr>
              <a:t>Fuente: AMMD</a:t>
            </a:r>
          </a:p>
        </p:txBody>
      </p:sp>
      <p:graphicFrame>
        <p:nvGraphicFramePr>
          <p:cNvPr id="12" name="Tabla 3"/>
          <p:cNvGraphicFramePr>
            <a:graphicFrameLocks noGrp="1"/>
          </p:cNvGraphicFramePr>
          <p:nvPr/>
        </p:nvGraphicFramePr>
        <p:xfrm>
          <a:off x="482600" y="1924050"/>
          <a:ext cx="8518290" cy="3944204"/>
        </p:xfrm>
        <a:graphic>
          <a:graphicData uri="http://schemas.openxmlformats.org/drawingml/2006/table">
            <a:tbl>
              <a:tblPr>
                <a:tableStyleId>{E8B1032C-EA38-4F05-BA0D-38AFFFC7BED3}</a:tableStyleId>
              </a:tblPr>
              <a:tblGrid>
                <a:gridCol w="2433398"/>
                <a:gridCol w="1121778"/>
                <a:gridCol w="1190809"/>
                <a:gridCol w="1121778"/>
                <a:gridCol w="1139037"/>
                <a:gridCol w="376513"/>
                <a:gridCol w="1134977"/>
              </a:tblGrid>
              <a:tr h="813887">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MEDIO</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400" b="0" i="0" u="none" strike="noStrike" kern="1200" dirty="0">
                          <a:solidFill>
                            <a:schemeClr val="bg1"/>
                          </a:solidFill>
                          <a:latin typeface="Futura Book"/>
                          <a:ea typeface="+mn-ea"/>
                          <a:cs typeface="+mn-cs"/>
                        </a:rPr>
                        <a:t>INVERSIÓN (MDP) 2009</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400" b="0" i="0" u="none" strike="noStrike" kern="1200" dirty="0">
                          <a:solidFill>
                            <a:schemeClr val="bg1"/>
                          </a:solidFill>
                          <a:latin typeface="Futura Book"/>
                          <a:ea typeface="+mn-ea"/>
                          <a:cs typeface="+mn-cs"/>
                        </a:rPr>
                        <a:t>INVERSIÓN (MDP) 2008</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ctr" defTabSz="457200" rtl="0" eaLnBrk="1" fontAlgn="b" latinLnBrk="0" hangingPunct="1"/>
                      <a:r>
                        <a:rPr lang="es-ES_tradnl" sz="1600" b="0" i="0" u="none" strike="noStrike" kern="1200" dirty="0" smtClean="0">
                          <a:solidFill>
                            <a:schemeClr val="bg1"/>
                          </a:solidFill>
                          <a:latin typeface="Futura Book"/>
                          <a:ea typeface="+mn-ea"/>
                          <a:cs typeface="+mn-cs"/>
                        </a:rPr>
                        <a:t>%</a:t>
                      </a:r>
                      <a:endParaRPr lang="es-ES_tradnl" sz="1600" b="0" i="0" u="none" strike="noStrike" kern="1200" dirty="0">
                        <a:solidFill>
                          <a:schemeClr val="bg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b" latinLnBrk="0" hangingPunct="1"/>
                      <a:r>
                        <a:rPr lang="es-ES_tradnl" sz="1600" b="0" i="0" u="none" strike="noStrike" kern="1200" dirty="0">
                          <a:solidFill>
                            <a:schemeClr val="bg1"/>
                          </a:solidFill>
                          <a:latin typeface="Futura Book"/>
                          <a:ea typeface="+mn-ea"/>
                          <a:cs typeface="+mn-cs"/>
                        </a:rPr>
                        <a:t>Crecimiento</a:t>
                      </a: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solidFill>
                  </a:tcPr>
                </a:tc>
              </a:tr>
              <a:tr h="653657">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Centros de contacto-telemarketing</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$7,454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61%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$8,378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61%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-11%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94070">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Correo directo</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$2,061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17%</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$2,352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17%</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-12%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94070">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Mercadotecnia por internet</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$1,098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9%</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$1,545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-29%</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94070">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Otros (catalogo, tv, CRM)</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$692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6%</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$644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8%</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94070">
                <a:tc>
                  <a:txBody>
                    <a:bodyPr/>
                    <a:lstStyle/>
                    <a:p>
                      <a:pPr marL="0" algn="ctr" defTabSz="457200" rtl="0" eaLnBrk="1" fontAlgn="b" latinLnBrk="0" hangingPunct="1"/>
                      <a:r>
                        <a:rPr lang="es-ES_tradnl" sz="1600" b="0" i="0" u="none" strike="noStrike" kern="1200" dirty="0" smtClean="0">
                          <a:solidFill>
                            <a:schemeClr val="tx1"/>
                          </a:solidFill>
                          <a:latin typeface="Futura Book"/>
                          <a:ea typeface="+mn-ea"/>
                          <a:cs typeface="+mn-cs"/>
                        </a:rPr>
                        <a:t>Consultoría-estrategia</a:t>
                      </a:r>
                      <a:endParaRPr lang="es-ES_tradnl" sz="1600" b="0" i="0" u="none" strike="noStrike" kern="1200" dirty="0">
                        <a:solidFill>
                          <a:schemeClr val="tx1"/>
                        </a:solidFill>
                        <a:latin typeface="Futura Book"/>
                        <a:ea typeface="+mn-ea"/>
                        <a:cs typeface="+mn-cs"/>
                      </a:endParaRP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$653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$522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4%</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25%</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r h="494070">
                <a:tc>
                  <a:txBody>
                    <a:bodyPr/>
                    <a:lstStyle/>
                    <a:p>
                      <a:pPr marL="0" algn="ctr" defTabSz="457200" rtl="0" eaLnBrk="1" fontAlgn="b" latinLnBrk="0" hangingPunct="1"/>
                      <a:r>
                        <a:rPr lang="es-ES_tradnl" sz="1600" b="0" i="0" u="none" strike="noStrike" kern="1200" dirty="0">
                          <a:solidFill>
                            <a:schemeClr val="tx1"/>
                          </a:solidFill>
                          <a:latin typeface="Futura Book"/>
                          <a:ea typeface="+mn-ea"/>
                          <a:cs typeface="+mn-cs"/>
                        </a:rPr>
                        <a:t>Bases de datos</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$192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2%</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 $194 </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r>
                        <a:rPr lang="es-ES_tradnl" sz="1600" b="0" i="0" u="none" strike="noStrike" kern="1200" dirty="0">
                          <a:solidFill>
                            <a:schemeClr val="tx1"/>
                          </a:solidFill>
                          <a:latin typeface="Futura Book"/>
                          <a:ea typeface="+mn-ea"/>
                          <a:cs typeface="+mn-cs"/>
                        </a:rPr>
                        <a:t>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r" defTabSz="457200" rtl="0" eaLnBrk="1" fontAlgn="b" latinLnBrk="0" hangingPunct="1"/>
                      <a:endParaRPr lang="es-ES_tradnl" sz="1600" b="0" i="0" u="none" strike="noStrike" kern="1200" dirty="0">
                        <a:solidFill>
                          <a:schemeClr val="tx1"/>
                        </a:solidFill>
                        <a:latin typeface="Futura Book"/>
                        <a:ea typeface="+mn-ea"/>
                        <a:cs typeface="+mn-cs"/>
                      </a:endParaRPr>
                    </a:p>
                  </a:txBody>
                  <a:tcPr marL="15419" marR="15419" marT="15419"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s-ES_tradnl" sz="1600" b="1" i="0" u="none" strike="noStrike" kern="1200" dirty="0">
                          <a:solidFill>
                            <a:schemeClr val="bg1"/>
                          </a:solidFill>
                          <a:latin typeface="Futura Book"/>
                          <a:ea typeface="+mn-ea"/>
                          <a:cs typeface="+mn-cs"/>
                        </a:rPr>
                        <a:t>-1%</a:t>
                      </a:r>
                    </a:p>
                  </a:txBody>
                  <a:tcPr marL="12700" marR="12700" marT="12700" marB="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60000"/>
                        <a:lumOff val="4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ChangeArrowheads="1"/>
          </p:cNvSpPr>
          <p:nvPr/>
        </p:nvSpPr>
        <p:spPr bwMode="auto">
          <a:xfrm>
            <a:off x="1022350" y="265113"/>
            <a:ext cx="7653338" cy="642937"/>
          </a:xfrm>
          <a:prstGeom prst="rect">
            <a:avLst/>
          </a:prstGeom>
          <a:noFill/>
          <a:ln w="9525">
            <a:noFill/>
            <a:miter lim="800000"/>
            <a:headEnd/>
            <a:tailEnd/>
          </a:ln>
        </p:spPr>
        <p:txBody>
          <a:bodyPr/>
          <a:lstStyle/>
          <a:p>
            <a:pPr eaLnBrk="0" hangingPunct="0"/>
            <a:r>
              <a:rPr lang="es-MX" sz="2800">
                <a:solidFill>
                  <a:schemeClr val="bg1"/>
                </a:solidFill>
                <a:latin typeface="Futura Book"/>
              </a:rPr>
              <a:t>INTERNET</a:t>
            </a:r>
            <a:endParaRPr lang="en-US" sz="2800">
              <a:solidFill>
                <a:schemeClr val="bg1"/>
              </a:solidFill>
              <a:latin typeface="Futura Book"/>
            </a:endParaRPr>
          </a:p>
        </p:txBody>
      </p:sp>
      <p:sp>
        <p:nvSpPr>
          <p:cNvPr id="4" name="3 Marcador de contenido"/>
          <p:cNvSpPr>
            <a:spLocks noGrp="1"/>
          </p:cNvSpPr>
          <p:nvPr>
            <p:ph idx="1"/>
          </p:nvPr>
        </p:nvSpPr>
        <p:spPr>
          <a:xfrm>
            <a:off x="457200" y="1268413"/>
            <a:ext cx="6851650" cy="4608512"/>
          </a:xfrm>
        </p:spPr>
        <p:txBody>
          <a:bodyPr rtlCol="0">
            <a:normAutofit lnSpcReduction="10000"/>
          </a:bodyPr>
          <a:lstStyle/>
          <a:p>
            <a:pPr algn="just">
              <a:defRPr/>
            </a:pPr>
            <a:r>
              <a:rPr lang="es-MX" dirty="0" smtClean="0"/>
              <a:t>Siguiendo la tendencia de la industria en todo el mundo, la comunicación empleando el Internet creció en forma significativa con un </a:t>
            </a:r>
            <a:r>
              <a:rPr lang="es-MX" b="1" dirty="0" smtClean="0"/>
              <a:t>30% </a:t>
            </a:r>
            <a:r>
              <a:rPr lang="es-MX" dirty="0" smtClean="0"/>
              <a:t>en 2009 respecto a 2008, alcanzando una inversión de </a:t>
            </a:r>
            <a:r>
              <a:rPr lang="es-MX" b="1" dirty="0" smtClean="0"/>
              <a:t>$2,451 millones de pesos</a:t>
            </a:r>
            <a:r>
              <a:rPr lang="es-MX" dirty="0" smtClean="0"/>
              <a:t>, sólo para el segmento de </a:t>
            </a:r>
            <a:r>
              <a:rPr lang="es-MX" b="1" dirty="0" smtClean="0"/>
              <a:t>publicidad.</a:t>
            </a:r>
            <a:r>
              <a:rPr lang="es-MX" dirty="0" smtClean="0"/>
              <a:t> </a:t>
            </a:r>
          </a:p>
          <a:p>
            <a:pPr algn="just">
              <a:defRPr/>
            </a:pPr>
            <a:endParaRPr lang="es-MX" dirty="0" smtClean="0"/>
          </a:p>
          <a:p>
            <a:pPr algn="just">
              <a:defRPr/>
            </a:pPr>
            <a:r>
              <a:rPr lang="es-MX" dirty="0" smtClean="0"/>
              <a:t> Como parte de la industria de la comunicación, la publicidad en </a:t>
            </a:r>
            <a:r>
              <a:rPr lang="es-MX" b="1" dirty="0" smtClean="0"/>
              <a:t>Internet es la de mayor crecimiento</a:t>
            </a:r>
            <a:r>
              <a:rPr lang="es-MX" dirty="0" smtClean="0"/>
              <a:t>. </a:t>
            </a:r>
          </a:p>
          <a:p>
            <a:pPr algn="just">
              <a:defRPr/>
            </a:pPr>
            <a:endParaRPr lang="es-MX" dirty="0" smtClean="0"/>
          </a:p>
          <a:p>
            <a:pPr algn="just">
              <a:defRPr/>
            </a:pPr>
            <a:r>
              <a:rPr lang="es-MX" dirty="0" smtClean="0"/>
              <a:t> Las </a:t>
            </a:r>
            <a:r>
              <a:rPr lang="es-MX" b="1" dirty="0" smtClean="0"/>
              <a:t>Agencias de Publicidad y Medios </a:t>
            </a:r>
            <a:r>
              <a:rPr lang="es-MX" dirty="0" smtClean="0"/>
              <a:t>han ido ganando participación en el desarrollo de las aplicaciones y contratación en Internet. Para el 2009, el </a:t>
            </a:r>
            <a:r>
              <a:rPr lang="es-MX" b="1" dirty="0" smtClean="0"/>
              <a:t>66% de la inversión en "</a:t>
            </a:r>
            <a:r>
              <a:rPr lang="es-MX" b="1" dirty="0" err="1" smtClean="0"/>
              <a:t>Display</a:t>
            </a:r>
            <a:r>
              <a:rPr lang="es-MX" b="1" dirty="0" smtClean="0"/>
              <a:t>"</a:t>
            </a:r>
            <a:r>
              <a:rPr lang="es-MX" dirty="0" smtClean="0"/>
              <a:t> (banners, botones, video, </a:t>
            </a:r>
            <a:r>
              <a:rPr lang="es-MX" dirty="0" err="1" smtClean="0"/>
              <a:t>rich</a:t>
            </a:r>
            <a:r>
              <a:rPr lang="es-MX" dirty="0" smtClean="0"/>
              <a:t> media, email, entre otros) se generó a través de las agencias. </a:t>
            </a:r>
          </a:p>
          <a:p>
            <a:pPr algn="just">
              <a:defRPr/>
            </a:pPr>
            <a:endParaRPr lang="es-MX" dirty="0" smtClean="0"/>
          </a:p>
          <a:p>
            <a:pPr algn="just">
              <a:defRPr/>
            </a:pPr>
            <a:r>
              <a:rPr lang="es-MX" dirty="0" smtClean="0"/>
              <a:t> Tomando en cuenta la </a:t>
            </a:r>
            <a:r>
              <a:rPr lang="es-MX" b="1" dirty="0" smtClean="0"/>
              <a:t>inversión que se tiene en mercadotecnia por internet  reportada por la industria de la mercadotecnia directa, de $1,545 millones de pesos. </a:t>
            </a:r>
            <a:r>
              <a:rPr lang="es-MX" dirty="0" smtClean="0"/>
              <a:t>Internet representa para la industria una inversión de $3,995.5. Cantidad que representa un </a:t>
            </a:r>
            <a:r>
              <a:rPr lang="es-MX" b="1" dirty="0" smtClean="0"/>
              <a:t>34% </a:t>
            </a:r>
            <a:r>
              <a:rPr lang="es-MX" dirty="0" smtClean="0"/>
              <a:t>respecto del año anterior.</a:t>
            </a:r>
            <a:endParaRPr lang="es-MX" b="1" dirty="0" smtClean="0"/>
          </a:p>
          <a:p>
            <a:pPr algn="just">
              <a:defRPr/>
            </a:pPr>
            <a:endParaRPr lang="es-E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dissolve">
                                      <p:cBhvr>
                                        <p:cTn id="15" dur="500"/>
                                        <p:tgtEl>
                                          <p:spTgt spid="4">
                                            <p:txEl>
                                              <p:pRg st="4" end="4"/>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dissolve">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ChangeArrowheads="1"/>
          </p:cNvSpPr>
          <p:nvPr/>
        </p:nvSpPr>
        <p:spPr bwMode="auto">
          <a:xfrm>
            <a:off x="950913" y="188913"/>
            <a:ext cx="7653337" cy="642937"/>
          </a:xfrm>
          <a:prstGeom prst="rect">
            <a:avLst/>
          </a:prstGeom>
          <a:noFill/>
          <a:ln w="9525">
            <a:noFill/>
            <a:miter lim="800000"/>
            <a:headEnd/>
            <a:tailEnd/>
          </a:ln>
        </p:spPr>
        <p:txBody>
          <a:bodyPr/>
          <a:lstStyle/>
          <a:p>
            <a:pPr eaLnBrk="0" hangingPunct="0"/>
            <a:r>
              <a:rPr lang="es-MX" sz="3600">
                <a:solidFill>
                  <a:srgbClr val="FFFFFF"/>
                </a:solidFill>
                <a:latin typeface="Futura Book"/>
              </a:rPr>
              <a:t>INVESTIGACIÓN DE MERCADOS</a:t>
            </a:r>
            <a:endParaRPr lang="en-US" sz="3600">
              <a:solidFill>
                <a:srgbClr val="FFFFFF"/>
              </a:solidFill>
              <a:latin typeface="Futura Book"/>
            </a:endParaRPr>
          </a:p>
        </p:txBody>
      </p:sp>
      <p:sp>
        <p:nvSpPr>
          <p:cNvPr id="4" name="3 Marcador de contenido"/>
          <p:cNvSpPr>
            <a:spLocks noGrp="1"/>
          </p:cNvSpPr>
          <p:nvPr>
            <p:ph idx="1"/>
          </p:nvPr>
        </p:nvSpPr>
        <p:spPr>
          <a:xfrm>
            <a:off x="457200" y="1196975"/>
            <a:ext cx="6851650" cy="4608513"/>
          </a:xfrm>
        </p:spPr>
        <p:txBody>
          <a:bodyPr/>
          <a:lstStyle/>
          <a:p>
            <a:pPr algn="just"/>
            <a:r>
              <a:rPr lang="es-MX" smtClean="0"/>
              <a:t> El sector de la industria de investigación creció </a:t>
            </a:r>
            <a:r>
              <a:rPr lang="es-MX" b="1" smtClean="0"/>
              <a:t>3.8%</a:t>
            </a:r>
            <a:r>
              <a:rPr lang="es-MX" smtClean="0"/>
              <a:t> en 2009. Se calcula que su valor en México para este año fue de </a:t>
            </a:r>
            <a:r>
              <a:rPr lang="es-MX" b="1" smtClean="0"/>
              <a:t>$5,000</a:t>
            </a:r>
            <a:r>
              <a:rPr lang="es-MX" smtClean="0"/>
              <a:t> millones de pesos.</a:t>
            </a:r>
            <a:r>
              <a:rPr lang="es-ES_tradnl" smtClean="0"/>
              <a:t> </a:t>
            </a:r>
          </a:p>
          <a:p>
            <a:pPr algn="just"/>
            <a:endParaRPr lang="es-ES_tradnl" smtClean="0"/>
          </a:p>
          <a:p>
            <a:pPr algn="just"/>
            <a:r>
              <a:rPr lang="es-MX" smtClean="0"/>
              <a:t> Del  total de los ingresos generados, el </a:t>
            </a:r>
            <a:r>
              <a:rPr lang="es-MX" b="1" smtClean="0"/>
              <a:t>90%</a:t>
            </a:r>
            <a:r>
              <a:rPr lang="es-MX" smtClean="0"/>
              <a:t> se realiza con </a:t>
            </a:r>
            <a:r>
              <a:rPr lang="es-MX" b="1" smtClean="0"/>
              <a:t>clientes asentados en México </a:t>
            </a:r>
            <a:r>
              <a:rPr lang="es-MX" smtClean="0"/>
              <a:t>y el </a:t>
            </a:r>
            <a:r>
              <a:rPr lang="es-MX" b="1" smtClean="0"/>
              <a:t>94%</a:t>
            </a:r>
            <a:r>
              <a:rPr lang="es-MX" smtClean="0"/>
              <a:t> se obtiene de empresas del </a:t>
            </a:r>
            <a:r>
              <a:rPr lang="es-MX" b="1" smtClean="0"/>
              <a:t>sector privado</a:t>
            </a:r>
            <a:r>
              <a:rPr lang="es-MX" smtClean="0"/>
              <a:t>.</a:t>
            </a:r>
          </a:p>
          <a:p>
            <a:pPr algn="just"/>
            <a:endParaRPr lang="es-MX" smtClean="0"/>
          </a:p>
          <a:p>
            <a:pPr algn="just"/>
            <a:r>
              <a:rPr lang="es-MX" smtClean="0"/>
              <a:t> En 2009 se generaron unos </a:t>
            </a:r>
            <a:r>
              <a:rPr lang="es-MX" b="1" smtClean="0"/>
              <a:t>10,000 proyectos</a:t>
            </a:r>
            <a:r>
              <a:rPr lang="es-MX" smtClean="0"/>
              <a:t>, de los cuales </a:t>
            </a:r>
            <a:r>
              <a:rPr lang="es-MX" b="1" smtClean="0"/>
              <a:t>6 de cada 10 </a:t>
            </a:r>
            <a:r>
              <a:rPr lang="es-MX" smtClean="0"/>
              <a:t>fueron de tipo </a:t>
            </a:r>
            <a:r>
              <a:rPr lang="es-MX" b="1" smtClean="0"/>
              <a:t>cuantitativo</a:t>
            </a:r>
            <a:r>
              <a:rPr lang="es-MX" smtClean="0"/>
              <a:t>. </a:t>
            </a:r>
          </a:p>
          <a:p>
            <a:pPr algn="just"/>
            <a:endParaRPr lang="es-MX" smtClean="0"/>
          </a:p>
          <a:p>
            <a:pPr algn="just"/>
            <a:r>
              <a:rPr lang="es-MX" smtClean="0"/>
              <a:t> El año pasado se realizaron </a:t>
            </a:r>
            <a:r>
              <a:rPr lang="es-MX" b="1" smtClean="0"/>
              <a:t>13,198</a:t>
            </a:r>
            <a:r>
              <a:rPr lang="es-MX" smtClean="0"/>
              <a:t> sesiones de grupo y </a:t>
            </a:r>
            <a:r>
              <a:rPr lang="es-MX" b="1" smtClean="0"/>
              <a:t>13,521 </a:t>
            </a:r>
            <a:r>
              <a:rPr lang="es-MX" smtClean="0"/>
              <a:t>entrevistas a profundidad</a:t>
            </a:r>
            <a:r>
              <a:rPr lang="es-MX" b="1" smtClean="0"/>
              <a:t>;  6.4 millones </a:t>
            </a:r>
            <a:r>
              <a:rPr lang="es-MX" smtClean="0"/>
              <a:t>de entrevistas. </a:t>
            </a:r>
          </a:p>
          <a:p>
            <a:pPr algn="just"/>
            <a:endParaRPr lang="es-MX" smtClean="0"/>
          </a:p>
          <a:p>
            <a:pPr algn="just"/>
            <a:r>
              <a:rPr lang="es-MX" smtClean="0"/>
              <a:t> La industria de la Investigación de Mercados genera empleo para unas </a:t>
            </a:r>
            <a:r>
              <a:rPr lang="es-MX" b="1" smtClean="0"/>
              <a:t>9,150 personas</a:t>
            </a:r>
            <a:r>
              <a:rPr lang="es-MX" smtClean="0"/>
              <a:t>.</a:t>
            </a:r>
          </a:p>
          <a:p>
            <a:pPr algn="just"/>
            <a:endParaRPr lang="es-MX" smtClean="0"/>
          </a:p>
          <a:p>
            <a:pPr algn="just"/>
            <a:endParaRPr lang="es-MX" smtClean="0"/>
          </a:p>
          <a:p>
            <a:endParaRPr lang="es-ES"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dissolve">
                                      <p:cBhvr>
                                        <p:cTn id="15" dur="500"/>
                                        <p:tgtEl>
                                          <p:spTgt spid="4">
                                            <p:txEl>
                                              <p:pRg st="4" end="4"/>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dissolve">
                                      <p:cBhvr>
                                        <p:cTn id="19" dur="500"/>
                                        <p:tgtEl>
                                          <p:spTgt spid="4">
                                            <p:txEl>
                                              <p:pRg st="6" end="6"/>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animEffect transition="in" filter="dissolve">
                                      <p:cBhvr>
                                        <p:cTn id="23"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8" descr="C:\Documents and Settings\kcastro\Mis documentos\CICOM\carpeta sin ti¦ütulo\pproyectos.jpg"/>
          <p:cNvPicPr>
            <a:picLocks noChangeAspect="1" noChangeArrowheads="1"/>
          </p:cNvPicPr>
          <p:nvPr/>
        </p:nvPicPr>
        <p:blipFill>
          <a:blip r:embed="rId2"/>
          <a:srcRect l="1726" t="18501" r="6267" b="9271"/>
          <a:stretch>
            <a:fillRect/>
          </a:stretch>
        </p:blipFill>
        <p:spPr bwMode="auto">
          <a:xfrm>
            <a:off x="314325" y="1582738"/>
            <a:ext cx="8715375" cy="4724400"/>
          </a:xfrm>
          <a:prstGeom prst="rect">
            <a:avLst/>
          </a:prstGeom>
          <a:noFill/>
          <a:ln w="9525">
            <a:noFill/>
            <a:miter lim="800000"/>
            <a:headEnd/>
            <a:tailEnd/>
          </a:ln>
        </p:spPr>
      </p:pic>
      <p:sp>
        <p:nvSpPr>
          <p:cNvPr id="44034" name="Rectangle 3"/>
          <p:cNvSpPr>
            <a:spLocks noChangeArrowheads="1"/>
          </p:cNvSpPr>
          <p:nvPr/>
        </p:nvSpPr>
        <p:spPr bwMode="auto">
          <a:xfrm>
            <a:off x="971550" y="214313"/>
            <a:ext cx="7921625" cy="566737"/>
          </a:xfrm>
          <a:prstGeom prst="rect">
            <a:avLst/>
          </a:prstGeom>
          <a:noFill/>
          <a:ln w="9525">
            <a:noFill/>
            <a:miter lim="800000"/>
            <a:headEnd/>
            <a:tailEnd/>
          </a:ln>
        </p:spPr>
        <p:txBody>
          <a:bodyPr/>
          <a:lstStyle/>
          <a:p>
            <a:pPr eaLnBrk="0" hangingPunct="0"/>
            <a:r>
              <a:rPr lang="es-MX" sz="2000" b="1">
                <a:solidFill>
                  <a:schemeClr val="bg1"/>
                </a:solidFill>
                <a:latin typeface="Futura Book"/>
              </a:rPr>
              <a:t>DISTRIBUCIÓN DE LA INVERSIÓN EN INVESTIGACIÓN </a:t>
            </a:r>
          </a:p>
          <a:p>
            <a:pPr eaLnBrk="0" hangingPunct="0"/>
            <a:r>
              <a:rPr lang="es-MX" sz="2000" b="1">
                <a:solidFill>
                  <a:schemeClr val="bg1"/>
                </a:solidFill>
                <a:latin typeface="Futura Book"/>
              </a:rPr>
              <a:t>DE MERCADO</a:t>
            </a:r>
            <a:endParaRPr lang="en-US" sz="2000" b="1">
              <a:solidFill>
                <a:schemeClr val="bg1"/>
              </a:solidFill>
              <a:latin typeface="Futura Book"/>
            </a:endParaRPr>
          </a:p>
        </p:txBody>
      </p:sp>
      <p:sp>
        <p:nvSpPr>
          <p:cNvPr id="44035" name="Rectangle 3"/>
          <p:cNvSpPr>
            <a:spLocks noChangeArrowheads="1"/>
          </p:cNvSpPr>
          <p:nvPr/>
        </p:nvSpPr>
        <p:spPr bwMode="auto">
          <a:xfrm>
            <a:off x="357188" y="1071563"/>
            <a:ext cx="4029075" cy="566737"/>
          </a:xfrm>
          <a:prstGeom prst="rect">
            <a:avLst/>
          </a:prstGeom>
          <a:noFill/>
          <a:ln w="9525">
            <a:noFill/>
            <a:miter lim="800000"/>
            <a:headEnd/>
            <a:tailEnd/>
          </a:ln>
        </p:spPr>
        <p:txBody>
          <a:bodyPr/>
          <a:lstStyle/>
          <a:p>
            <a:pPr eaLnBrk="0" hangingPunct="0"/>
            <a:r>
              <a:rPr lang="es-MX" sz="2500">
                <a:latin typeface="Futura Book"/>
              </a:rPr>
              <a:t>Valor total $ 5,000 MDP</a:t>
            </a:r>
            <a:endParaRPr lang="en-US" sz="2500">
              <a:latin typeface="Futura Book"/>
            </a:endParaRPr>
          </a:p>
        </p:txBody>
      </p:sp>
      <p:sp>
        <p:nvSpPr>
          <p:cNvPr id="44036" name="10 CuadroTexto"/>
          <p:cNvSpPr txBox="1">
            <a:spLocks noChangeArrowheads="1"/>
          </p:cNvSpPr>
          <p:nvPr/>
        </p:nvSpPr>
        <p:spPr bwMode="auto">
          <a:xfrm>
            <a:off x="3857625" y="3578225"/>
            <a:ext cx="1524000" cy="708025"/>
          </a:xfrm>
          <a:prstGeom prst="rect">
            <a:avLst/>
          </a:prstGeom>
          <a:noFill/>
          <a:ln w="9525">
            <a:noFill/>
            <a:miter lim="800000"/>
            <a:headEnd/>
            <a:tailEnd/>
          </a:ln>
        </p:spPr>
        <p:txBody>
          <a:bodyPr>
            <a:spAutoFit/>
          </a:bodyPr>
          <a:lstStyle/>
          <a:p>
            <a:pPr algn="ctr" eaLnBrk="0" hangingPunct="0"/>
            <a:r>
              <a:rPr lang="es-ES" sz="4000">
                <a:solidFill>
                  <a:srgbClr val="FF3300"/>
                </a:solidFill>
                <a:latin typeface="Futura Book"/>
              </a:rPr>
              <a:t>2009</a:t>
            </a:r>
          </a:p>
        </p:txBody>
      </p:sp>
      <p:sp>
        <p:nvSpPr>
          <p:cNvPr id="44037" name="6 CuadroTexto"/>
          <p:cNvSpPr txBox="1">
            <a:spLocks noChangeArrowheads="1"/>
          </p:cNvSpPr>
          <p:nvPr/>
        </p:nvSpPr>
        <p:spPr bwMode="auto">
          <a:xfrm>
            <a:off x="482600" y="6289675"/>
            <a:ext cx="1270000" cy="307975"/>
          </a:xfrm>
          <a:prstGeom prst="rect">
            <a:avLst/>
          </a:prstGeom>
          <a:noFill/>
          <a:ln w="9525">
            <a:noFill/>
            <a:miter lim="800000"/>
            <a:headEnd/>
            <a:tailEnd/>
          </a:ln>
        </p:spPr>
        <p:txBody>
          <a:bodyPr wrap="none">
            <a:spAutoFit/>
          </a:bodyPr>
          <a:lstStyle/>
          <a:p>
            <a:pPr eaLnBrk="0" hangingPunct="0"/>
            <a:r>
              <a:rPr lang="es-ES" sz="1400">
                <a:latin typeface="Futura Book"/>
              </a:rPr>
              <a:t>Fuente: AMAI</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ChangeArrowheads="1"/>
          </p:cNvSpPr>
          <p:nvPr/>
        </p:nvSpPr>
        <p:spPr bwMode="auto">
          <a:xfrm>
            <a:off x="1022350" y="188913"/>
            <a:ext cx="7653338" cy="642937"/>
          </a:xfrm>
          <a:prstGeom prst="rect">
            <a:avLst/>
          </a:prstGeom>
          <a:noFill/>
          <a:ln w="9525">
            <a:noFill/>
            <a:miter lim="800000"/>
            <a:headEnd/>
            <a:tailEnd/>
          </a:ln>
        </p:spPr>
        <p:txBody>
          <a:bodyPr/>
          <a:lstStyle/>
          <a:p>
            <a:pPr eaLnBrk="0" hangingPunct="0"/>
            <a:r>
              <a:rPr lang="es-MX" sz="3600">
                <a:solidFill>
                  <a:srgbClr val="FFFFFF"/>
                </a:solidFill>
                <a:latin typeface="Futura Book"/>
              </a:rPr>
              <a:t>RELACIONES PÚBLICAS</a:t>
            </a:r>
            <a:endParaRPr lang="en-US" sz="3600">
              <a:solidFill>
                <a:srgbClr val="FFFFFF"/>
              </a:solidFill>
              <a:latin typeface="Futura Book"/>
            </a:endParaRPr>
          </a:p>
        </p:txBody>
      </p:sp>
      <p:sp>
        <p:nvSpPr>
          <p:cNvPr id="4" name="3 Marcador de contenido"/>
          <p:cNvSpPr>
            <a:spLocks noGrp="1"/>
          </p:cNvSpPr>
          <p:nvPr>
            <p:ph idx="1"/>
          </p:nvPr>
        </p:nvSpPr>
        <p:spPr>
          <a:xfrm>
            <a:off x="457200" y="1268413"/>
            <a:ext cx="6923088" cy="4537075"/>
          </a:xfrm>
        </p:spPr>
        <p:txBody>
          <a:bodyPr/>
          <a:lstStyle/>
          <a:p>
            <a:pPr algn="just"/>
            <a:r>
              <a:rPr lang="es-MX" sz="1800" smtClean="0"/>
              <a:t>Se estima que la industria de las Relaciones Públicas en México en 2009 tuvo un valor de facturación de </a:t>
            </a:r>
            <a:r>
              <a:rPr lang="es-MX" sz="1800" b="1" smtClean="0"/>
              <a:t>$2,520 </a:t>
            </a:r>
            <a:r>
              <a:rPr lang="es-MX" sz="1800" smtClean="0"/>
              <a:t>millones de pesos, lo que representa un </a:t>
            </a:r>
            <a:r>
              <a:rPr lang="es-MX" sz="1800" b="1" smtClean="0"/>
              <a:t>11%</a:t>
            </a:r>
            <a:r>
              <a:rPr lang="es-MX" sz="1800" smtClean="0"/>
              <a:t> por arriba de la cifra calculada en 2008. </a:t>
            </a:r>
          </a:p>
          <a:p>
            <a:pPr algn="just"/>
            <a:endParaRPr lang="es-MX" sz="1800" smtClean="0"/>
          </a:p>
          <a:p>
            <a:pPr algn="just"/>
            <a:r>
              <a:rPr lang="es-MX" sz="1800" smtClean="0"/>
              <a:t>El aumento se explica principalmente por el incremento en los ingresos provenientes de los </a:t>
            </a:r>
            <a:r>
              <a:rPr lang="es-MX" sz="1800" b="1" smtClean="0"/>
              <a:t>clientes</a:t>
            </a:r>
            <a:r>
              <a:rPr lang="es-MX" sz="1800" smtClean="0"/>
              <a:t>, como por el </a:t>
            </a:r>
            <a:r>
              <a:rPr lang="es-MX" sz="1800" b="1" smtClean="0"/>
              <a:t>incremento en el número de empresas de 349 a 360 </a:t>
            </a:r>
            <a:r>
              <a:rPr lang="es-MX" sz="1800" smtClean="0"/>
              <a:t>dedicadas a esta actividad.</a:t>
            </a:r>
          </a:p>
          <a:p>
            <a:pPr algn="just"/>
            <a:endParaRPr lang="es-MX" sz="1800" smtClean="0"/>
          </a:p>
          <a:p>
            <a:pPr algn="just"/>
            <a:r>
              <a:rPr lang="es-MX" sz="1800" smtClean="0"/>
              <a:t>En lo que se refiere a las personas empleadas en 2009, la industria de las Relaciones Públicas reporta una planta de ocupación de </a:t>
            </a:r>
            <a:r>
              <a:rPr lang="es-MX" sz="1800" b="1" smtClean="0"/>
              <a:t>4,065 personas</a:t>
            </a:r>
            <a:r>
              <a:rPr lang="es-MX" sz="1800" smtClean="0"/>
              <a:t>,</a:t>
            </a:r>
            <a:r>
              <a:rPr lang="es-MX" sz="1800" b="1" smtClean="0"/>
              <a:t> 12% </a:t>
            </a:r>
            <a:r>
              <a:rPr lang="es-MX" sz="1800" smtClean="0"/>
              <a:t>arriba del 2008. Las empresas miembros reportaron </a:t>
            </a:r>
            <a:r>
              <a:rPr lang="es-MX" sz="1800" b="1" smtClean="0"/>
              <a:t>1,380 personas </a:t>
            </a:r>
            <a:r>
              <a:rPr lang="es-MX" sz="1800" smtClean="0"/>
              <a:t>en actividades de relaciones públicas, </a:t>
            </a:r>
            <a:r>
              <a:rPr lang="es-MX" sz="1800" b="1" smtClean="0"/>
              <a:t>2% </a:t>
            </a:r>
            <a:r>
              <a:rPr lang="es-MX" sz="1800" smtClean="0"/>
              <a:t>más que en el año anterior.</a:t>
            </a:r>
          </a:p>
          <a:p>
            <a:endParaRPr lang="es-ES" sz="18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dissolve">
                                      <p:cBhvr>
                                        <p:cTn id="1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196975"/>
            <a:ext cx="6851650" cy="4679950"/>
          </a:xfrm>
        </p:spPr>
        <p:txBody>
          <a:bodyPr/>
          <a:lstStyle/>
          <a:p>
            <a:pPr algn="just"/>
            <a:r>
              <a:rPr lang="es-MX" sz="1800" smtClean="0"/>
              <a:t>En esta edición se presentan, por segunda ocasión, los datos correspondientes a la industria del Diseño Gráfico. La inversión obtenida en este rubro en 2008 alcanzó la cifra de </a:t>
            </a:r>
            <a:r>
              <a:rPr lang="es-MX" sz="1800" b="1" smtClean="0"/>
              <a:t>$734 millones de pesos</a:t>
            </a:r>
            <a:r>
              <a:rPr lang="es-MX" sz="1800" smtClean="0"/>
              <a:t>, prácticamente la misma cantidad que en 2008.  </a:t>
            </a:r>
          </a:p>
          <a:p>
            <a:pPr algn="just"/>
            <a:endParaRPr lang="en-US" sz="1800" smtClean="0"/>
          </a:p>
          <a:p>
            <a:pPr algn="just"/>
            <a:r>
              <a:rPr lang="es-MX" sz="1800" smtClean="0"/>
              <a:t>La industria con alrededor de </a:t>
            </a:r>
            <a:r>
              <a:rPr lang="es-MX" sz="1800" b="1" smtClean="0"/>
              <a:t>1,400 empleos</a:t>
            </a:r>
            <a:r>
              <a:rPr lang="es-MX" sz="1800" smtClean="0"/>
              <a:t>, tiene una  participación importante en las actividades siguientes:</a:t>
            </a:r>
          </a:p>
          <a:p>
            <a:pPr lvl="1" algn="just"/>
            <a:r>
              <a:rPr lang="es-ES_tradnl" sz="1800" smtClean="0"/>
              <a:t>Apoyo en diseño industrial</a:t>
            </a:r>
            <a:endParaRPr lang="en-US" sz="1800" smtClean="0"/>
          </a:p>
          <a:p>
            <a:pPr lvl="1" algn="just"/>
            <a:r>
              <a:rPr lang="es-ES_tradnl" sz="1800" smtClean="0"/>
              <a:t>Apoyo en ilustración</a:t>
            </a:r>
            <a:endParaRPr lang="en-US" sz="1800" smtClean="0"/>
          </a:p>
          <a:p>
            <a:pPr lvl="1" algn="just"/>
            <a:r>
              <a:rPr lang="es-ES_tradnl" sz="1800" smtClean="0"/>
              <a:t>Apoyo en fotografía</a:t>
            </a:r>
            <a:endParaRPr lang="en-US" sz="1800" smtClean="0"/>
          </a:p>
          <a:p>
            <a:pPr lvl="1" algn="just"/>
            <a:r>
              <a:rPr lang="es-ES_tradnl" sz="1800" smtClean="0"/>
              <a:t>Publicidad</a:t>
            </a:r>
            <a:endParaRPr lang="en-US" sz="1800" smtClean="0"/>
          </a:p>
          <a:p>
            <a:pPr lvl="1" algn="just"/>
            <a:r>
              <a:rPr lang="es-ES_tradnl" sz="1800" smtClean="0"/>
              <a:t>Servicios WEB</a:t>
            </a:r>
            <a:endParaRPr lang="en-US" sz="1800" smtClean="0"/>
          </a:p>
          <a:p>
            <a:pPr lvl="1" algn="just"/>
            <a:r>
              <a:rPr lang="es-ES_tradnl" sz="1800" smtClean="0"/>
              <a:t>Servicios de Copy</a:t>
            </a:r>
            <a:endParaRPr lang="en-US" sz="1800" smtClean="0"/>
          </a:p>
          <a:p>
            <a:pPr algn="just"/>
            <a:endParaRPr lang="en-US" sz="1800" smtClean="0"/>
          </a:p>
          <a:p>
            <a:pPr algn="just"/>
            <a:endParaRPr lang="es-ES" sz="1800" smtClean="0"/>
          </a:p>
        </p:txBody>
      </p:sp>
      <p:sp>
        <p:nvSpPr>
          <p:cNvPr id="47106" name="Rectangle 3"/>
          <p:cNvSpPr>
            <a:spLocks noChangeArrowheads="1"/>
          </p:cNvSpPr>
          <p:nvPr/>
        </p:nvSpPr>
        <p:spPr bwMode="auto">
          <a:xfrm>
            <a:off x="1022350" y="188913"/>
            <a:ext cx="7653338" cy="642937"/>
          </a:xfrm>
          <a:prstGeom prst="rect">
            <a:avLst/>
          </a:prstGeom>
          <a:noFill/>
          <a:ln w="9525">
            <a:noFill/>
            <a:miter lim="800000"/>
            <a:headEnd/>
            <a:tailEnd/>
          </a:ln>
        </p:spPr>
        <p:txBody>
          <a:bodyPr/>
          <a:lstStyle/>
          <a:p>
            <a:pPr eaLnBrk="0" hangingPunct="0"/>
            <a:r>
              <a:rPr lang="es-MX" sz="3600">
                <a:solidFill>
                  <a:srgbClr val="FFFFFF"/>
                </a:solidFill>
                <a:latin typeface="Futura Book"/>
              </a:rPr>
              <a:t>DISEÑO GRÁFICO</a:t>
            </a:r>
            <a:endParaRPr lang="en-US" sz="3600">
              <a:solidFill>
                <a:srgbClr val="FFFFFF"/>
              </a:solidFill>
              <a:latin typeface="Futura Book"/>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calcmode="lin" valueType="num">
                                      <p:cBhvr additive="base">
                                        <p:cTn id="2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 calcmode="lin" valueType="num">
                                      <p:cBhvr additive="base">
                                        <p:cTn id="4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73050" y="1795463"/>
            <a:ext cx="6813550" cy="642937"/>
          </a:xfrm>
          <a:prstGeom prst="rect">
            <a:avLst/>
          </a:prstGeom>
          <a:noFill/>
          <a:ln w="9525">
            <a:noFill/>
            <a:miter lim="800000"/>
            <a:headEnd/>
            <a:tailEnd/>
          </a:ln>
        </p:spPr>
        <p:txBody>
          <a:bodyPr/>
          <a:lstStyle/>
          <a:p>
            <a:pPr eaLnBrk="0" hangingPunct="0"/>
            <a:r>
              <a:rPr lang="es-MX" sz="4800">
                <a:latin typeface="Futura Book"/>
              </a:rPr>
              <a:t>II. COMPORTAMIENTO DE LA INDUSTRIA EN LOS ÚLTIMOS TRES AÑOS</a:t>
            </a:r>
            <a:endParaRPr lang="en-US" sz="4800">
              <a:latin typeface="Futura Book"/>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ChangeArrowheads="1"/>
          </p:cNvSpPr>
          <p:nvPr/>
        </p:nvSpPr>
        <p:spPr bwMode="auto">
          <a:xfrm>
            <a:off x="755650" y="338138"/>
            <a:ext cx="8415338" cy="642937"/>
          </a:xfrm>
          <a:prstGeom prst="rect">
            <a:avLst/>
          </a:prstGeom>
          <a:noFill/>
          <a:ln w="9525">
            <a:noFill/>
            <a:miter lim="800000"/>
            <a:headEnd/>
            <a:tailEnd/>
          </a:ln>
        </p:spPr>
        <p:txBody>
          <a:bodyPr/>
          <a:lstStyle/>
          <a:p>
            <a:pPr eaLnBrk="0" hangingPunct="0"/>
            <a:r>
              <a:rPr lang="es-MX" sz="2000" b="1">
                <a:solidFill>
                  <a:srgbClr val="FFFFFF"/>
                </a:solidFill>
                <a:latin typeface="Futura Book"/>
              </a:rPr>
              <a:t>COMPORTAMIENTO DE LA INDUSTRIA EN LOS ÚLTIMOS 3 AÑOS</a:t>
            </a:r>
            <a:endParaRPr lang="en-US" sz="2000" b="1">
              <a:solidFill>
                <a:srgbClr val="FFFFFF"/>
              </a:solidFill>
              <a:latin typeface="Futura Book"/>
            </a:endParaRPr>
          </a:p>
        </p:txBody>
      </p:sp>
      <p:sp>
        <p:nvSpPr>
          <p:cNvPr id="5" name="4 Marcador de contenido"/>
          <p:cNvSpPr>
            <a:spLocks noGrp="1"/>
          </p:cNvSpPr>
          <p:nvPr>
            <p:ph idx="1"/>
          </p:nvPr>
        </p:nvSpPr>
        <p:spPr>
          <a:xfrm>
            <a:off x="457200" y="1196975"/>
            <a:ext cx="6851650" cy="4608513"/>
          </a:xfrm>
        </p:spPr>
        <p:txBody>
          <a:bodyPr/>
          <a:lstStyle/>
          <a:p>
            <a:pPr algn="just"/>
            <a:r>
              <a:rPr lang="es-MX" sz="2000" smtClean="0"/>
              <a:t>La Industria de la Comunicación Mercadotécnica ha sido una industria de alto crecimiento, comparada con el crecimiento del PIB nacional y de servicios. Su tasa media de crecimiento anual se ubica en el </a:t>
            </a:r>
            <a:r>
              <a:rPr lang="es-MX" sz="2000" b="1" smtClean="0"/>
              <a:t>8.7%</a:t>
            </a:r>
            <a:r>
              <a:rPr lang="es-MX" sz="2000" smtClean="0"/>
              <a:t> en el periodo comprendido </a:t>
            </a:r>
            <a:r>
              <a:rPr lang="es-MX" sz="2000" b="1" smtClean="0"/>
              <a:t>de 2007 a 2009</a:t>
            </a:r>
            <a:r>
              <a:rPr lang="es-MX" sz="2000" smtClean="0"/>
              <a:t>.</a:t>
            </a:r>
          </a:p>
          <a:p>
            <a:pPr algn="just"/>
            <a:endParaRPr lang="es-MX" sz="2000" smtClean="0"/>
          </a:p>
          <a:p>
            <a:pPr algn="just"/>
            <a:r>
              <a:rPr lang="es-MX" sz="2000" smtClean="0"/>
              <a:t>No obstante que la industria ha crecido en forma significativa, en los últimos tres años ha habido una recomposición en la aplicación de la inversión en el mercado mexicano. Es destacable que la participación en </a:t>
            </a:r>
            <a:r>
              <a:rPr lang="es-MX" sz="2000" b="1" smtClean="0"/>
              <a:t>medios masivos </a:t>
            </a:r>
            <a:r>
              <a:rPr lang="es-MX" sz="2000" smtClean="0"/>
              <a:t>en este periodo, haya cambiado su participación del </a:t>
            </a:r>
            <a:r>
              <a:rPr lang="es-MX" sz="2000" b="1" smtClean="0"/>
              <a:t>54% en 2007</a:t>
            </a:r>
            <a:r>
              <a:rPr lang="es-MX" sz="2000" smtClean="0"/>
              <a:t>, al </a:t>
            </a:r>
            <a:r>
              <a:rPr lang="es-MX" sz="2000" b="1" smtClean="0"/>
              <a:t>50% para 2009</a:t>
            </a:r>
            <a:r>
              <a:rPr lang="es-MX" sz="2000" smtClean="0"/>
              <a:t>.</a:t>
            </a:r>
            <a:endParaRPr lang="en-US" sz="2000" smtClean="0"/>
          </a:p>
          <a:p>
            <a:pPr algn="just"/>
            <a:endParaRPr lang="en-US" sz="2000" smtClean="0"/>
          </a:p>
          <a:p>
            <a:pPr algn="just"/>
            <a:endParaRPr lang="es-ES" sz="200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dissolve">
                                      <p:cBhvr>
                                        <p:cTn id="11"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3"/>
          <p:cNvSpPr>
            <a:spLocks noChangeArrowheads="1"/>
          </p:cNvSpPr>
          <p:nvPr/>
        </p:nvSpPr>
        <p:spPr bwMode="auto">
          <a:xfrm>
            <a:off x="304800" y="1206500"/>
            <a:ext cx="7275513" cy="566738"/>
          </a:xfrm>
          <a:prstGeom prst="rect">
            <a:avLst/>
          </a:prstGeom>
          <a:noFill/>
          <a:ln w="9525">
            <a:noFill/>
            <a:miter lim="800000"/>
            <a:headEnd/>
            <a:tailEnd/>
          </a:ln>
        </p:spPr>
        <p:txBody>
          <a:bodyPr/>
          <a:lstStyle/>
          <a:p>
            <a:pPr eaLnBrk="0" hangingPunct="0"/>
            <a:r>
              <a:rPr lang="es-MX" sz="2500" b="1">
                <a:latin typeface="Futura Book"/>
              </a:rPr>
              <a:t>COMPORTAMIENTO DE </a:t>
            </a:r>
          </a:p>
          <a:p>
            <a:pPr eaLnBrk="0" hangingPunct="0"/>
            <a:r>
              <a:rPr lang="es-MX" sz="2500" b="1">
                <a:latin typeface="Futura Book"/>
              </a:rPr>
              <a:t>LA INDUSTRIA EN LOS </a:t>
            </a:r>
          </a:p>
          <a:p>
            <a:pPr eaLnBrk="0" hangingPunct="0"/>
            <a:r>
              <a:rPr lang="es-MX" sz="2500" b="1">
                <a:latin typeface="Futura Book"/>
              </a:rPr>
              <a:t>ÚLTIMOS 3 AÑOS</a:t>
            </a:r>
            <a:endParaRPr lang="en-US" sz="2500" b="1">
              <a:latin typeface="Futura Book"/>
            </a:endParaRPr>
          </a:p>
        </p:txBody>
      </p:sp>
      <p:grpSp>
        <p:nvGrpSpPr>
          <p:cNvPr id="50178" name="21 Grupo"/>
          <p:cNvGrpSpPr>
            <a:grpSpLocks/>
          </p:cNvGrpSpPr>
          <p:nvPr/>
        </p:nvGrpSpPr>
        <p:grpSpPr bwMode="auto">
          <a:xfrm>
            <a:off x="4427538" y="985838"/>
            <a:ext cx="3222625" cy="5251450"/>
            <a:chOff x="4963659" y="1177868"/>
            <a:chExt cx="2616654" cy="4502264"/>
          </a:xfrm>
        </p:grpSpPr>
        <p:graphicFrame>
          <p:nvGraphicFramePr>
            <p:cNvPr id="12" name="8 Gráfico"/>
            <p:cNvGraphicFramePr/>
            <p:nvPr/>
          </p:nvGraphicFramePr>
          <p:xfrm>
            <a:off x="4963659" y="1177868"/>
            <a:ext cx="2616654" cy="4502264"/>
          </p:xfrm>
          <a:graphic>
            <a:graphicData uri="http://schemas.openxmlformats.org/drawingml/2006/chart">
              <c:chart xmlns:c="http://schemas.openxmlformats.org/drawingml/2006/chart" xmlns:r="http://schemas.openxmlformats.org/officeDocument/2006/relationships" r:id="rId2"/>
            </a:graphicData>
          </a:graphic>
        </p:graphicFrame>
        <p:pic>
          <p:nvPicPr>
            <p:cNvPr id="50181" name="Imagen 4" descr="Graficas CICOM6.jpg"/>
            <p:cNvPicPr>
              <a:picLocks noChangeAspect="1"/>
            </p:cNvPicPr>
            <p:nvPr/>
          </p:nvPicPr>
          <p:blipFill>
            <a:blip r:embed="rId3"/>
            <a:srcRect b="86575"/>
            <a:stretch>
              <a:fillRect/>
            </a:stretch>
          </p:blipFill>
          <p:spPr bwMode="auto">
            <a:xfrm>
              <a:off x="5178425" y="1290638"/>
              <a:ext cx="2108200" cy="423862"/>
            </a:xfrm>
            <a:prstGeom prst="rect">
              <a:avLst/>
            </a:prstGeom>
            <a:noFill/>
            <a:ln w="9525">
              <a:noFill/>
              <a:miter lim="800000"/>
              <a:headEnd/>
              <a:tailEnd/>
            </a:ln>
          </p:spPr>
        </p:pic>
        <p:cxnSp>
          <p:nvCxnSpPr>
            <p:cNvPr id="19" name="18 Conector recto"/>
            <p:cNvCxnSpPr/>
            <p:nvPr/>
          </p:nvCxnSpPr>
          <p:spPr>
            <a:xfrm rot="5400000" flipH="1" flipV="1">
              <a:off x="4608751" y="3020693"/>
              <a:ext cx="2354570" cy="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21" name="20 Conector recto"/>
            <p:cNvCxnSpPr/>
            <p:nvPr/>
          </p:nvCxnSpPr>
          <p:spPr>
            <a:xfrm rot="5400000" flipH="1" flipV="1">
              <a:off x="5549113" y="2532766"/>
              <a:ext cx="1378717" cy="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22" name="21 Conector recto"/>
            <p:cNvCxnSpPr/>
            <p:nvPr/>
          </p:nvCxnSpPr>
          <p:spPr>
            <a:xfrm rot="5400000" flipH="1" flipV="1">
              <a:off x="6104516" y="2450424"/>
              <a:ext cx="1214032" cy="0"/>
            </a:xfrm>
            <a:prstGeom prst="line">
              <a:avLst/>
            </a:prstGeom>
            <a:ln/>
          </p:spPr>
          <p:style>
            <a:lnRef idx="1">
              <a:schemeClr val="accent4"/>
            </a:lnRef>
            <a:fillRef idx="0">
              <a:schemeClr val="accent4"/>
            </a:fillRef>
            <a:effectRef idx="0">
              <a:schemeClr val="accent4"/>
            </a:effectRef>
            <a:fontRef idx="minor">
              <a:schemeClr val="tx1"/>
            </a:fontRef>
          </p:style>
        </p:cxnSp>
        <p:sp>
          <p:nvSpPr>
            <p:cNvPr id="23" name="22 CuadroTexto"/>
            <p:cNvSpPr txBox="1"/>
            <p:nvPr/>
          </p:nvSpPr>
          <p:spPr>
            <a:xfrm>
              <a:off x="6926794" y="2302073"/>
              <a:ext cx="573602" cy="402863"/>
            </a:xfrm>
            <a:prstGeom prst="rect">
              <a:avLst/>
            </a:prstGeom>
            <a:noFill/>
          </p:spPr>
          <p:txBody>
            <a:bodyPr>
              <a:spAutoFit/>
            </a:bodyPr>
            <a:lstStyle/>
            <a:p>
              <a:pPr eaLnBrk="0" hangingPunct="0">
                <a:defRPr/>
              </a:pPr>
              <a:r>
                <a:rPr lang="es-ES" sz="1400" b="1" dirty="0">
                  <a:latin typeface="Futura Book"/>
                </a:rPr>
                <a:t>TPA</a:t>
              </a:r>
            </a:p>
            <a:p>
              <a:pPr eaLnBrk="0" hangingPunct="0">
                <a:defRPr/>
              </a:pPr>
              <a:r>
                <a:rPr lang="es-ES" sz="1050" b="1" dirty="0">
                  <a:latin typeface="Futura Book"/>
                </a:rPr>
                <a:t>8.70%</a:t>
              </a:r>
            </a:p>
          </p:txBody>
        </p:sp>
        <p:sp>
          <p:nvSpPr>
            <p:cNvPr id="50186" name="21 CuadroTexto"/>
            <p:cNvSpPr txBox="1">
              <a:spLocks noChangeArrowheads="1"/>
            </p:cNvSpPr>
            <p:nvPr/>
          </p:nvSpPr>
          <p:spPr bwMode="auto">
            <a:xfrm>
              <a:off x="5360988" y="5214938"/>
              <a:ext cx="1329174" cy="237482"/>
            </a:xfrm>
            <a:prstGeom prst="rect">
              <a:avLst/>
            </a:prstGeom>
            <a:noFill/>
            <a:ln w="9525">
              <a:noFill/>
              <a:miter lim="800000"/>
              <a:headEnd/>
              <a:tailEnd/>
            </a:ln>
          </p:spPr>
          <p:txBody>
            <a:bodyPr wrap="none">
              <a:spAutoFit/>
            </a:bodyPr>
            <a:lstStyle/>
            <a:p>
              <a:pPr eaLnBrk="0" hangingPunct="0"/>
              <a:r>
                <a:rPr lang="es-ES" sz="1200">
                  <a:solidFill>
                    <a:srgbClr val="000000"/>
                  </a:solidFill>
                  <a:latin typeface="Futura Book"/>
                </a:rPr>
                <a:t>2007     2008    2009 </a:t>
              </a:r>
            </a:p>
          </p:txBody>
        </p:sp>
      </p:grpSp>
      <p:sp>
        <p:nvSpPr>
          <p:cNvPr id="50179" name="10 CuadroTexto"/>
          <p:cNvSpPr txBox="1">
            <a:spLocks noChangeArrowheads="1"/>
          </p:cNvSpPr>
          <p:nvPr/>
        </p:nvSpPr>
        <p:spPr bwMode="auto">
          <a:xfrm>
            <a:off x="468313" y="6289675"/>
            <a:ext cx="2989262" cy="307975"/>
          </a:xfrm>
          <a:prstGeom prst="rect">
            <a:avLst/>
          </a:prstGeom>
          <a:noFill/>
          <a:ln w="9525">
            <a:noFill/>
            <a:miter lim="800000"/>
            <a:headEnd/>
            <a:tailEnd/>
          </a:ln>
        </p:spPr>
        <p:txBody>
          <a:bodyPr wrap="none">
            <a:spAutoFit/>
          </a:bodyPr>
          <a:lstStyle/>
          <a:p>
            <a:pPr eaLnBrk="0" hangingPunct="0"/>
            <a:r>
              <a:rPr lang="es-MX" sz="1400">
                <a:latin typeface="Futura Book"/>
              </a:rPr>
              <a:t>Fuente CICOM y Master Research </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ChangeArrowheads="1"/>
          </p:cNvSpPr>
          <p:nvPr/>
        </p:nvSpPr>
        <p:spPr bwMode="auto">
          <a:xfrm>
            <a:off x="250825" y="1062038"/>
            <a:ext cx="7275513" cy="566737"/>
          </a:xfrm>
          <a:prstGeom prst="rect">
            <a:avLst/>
          </a:prstGeom>
          <a:noFill/>
          <a:ln w="9525">
            <a:noFill/>
            <a:miter lim="800000"/>
            <a:headEnd/>
            <a:tailEnd/>
          </a:ln>
        </p:spPr>
        <p:txBody>
          <a:bodyPr/>
          <a:lstStyle/>
          <a:p>
            <a:pPr eaLnBrk="0" hangingPunct="0"/>
            <a:r>
              <a:rPr lang="es-MX" sz="2000" b="1">
                <a:latin typeface="Futura Book"/>
              </a:rPr>
              <a:t>COMPORTAMIENTO DE  </a:t>
            </a:r>
          </a:p>
          <a:p>
            <a:pPr eaLnBrk="0" hangingPunct="0"/>
            <a:r>
              <a:rPr lang="es-MX" sz="2000" b="1">
                <a:latin typeface="Futura Book"/>
              </a:rPr>
              <a:t>LA INDUSTRIA EN LOS </a:t>
            </a:r>
          </a:p>
          <a:p>
            <a:pPr eaLnBrk="0" hangingPunct="0"/>
            <a:r>
              <a:rPr lang="es-MX" sz="2000" b="1">
                <a:latin typeface="Futura Book"/>
              </a:rPr>
              <a:t>ÚLTIMOS 3 AÑOS</a:t>
            </a:r>
            <a:endParaRPr lang="en-US" sz="2000" b="1">
              <a:latin typeface="Futura Book"/>
            </a:endParaRPr>
          </a:p>
        </p:txBody>
      </p:sp>
      <p:pic>
        <p:nvPicPr>
          <p:cNvPr id="51202" name="Picture 4" descr="C:\Documents and Settings\kcastro\Mis documentos\CICOM\carpeta sin ti¦ütulo\grafica.jpg"/>
          <p:cNvPicPr>
            <a:picLocks noChangeAspect="1" noChangeArrowheads="1"/>
          </p:cNvPicPr>
          <p:nvPr/>
        </p:nvPicPr>
        <p:blipFill>
          <a:blip r:embed="rId2"/>
          <a:srcRect l="8110" r="12090" b="8302"/>
          <a:stretch>
            <a:fillRect/>
          </a:stretch>
        </p:blipFill>
        <p:spPr bwMode="auto">
          <a:xfrm>
            <a:off x="3348038" y="981075"/>
            <a:ext cx="5581650" cy="5148263"/>
          </a:xfrm>
          <a:prstGeom prst="rect">
            <a:avLst/>
          </a:prstGeom>
          <a:noFill/>
          <a:ln w="9525">
            <a:noFill/>
            <a:miter lim="800000"/>
            <a:headEnd/>
            <a:tailEnd/>
          </a:ln>
        </p:spPr>
      </p:pic>
      <p:sp>
        <p:nvSpPr>
          <p:cNvPr id="51203" name="3 CuadroTexto"/>
          <p:cNvSpPr txBox="1">
            <a:spLocks noChangeArrowheads="1"/>
          </p:cNvSpPr>
          <p:nvPr/>
        </p:nvSpPr>
        <p:spPr bwMode="auto">
          <a:xfrm>
            <a:off x="358775" y="6216650"/>
            <a:ext cx="2989263" cy="307975"/>
          </a:xfrm>
          <a:prstGeom prst="rect">
            <a:avLst/>
          </a:prstGeom>
          <a:noFill/>
          <a:ln w="9525">
            <a:noFill/>
            <a:miter lim="800000"/>
            <a:headEnd/>
            <a:tailEnd/>
          </a:ln>
        </p:spPr>
        <p:txBody>
          <a:bodyPr wrap="none">
            <a:spAutoFit/>
          </a:bodyPr>
          <a:lstStyle/>
          <a:p>
            <a:pPr eaLnBrk="0" hangingPunct="0"/>
            <a:r>
              <a:rPr lang="es-MX" sz="1400">
                <a:latin typeface="Futura Book"/>
              </a:rPr>
              <a:t>Fuente CICOM y Master Research </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1163</TotalTime>
  <Words>2483</Words>
  <Application>Microsoft Macintosh PowerPoint</Application>
  <PresentationFormat>On-screen Show (4:3)</PresentationFormat>
  <Paragraphs>417</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luis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dc:creator>
  <cp:lastModifiedBy>Yessica Martínez Vázquez</cp:lastModifiedBy>
  <cp:revision>136</cp:revision>
  <dcterms:created xsi:type="dcterms:W3CDTF">2010-05-28T15:51:09Z</dcterms:created>
  <dcterms:modified xsi:type="dcterms:W3CDTF">2012-06-13T00:01:15Z</dcterms:modified>
</cp:coreProperties>
</file>