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90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9" r:id="rId45"/>
    <p:sldId id="288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00" r:id="rId7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BFED"/>
    <a:srgbClr val="CC9900"/>
    <a:srgbClr val="FF3399"/>
    <a:srgbClr val="D35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5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Usuarios de FACEBOOK en América</c:v>
                </c:pt>
              </c:strCache>
            </c:strRef>
          </c:tx>
          <c:explosion val="11"/>
          <c:cat>
            <c:strRef>
              <c:f>Hoja1!$A$2:$A$5</c:f>
              <c:strCache>
                <c:ptCount val="4"/>
                <c:pt idx="0">
                  <c:v>Norteamérica</c:v>
                </c:pt>
                <c:pt idx="1">
                  <c:v>Sudamérica</c:v>
                </c:pt>
                <c:pt idx="2">
                  <c:v>Centroamérica</c:v>
                </c:pt>
                <c:pt idx="3">
                  <c:v>Caribe</c:v>
                </c:pt>
              </c:strCache>
            </c:strRef>
          </c:cat>
          <c:val>
            <c:numRef>
              <c:f>Hoja1!$B$2:$B$5</c:f>
              <c:numCache>
                <c:formatCode>#,##0</c:formatCode>
                <c:ptCount val="4"/>
                <c:pt idx="0">
                  <c:v>1.7458668E8</c:v>
                </c:pt>
                <c:pt idx="1">
                  <c:v>1.0329494E8</c:v>
                </c:pt>
                <c:pt idx="2">
                  <c:v>3.831728E7</c:v>
                </c:pt>
                <c:pt idx="3">
                  <c:v>6.2241786E8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8868114560196"/>
          <c:y val="0.318069981701466"/>
          <c:w val="0.354360408044323"/>
          <c:h val="0.5286372278707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345911949685535"/>
          <c:y val="0.328793452354781"/>
          <c:w val="0.599866290298618"/>
          <c:h val="0.53527172007371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Frecuencia en redes sociales</c:v>
                </c:pt>
              </c:strCache>
            </c:strRef>
          </c:tx>
          <c:cat>
            <c:strRef>
              <c:f>Hoja1!$A$2:$A$6</c:f>
              <c:strCache>
                <c:ptCount val="5"/>
                <c:pt idx="0">
                  <c:v>diario</c:v>
                </c:pt>
                <c:pt idx="1">
                  <c:v>2 ó 3 veces por semana</c:v>
                </c:pt>
                <c:pt idx="2">
                  <c:v>cada semana</c:v>
                </c:pt>
                <c:pt idx="3">
                  <c:v>cada 15 días</c:v>
                </c:pt>
                <c:pt idx="4">
                  <c:v>cada mes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0.6</c:v>
                </c:pt>
                <c:pt idx="1">
                  <c:v>0.28</c:v>
                </c:pt>
                <c:pt idx="2">
                  <c:v>0.07</c:v>
                </c:pt>
                <c:pt idx="3">
                  <c:v>0.03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Actividad</c:v>
                </c:pt>
              </c:strCache>
            </c:strRef>
          </c:tx>
          <c:explosion val="25"/>
          <c:cat>
            <c:strRef>
              <c:f>Hoja1!$A$2:$A$6</c:f>
              <c:strCache>
                <c:ptCount val="5"/>
                <c:pt idx="0">
                  <c:v>Mensajes privados</c:v>
                </c:pt>
                <c:pt idx="1">
                  <c:v>Mensajes públicos</c:v>
                </c:pt>
                <c:pt idx="2">
                  <c:v>Comentar su actividad</c:v>
                </c:pt>
                <c:pt idx="3">
                  <c:v>Compartir fotos</c:v>
                </c:pt>
                <c:pt idx="4">
                  <c:v>Actualizar perfil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0.3</c:v>
                </c:pt>
                <c:pt idx="1">
                  <c:v>0.24</c:v>
                </c:pt>
                <c:pt idx="2">
                  <c:v>0.17</c:v>
                </c:pt>
                <c:pt idx="3">
                  <c:v>0.15</c:v>
                </c:pt>
                <c:pt idx="4">
                  <c:v>0.13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explosion val="25"/>
          <c:cat>
            <c:strRef>
              <c:f>Hoja1!$A$2:$A$6</c:f>
              <c:strCache>
                <c:ptCount val="5"/>
                <c:pt idx="0">
                  <c:v>Mensajes privados</c:v>
                </c:pt>
                <c:pt idx="1">
                  <c:v>Mensajes públicos</c:v>
                </c:pt>
                <c:pt idx="2">
                  <c:v>Comentar su actividad</c:v>
                </c:pt>
                <c:pt idx="3">
                  <c:v>Compartir fotos</c:v>
                </c:pt>
                <c:pt idx="4">
                  <c:v>Actualizar perfil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explosion val="25"/>
          <c:cat>
            <c:strRef>
              <c:f>Hoja1!$A$2:$A$6</c:f>
              <c:strCache>
                <c:ptCount val="5"/>
                <c:pt idx="0">
                  <c:v>Mensajes privados</c:v>
                </c:pt>
                <c:pt idx="1">
                  <c:v>Mensajes públicos</c:v>
                </c:pt>
                <c:pt idx="2">
                  <c:v>Comentar su actividad</c:v>
                </c:pt>
                <c:pt idx="3">
                  <c:v>Compartir fotos</c:v>
                </c:pt>
                <c:pt idx="4">
                  <c:v>Actualizar perfil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Recordación</c:v>
                </c:pt>
              </c:strCache>
            </c:strRef>
          </c:tx>
          <c:explosion val="25"/>
          <c:cat>
            <c:strRef>
              <c:f>Hoja1!$A$2:$A$7</c:f>
              <c:strCache>
                <c:ptCount val="6"/>
                <c:pt idx="0">
                  <c:v>PRI 66%</c:v>
                </c:pt>
                <c:pt idx="1">
                  <c:v>PAN 51% </c:v>
                </c:pt>
                <c:pt idx="2">
                  <c:v>PRD 16%</c:v>
                </c:pt>
                <c:pt idx="3">
                  <c:v>PVEM 5%</c:v>
                </c:pt>
                <c:pt idx="4">
                  <c:v>PT 2%</c:v>
                </c:pt>
                <c:pt idx="5">
                  <c:v>PANAL 2%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0.66</c:v>
                </c:pt>
                <c:pt idx="1">
                  <c:v>0.51</c:v>
                </c:pt>
                <c:pt idx="2">
                  <c:v>0.16</c:v>
                </c:pt>
                <c:pt idx="3">
                  <c:v>0.05</c:v>
                </c:pt>
                <c:pt idx="4">
                  <c:v>0.02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DED500-A62D-4BA6-8CB9-C01F98DB9A82}" type="doc">
      <dgm:prSet loTypeId="urn:microsoft.com/office/officeart/2005/8/layout/hProcess9" loCatId="process" qsTypeId="urn:microsoft.com/office/officeart/2005/8/quickstyle/3d2" qsCatId="3D" csTypeId="urn:microsoft.com/office/officeart/2005/8/colors/colorful4" csCatId="colorful" phldr="1"/>
      <dgm:spPr/>
    </dgm:pt>
    <dgm:pt modelId="{A6C84D04-1609-4EB0-8846-977B27F32E5B}">
      <dgm:prSet phldrT="[Texto]"/>
      <dgm:spPr/>
      <dgm:t>
        <a:bodyPr/>
        <a:lstStyle/>
        <a:p>
          <a:r>
            <a:rPr lang="es-ES" b="1" dirty="0" smtClean="0"/>
            <a:t>Tendencias</a:t>
          </a:r>
          <a:r>
            <a:rPr lang="es-ES" dirty="0" smtClean="0"/>
            <a:t> </a:t>
          </a:r>
          <a:r>
            <a:rPr lang="es-ES" b="1" dirty="0" smtClean="0"/>
            <a:t>emergentes</a:t>
          </a:r>
          <a:r>
            <a:rPr lang="es-ES" dirty="0" smtClean="0"/>
            <a:t> </a:t>
          </a:r>
          <a:endParaRPr lang="es-MX" dirty="0"/>
        </a:p>
      </dgm:t>
    </dgm:pt>
    <dgm:pt modelId="{CBCCDC93-70B5-4408-ADFA-5EB6A4DDBD39}" type="parTrans" cxnId="{73F5270B-88C0-419C-A56E-5CAA26ABEFB1}">
      <dgm:prSet/>
      <dgm:spPr/>
      <dgm:t>
        <a:bodyPr/>
        <a:lstStyle/>
        <a:p>
          <a:endParaRPr lang="es-MX"/>
        </a:p>
      </dgm:t>
    </dgm:pt>
    <dgm:pt modelId="{FA8827B8-93F2-41AE-BB85-CC2C1087334D}" type="sibTrans" cxnId="{73F5270B-88C0-419C-A56E-5CAA26ABEFB1}">
      <dgm:prSet/>
      <dgm:spPr/>
      <dgm:t>
        <a:bodyPr/>
        <a:lstStyle/>
        <a:p>
          <a:endParaRPr lang="es-MX"/>
        </a:p>
      </dgm:t>
    </dgm:pt>
    <dgm:pt modelId="{3BEFFC58-AE0B-4EFB-99BC-5C45EE894A31}">
      <dgm:prSet phldrT="[Texto]"/>
      <dgm:spPr/>
      <dgm:t>
        <a:bodyPr/>
        <a:lstStyle/>
        <a:p>
          <a:r>
            <a:rPr lang="es-ES" b="1" dirty="0" smtClean="0"/>
            <a:t>Tecnología</a:t>
          </a:r>
          <a:r>
            <a:rPr lang="es-ES" dirty="0" smtClean="0"/>
            <a:t> y </a:t>
          </a:r>
          <a:r>
            <a:rPr lang="es-ES" b="1" dirty="0" smtClean="0"/>
            <a:t>educación</a:t>
          </a:r>
          <a:endParaRPr lang="es-MX" dirty="0"/>
        </a:p>
      </dgm:t>
    </dgm:pt>
    <dgm:pt modelId="{F0E248B8-7347-4D8A-93DE-D015A81D8F95}" type="parTrans" cxnId="{832044E5-F3AF-48DC-8EAF-CD7524B90553}">
      <dgm:prSet/>
      <dgm:spPr/>
      <dgm:t>
        <a:bodyPr/>
        <a:lstStyle/>
        <a:p>
          <a:endParaRPr lang="es-MX"/>
        </a:p>
      </dgm:t>
    </dgm:pt>
    <dgm:pt modelId="{078C5399-E7A5-4843-B456-235D0EE3DC7A}" type="sibTrans" cxnId="{832044E5-F3AF-48DC-8EAF-CD7524B90553}">
      <dgm:prSet/>
      <dgm:spPr/>
      <dgm:t>
        <a:bodyPr/>
        <a:lstStyle/>
        <a:p>
          <a:endParaRPr lang="es-MX"/>
        </a:p>
      </dgm:t>
    </dgm:pt>
    <dgm:pt modelId="{1A650908-BA28-40AF-930D-BB5508C98B6F}">
      <dgm:prSet phldrT="[Texto]"/>
      <dgm:spPr/>
      <dgm:t>
        <a:bodyPr/>
        <a:lstStyle/>
        <a:p>
          <a:r>
            <a:rPr lang="es-ES" b="1" dirty="0" smtClean="0"/>
            <a:t>Técnicas de e-</a:t>
          </a:r>
          <a:r>
            <a:rPr lang="es-ES" b="1" dirty="0" err="1" smtClean="0"/>
            <a:t>learning</a:t>
          </a:r>
          <a:endParaRPr lang="es-MX" b="1" dirty="0"/>
        </a:p>
      </dgm:t>
    </dgm:pt>
    <dgm:pt modelId="{174498A4-F543-46DE-A115-41800934C526}" type="parTrans" cxnId="{AA1BA704-6860-4DF3-9728-D703C1A0901C}">
      <dgm:prSet/>
      <dgm:spPr/>
      <dgm:t>
        <a:bodyPr/>
        <a:lstStyle/>
        <a:p>
          <a:endParaRPr lang="es-MX"/>
        </a:p>
      </dgm:t>
    </dgm:pt>
    <dgm:pt modelId="{26BEEFCA-3FDC-47F3-BAA1-B181A4C6F2A7}" type="sibTrans" cxnId="{AA1BA704-6860-4DF3-9728-D703C1A0901C}">
      <dgm:prSet/>
      <dgm:spPr/>
      <dgm:t>
        <a:bodyPr/>
        <a:lstStyle/>
        <a:p>
          <a:endParaRPr lang="es-MX"/>
        </a:p>
      </dgm:t>
    </dgm:pt>
    <dgm:pt modelId="{16410A67-A414-4E66-B266-35E9BF17A4C0}">
      <dgm:prSet/>
      <dgm:spPr/>
      <dgm:t>
        <a:bodyPr/>
        <a:lstStyle/>
        <a:p>
          <a:r>
            <a:rPr lang="es-ES" b="1" dirty="0" smtClean="0"/>
            <a:t>Plataformas móviles</a:t>
          </a:r>
          <a:endParaRPr lang="es-MX" b="1" dirty="0"/>
        </a:p>
      </dgm:t>
    </dgm:pt>
    <dgm:pt modelId="{1C03B36F-9CE7-4D2F-B25D-17ECFB6CA618}" type="parTrans" cxnId="{E2EBDEC7-FA4B-4828-8896-F2F4F84D9C19}">
      <dgm:prSet/>
      <dgm:spPr/>
      <dgm:t>
        <a:bodyPr/>
        <a:lstStyle/>
        <a:p>
          <a:endParaRPr lang="es-MX"/>
        </a:p>
      </dgm:t>
    </dgm:pt>
    <dgm:pt modelId="{C844091B-FDEB-4864-B60F-6684DD5A3C04}" type="sibTrans" cxnId="{E2EBDEC7-FA4B-4828-8896-F2F4F84D9C19}">
      <dgm:prSet/>
      <dgm:spPr/>
      <dgm:t>
        <a:bodyPr/>
        <a:lstStyle/>
        <a:p>
          <a:endParaRPr lang="es-MX"/>
        </a:p>
      </dgm:t>
    </dgm:pt>
    <dgm:pt modelId="{77640DBF-E52B-4A25-A9C0-DD252563EA68}">
      <dgm:prSet/>
      <dgm:spPr/>
      <dgm:t>
        <a:bodyPr/>
        <a:lstStyle/>
        <a:p>
          <a:r>
            <a:rPr lang="es-ES" b="1" dirty="0" smtClean="0"/>
            <a:t>Nuevos espacios de aprendizaje</a:t>
          </a:r>
          <a:endParaRPr lang="es-MX" dirty="0"/>
        </a:p>
      </dgm:t>
    </dgm:pt>
    <dgm:pt modelId="{56BC5C1E-5EC8-4F46-81E5-30A68F8B9221}" type="parTrans" cxnId="{C6E5053B-ED23-4C9C-97FB-EEB2C55D3515}">
      <dgm:prSet/>
      <dgm:spPr/>
      <dgm:t>
        <a:bodyPr/>
        <a:lstStyle/>
        <a:p>
          <a:endParaRPr lang="es-MX"/>
        </a:p>
      </dgm:t>
    </dgm:pt>
    <dgm:pt modelId="{A072DD26-9C0B-4EAF-988A-E3652B2419D7}" type="sibTrans" cxnId="{C6E5053B-ED23-4C9C-97FB-EEB2C55D3515}">
      <dgm:prSet/>
      <dgm:spPr/>
      <dgm:t>
        <a:bodyPr/>
        <a:lstStyle/>
        <a:p>
          <a:endParaRPr lang="es-MX"/>
        </a:p>
      </dgm:t>
    </dgm:pt>
    <dgm:pt modelId="{F505D269-9F6E-4AB8-BA08-E0FDF6645427}">
      <dgm:prSet/>
      <dgm:spPr/>
      <dgm:t>
        <a:bodyPr/>
        <a:lstStyle/>
        <a:p>
          <a:r>
            <a:rPr lang="es-ES" dirty="0" smtClean="0"/>
            <a:t>Complementar la </a:t>
          </a:r>
          <a:r>
            <a:rPr lang="es-ES" b="1" dirty="0" smtClean="0"/>
            <a:t>formación de los estudiantes</a:t>
          </a:r>
          <a:r>
            <a:rPr lang="es-ES" dirty="0" smtClean="0"/>
            <a:t>.</a:t>
          </a:r>
          <a:endParaRPr lang="es-MX" dirty="0"/>
        </a:p>
      </dgm:t>
    </dgm:pt>
    <dgm:pt modelId="{AF477B2A-657F-4D75-A7B6-F6E7560E92D8}" type="parTrans" cxnId="{A6F74355-1452-4A31-8EE3-CCFCF96A3D39}">
      <dgm:prSet/>
      <dgm:spPr/>
      <dgm:t>
        <a:bodyPr/>
        <a:lstStyle/>
        <a:p>
          <a:endParaRPr lang="es-MX"/>
        </a:p>
      </dgm:t>
    </dgm:pt>
    <dgm:pt modelId="{DB758E24-AAE9-48A4-88F6-4E370FB2EFC1}" type="sibTrans" cxnId="{A6F74355-1452-4A31-8EE3-CCFCF96A3D39}">
      <dgm:prSet/>
      <dgm:spPr/>
      <dgm:t>
        <a:bodyPr/>
        <a:lstStyle/>
        <a:p>
          <a:endParaRPr lang="es-MX"/>
        </a:p>
      </dgm:t>
    </dgm:pt>
    <dgm:pt modelId="{61253EFE-E4CF-4E59-92EE-AEBB5064B464}" type="pres">
      <dgm:prSet presAssocID="{26DED500-A62D-4BA6-8CB9-C01F98DB9A82}" presName="CompostProcess" presStyleCnt="0">
        <dgm:presLayoutVars>
          <dgm:dir/>
          <dgm:resizeHandles val="exact"/>
        </dgm:presLayoutVars>
      </dgm:prSet>
      <dgm:spPr/>
    </dgm:pt>
    <dgm:pt modelId="{A5598C98-E4B9-4231-B1C1-78C58CBEC817}" type="pres">
      <dgm:prSet presAssocID="{26DED500-A62D-4BA6-8CB9-C01F98DB9A82}" presName="arrow" presStyleLbl="bgShp" presStyleIdx="0" presStyleCnt="1"/>
      <dgm:spPr/>
    </dgm:pt>
    <dgm:pt modelId="{A88B897C-5EC8-4C18-8700-EFA2FDC5E478}" type="pres">
      <dgm:prSet presAssocID="{26DED500-A62D-4BA6-8CB9-C01F98DB9A82}" presName="linearProcess" presStyleCnt="0"/>
      <dgm:spPr/>
    </dgm:pt>
    <dgm:pt modelId="{781D4A03-5ECB-44DD-ACF7-3AF9F9D8380A}" type="pres">
      <dgm:prSet presAssocID="{A6C84D04-1609-4EB0-8846-977B27F32E5B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13290D-AB99-4ED2-9319-A566E737FEC1}" type="pres">
      <dgm:prSet presAssocID="{FA8827B8-93F2-41AE-BB85-CC2C1087334D}" presName="sibTrans" presStyleCnt="0"/>
      <dgm:spPr/>
    </dgm:pt>
    <dgm:pt modelId="{88F1053E-15D2-4404-BF24-1B1307A2FD1E}" type="pres">
      <dgm:prSet presAssocID="{3BEFFC58-AE0B-4EFB-99BC-5C45EE894A31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35AD7F1-83FE-4169-8FF0-AD5F9D396AE5}" type="pres">
      <dgm:prSet presAssocID="{078C5399-E7A5-4843-B456-235D0EE3DC7A}" presName="sibTrans" presStyleCnt="0"/>
      <dgm:spPr/>
    </dgm:pt>
    <dgm:pt modelId="{A4275C7D-4B1B-44C3-9DDB-8F6DE506690B}" type="pres">
      <dgm:prSet presAssocID="{16410A67-A414-4E66-B266-35E9BF17A4C0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221342E-534B-4AA9-9667-251837522E48}" type="pres">
      <dgm:prSet presAssocID="{C844091B-FDEB-4864-B60F-6684DD5A3C04}" presName="sibTrans" presStyleCnt="0"/>
      <dgm:spPr/>
    </dgm:pt>
    <dgm:pt modelId="{4981A272-9B29-44A1-BFCF-8A80FDBF4E29}" type="pres">
      <dgm:prSet presAssocID="{77640DBF-E52B-4A25-A9C0-DD252563EA68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B08F1F-BCB3-478B-9962-21F0573131B8}" type="pres">
      <dgm:prSet presAssocID="{A072DD26-9C0B-4EAF-988A-E3652B2419D7}" presName="sibTrans" presStyleCnt="0"/>
      <dgm:spPr/>
    </dgm:pt>
    <dgm:pt modelId="{43C257B6-C9AA-4B52-8225-10A446E249F2}" type="pres">
      <dgm:prSet presAssocID="{1A650908-BA28-40AF-930D-BB5508C98B6F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4BB4DA-CFDE-4D8E-8D24-FE6B256347F8}" type="pres">
      <dgm:prSet presAssocID="{26BEEFCA-3FDC-47F3-BAA1-B181A4C6F2A7}" presName="sibTrans" presStyleCnt="0"/>
      <dgm:spPr/>
    </dgm:pt>
    <dgm:pt modelId="{480C2DD0-3169-4BA2-A212-6FDC063DFE85}" type="pres">
      <dgm:prSet presAssocID="{F505D269-9F6E-4AB8-BA08-E0FDF6645427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259793C-A7B7-4241-B255-C169A9582DAA}" type="presOf" srcId="{1A650908-BA28-40AF-930D-BB5508C98B6F}" destId="{43C257B6-C9AA-4B52-8225-10A446E249F2}" srcOrd="0" destOrd="0" presId="urn:microsoft.com/office/officeart/2005/8/layout/hProcess9"/>
    <dgm:cxn modelId="{01C2E7BD-45DA-41BF-B9FD-6333A9A6E822}" type="presOf" srcId="{26DED500-A62D-4BA6-8CB9-C01F98DB9A82}" destId="{61253EFE-E4CF-4E59-92EE-AEBB5064B464}" srcOrd="0" destOrd="0" presId="urn:microsoft.com/office/officeart/2005/8/layout/hProcess9"/>
    <dgm:cxn modelId="{C4A19C83-FD5A-4BA7-85CB-C977DA6C5DC3}" type="presOf" srcId="{77640DBF-E52B-4A25-A9C0-DD252563EA68}" destId="{4981A272-9B29-44A1-BFCF-8A80FDBF4E29}" srcOrd="0" destOrd="0" presId="urn:microsoft.com/office/officeart/2005/8/layout/hProcess9"/>
    <dgm:cxn modelId="{73F5270B-88C0-419C-A56E-5CAA26ABEFB1}" srcId="{26DED500-A62D-4BA6-8CB9-C01F98DB9A82}" destId="{A6C84D04-1609-4EB0-8846-977B27F32E5B}" srcOrd="0" destOrd="0" parTransId="{CBCCDC93-70B5-4408-ADFA-5EB6A4DDBD39}" sibTransId="{FA8827B8-93F2-41AE-BB85-CC2C1087334D}"/>
    <dgm:cxn modelId="{A6F74355-1452-4A31-8EE3-CCFCF96A3D39}" srcId="{26DED500-A62D-4BA6-8CB9-C01F98DB9A82}" destId="{F505D269-9F6E-4AB8-BA08-E0FDF6645427}" srcOrd="5" destOrd="0" parTransId="{AF477B2A-657F-4D75-A7B6-F6E7560E92D8}" sibTransId="{DB758E24-AAE9-48A4-88F6-4E370FB2EFC1}"/>
    <dgm:cxn modelId="{68A40575-1367-4308-BA83-7AA9192DEF53}" type="presOf" srcId="{3BEFFC58-AE0B-4EFB-99BC-5C45EE894A31}" destId="{88F1053E-15D2-4404-BF24-1B1307A2FD1E}" srcOrd="0" destOrd="0" presId="urn:microsoft.com/office/officeart/2005/8/layout/hProcess9"/>
    <dgm:cxn modelId="{E2EBDEC7-FA4B-4828-8896-F2F4F84D9C19}" srcId="{26DED500-A62D-4BA6-8CB9-C01F98DB9A82}" destId="{16410A67-A414-4E66-B266-35E9BF17A4C0}" srcOrd="2" destOrd="0" parTransId="{1C03B36F-9CE7-4D2F-B25D-17ECFB6CA618}" sibTransId="{C844091B-FDEB-4864-B60F-6684DD5A3C04}"/>
    <dgm:cxn modelId="{C92C04FE-E21A-47A5-A606-CB9CFA72EBA7}" type="presOf" srcId="{F505D269-9F6E-4AB8-BA08-E0FDF6645427}" destId="{480C2DD0-3169-4BA2-A212-6FDC063DFE85}" srcOrd="0" destOrd="0" presId="urn:microsoft.com/office/officeart/2005/8/layout/hProcess9"/>
    <dgm:cxn modelId="{AA1BA704-6860-4DF3-9728-D703C1A0901C}" srcId="{26DED500-A62D-4BA6-8CB9-C01F98DB9A82}" destId="{1A650908-BA28-40AF-930D-BB5508C98B6F}" srcOrd="4" destOrd="0" parTransId="{174498A4-F543-46DE-A115-41800934C526}" sibTransId="{26BEEFCA-3FDC-47F3-BAA1-B181A4C6F2A7}"/>
    <dgm:cxn modelId="{4504C1B8-8B8C-48CB-A52E-B60669ABE319}" type="presOf" srcId="{A6C84D04-1609-4EB0-8846-977B27F32E5B}" destId="{781D4A03-5ECB-44DD-ACF7-3AF9F9D8380A}" srcOrd="0" destOrd="0" presId="urn:microsoft.com/office/officeart/2005/8/layout/hProcess9"/>
    <dgm:cxn modelId="{832044E5-F3AF-48DC-8EAF-CD7524B90553}" srcId="{26DED500-A62D-4BA6-8CB9-C01F98DB9A82}" destId="{3BEFFC58-AE0B-4EFB-99BC-5C45EE894A31}" srcOrd="1" destOrd="0" parTransId="{F0E248B8-7347-4D8A-93DE-D015A81D8F95}" sibTransId="{078C5399-E7A5-4843-B456-235D0EE3DC7A}"/>
    <dgm:cxn modelId="{C6E5053B-ED23-4C9C-97FB-EEB2C55D3515}" srcId="{26DED500-A62D-4BA6-8CB9-C01F98DB9A82}" destId="{77640DBF-E52B-4A25-A9C0-DD252563EA68}" srcOrd="3" destOrd="0" parTransId="{56BC5C1E-5EC8-4F46-81E5-30A68F8B9221}" sibTransId="{A072DD26-9C0B-4EAF-988A-E3652B2419D7}"/>
    <dgm:cxn modelId="{CF8C4170-289E-46FC-B8AD-3B024D3B968C}" type="presOf" srcId="{16410A67-A414-4E66-B266-35E9BF17A4C0}" destId="{A4275C7D-4B1B-44C3-9DDB-8F6DE506690B}" srcOrd="0" destOrd="0" presId="urn:microsoft.com/office/officeart/2005/8/layout/hProcess9"/>
    <dgm:cxn modelId="{D16645DD-26A9-4CFB-A38F-3E69142FFC4D}" type="presParOf" srcId="{61253EFE-E4CF-4E59-92EE-AEBB5064B464}" destId="{A5598C98-E4B9-4231-B1C1-78C58CBEC817}" srcOrd="0" destOrd="0" presId="urn:microsoft.com/office/officeart/2005/8/layout/hProcess9"/>
    <dgm:cxn modelId="{F08BAAE7-0E85-46F9-82B6-082E1E056887}" type="presParOf" srcId="{61253EFE-E4CF-4E59-92EE-AEBB5064B464}" destId="{A88B897C-5EC8-4C18-8700-EFA2FDC5E478}" srcOrd="1" destOrd="0" presId="urn:microsoft.com/office/officeart/2005/8/layout/hProcess9"/>
    <dgm:cxn modelId="{62B36F65-633E-443C-8632-C2B32ECD5B7B}" type="presParOf" srcId="{A88B897C-5EC8-4C18-8700-EFA2FDC5E478}" destId="{781D4A03-5ECB-44DD-ACF7-3AF9F9D8380A}" srcOrd="0" destOrd="0" presId="urn:microsoft.com/office/officeart/2005/8/layout/hProcess9"/>
    <dgm:cxn modelId="{C4C684D9-F153-4156-B29A-91BA6CD8E63B}" type="presParOf" srcId="{A88B897C-5EC8-4C18-8700-EFA2FDC5E478}" destId="{4F13290D-AB99-4ED2-9319-A566E737FEC1}" srcOrd="1" destOrd="0" presId="urn:microsoft.com/office/officeart/2005/8/layout/hProcess9"/>
    <dgm:cxn modelId="{7C8ABB39-250A-467C-882E-6E7936ED402D}" type="presParOf" srcId="{A88B897C-5EC8-4C18-8700-EFA2FDC5E478}" destId="{88F1053E-15D2-4404-BF24-1B1307A2FD1E}" srcOrd="2" destOrd="0" presId="urn:microsoft.com/office/officeart/2005/8/layout/hProcess9"/>
    <dgm:cxn modelId="{2E31CCE0-B84C-4D9D-A498-F393E2E62189}" type="presParOf" srcId="{A88B897C-5EC8-4C18-8700-EFA2FDC5E478}" destId="{535AD7F1-83FE-4169-8FF0-AD5F9D396AE5}" srcOrd="3" destOrd="0" presId="urn:microsoft.com/office/officeart/2005/8/layout/hProcess9"/>
    <dgm:cxn modelId="{748F96B8-84CF-44B3-B679-154E44692ACD}" type="presParOf" srcId="{A88B897C-5EC8-4C18-8700-EFA2FDC5E478}" destId="{A4275C7D-4B1B-44C3-9DDB-8F6DE506690B}" srcOrd="4" destOrd="0" presId="urn:microsoft.com/office/officeart/2005/8/layout/hProcess9"/>
    <dgm:cxn modelId="{D05F6538-82BE-4397-B4B8-E36DB4AE658F}" type="presParOf" srcId="{A88B897C-5EC8-4C18-8700-EFA2FDC5E478}" destId="{2221342E-534B-4AA9-9667-251837522E48}" srcOrd="5" destOrd="0" presId="urn:microsoft.com/office/officeart/2005/8/layout/hProcess9"/>
    <dgm:cxn modelId="{77094B9B-322A-48C1-B7D5-ADB4C3E164B7}" type="presParOf" srcId="{A88B897C-5EC8-4C18-8700-EFA2FDC5E478}" destId="{4981A272-9B29-44A1-BFCF-8A80FDBF4E29}" srcOrd="6" destOrd="0" presId="urn:microsoft.com/office/officeart/2005/8/layout/hProcess9"/>
    <dgm:cxn modelId="{5313D211-0B14-42F0-9D43-64279B637365}" type="presParOf" srcId="{A88B897C-5EC8-4C18-8700-EFA2FDC5E478}" destId="{27B08F1F-BCB3-478B-9962-21F0573131B8}" srcOrd="7" destOrd="0" presId="urn:microsoft.com/office/officeart/2005/8/layout/hProcess9"/>
    <dgm:cxn modelId="{8E9EA014-8552-418D-9023-C1EEF1D417A0}" type="presParOf" srcId="{A88B897C-5EC8-4C18-8700-EFA2FDC5E478}" destId="{43C257B6-C9AA-4B52-8225-10A446E249F2}" srcOrd="8" destOrd="0" presId="urn:microsoft.com/office/officeart/2005/8/layout/hProcess9"/>
    <dgm:cxn modelId="{A8B1AE80-D4F8-4BB0-B4FE-0EC76230AA85}" type="presParOf" srcId="{A88B897C-5EC8-4C18-8700-EFA2FDC5E478}" destId="{044BB4DA-CFDE-4D8E-8D24-FE6B256347F8}" srcOrd="9" destOrd="0" presId="urn:microsoft.com/office/officeart/2005/8/layout/hProcess9"/>
    <dgm:cxn modelId="{BAC19729-E59E-484E-B618-DA5E3E875704}" type="presParOf" srcId="{A88B897C-5EC8-4C18-8700-EFA2FDC5E478}" destId="{480C2DD0-3169-4BA2-A212-6FDC063DFE85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98C98-E4B9-4231-B1C1-78C58CBEC817}">
      <dsp:nvSpPr>
        <dsp:cNvPr id="0" name=""/>
        <dsp:cNvSpPr/>
      </dsp:nvSpPr>
      <dsp:spPr>
        <a:xfrm>
          <a:off x="540083" y="0"/>
          <a:ext cx="6120948" cy="4843228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81D4A03-5ECB-44DD-ACF7-3AF9F9D8380A}">
      <dsp:nvSpPr>
        <dsp:cNvPr id="0" name=""/>
        <dsp:cNvSpPr/>
      </dsp:nvSpPr>
      <dsp:spPr>
        <a:xfrm>
          <a:off x="1977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Tendencias</a:t>
          </a:r>
          <a:r>
            <a:rPr lang="es-ES" sz="1200" kern="1200" dirty="0" smtClean="0"/>
            <a:t> </a:t>
          </a:r>
          <a:r>
            <a:rPr lang="es-ES" sz="1200" b="1" kern="1200" dirty="0" smtClean="0"/>
            <a:t>emergentes</a:t>
          </a:r>
          <a:r>
            <a:rPr lang="es-ES" sz="1200" kern="1200" dirty="0" smtClean="0"/>
            <a:t> </a:t>
          </a:r>
          <a:endParaRPr lang="es-MX" sz="1200" kern="1200" dirty="0"/>
        </a:p>
      </dsp:txBody>
      <dsp:txXfrm>
        <a:off x="58191" y="1509182"/>
        <a:ext cx="1039117" cy="1824863"/>
      </dsp:txXfrm>
    </dsp:sp>
    <dsp:sp modelId="{88F1053E-15D2-4404-BF24-1B1307A2FD1E}">
      <dsp:nvSpPr>
        <dsp:cNvPr id="0" name=""/>
        <dsp:cNvSpPr/>
      </dsp:nvSpPr>
      <dsp:spPr>
        <a:xfrm>
          <a:off x="1211100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shade val="51000"/>
                <a:satMod val="130000"/>
              </a:schemeClr>
            </a:gs>
            <a:gs pos="80000">
              <a:schemeClr val="accent4">
                <a:hueOff val="-892954"/>
                <a:satOff val="5380"/>
                <a:lumOff val="431"/>
                <a:alphaOff val="0"/>
                <a:shade val="93000"/>
                <a:satMod val="13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Tecnología</a:t>
          </a:r>
          <a:r>
            <a:rPr lang="es-ES" sz="1200" kern="1200" dirty="0" smtClean="0"/>
            <a:t> y </a:t>
          </a:r>
          <a:r>
            <a:rPr lang="es-ES" sz="1200" b="1" kern="1200" dirty="0" smtClean="0"/>
            <a:t>educación</a:t>
          </a:r>
          <a:endParaRPr lang="es-MX" sz="1200" kern="1200" dirty="0"/>
        </a:p>
      </dsp:txBody>
      <dsp:txXfrm>
        <a:off x="1267314" y="1509182"/>
        <a:ext cx="1039117" cy="1824863"/>
      </dsp:txXfrm>
    </dsp:sp>
    <dsp:sp modelId="{A4275C7D-4B1B-44C3-9DDB-8F6DE506690B}">
      <dsp:nvSpPr>
        <dsp:cNvPr id="0" name=""/>
        <dsp:cNvSpPr/>
      </dsp:nvSpPr>
      <dsp:spPr>
        <a:xfrm>
          <a:off x="2420223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-1785909"/>
                <a:satOff val="10760"/>
                <a:lumOff val="862"/>
                <a:alphaOff val="0"/>
                <a:shade val="51000"/>
                <a:satMod val="130000"/>
              </a:schemeClr>
            </a:gs>
            <a:gs pos="80000">
              <a:schemeClr val="accent4">
                <a:hueOff val="-1785909"/>
                <a:satOff val="10760"/>
                <a:lumOff val="862"/>
                <a:alphaOff val="0"/>
                <a:shade val="93000"/>
                <a:satMod val="130000"/>
              </a:schemeClr>
            </a:gs>
            <a:gs pos="100000">
              <a:schemeClr val="accent4">
                <a:hueOff val="-1785909"/>
                <a:satOff val="10760"/>
                <a:lumOff val="8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Plataformas móviles</a:t>
          </a:r>
          <a:endParaRPr lang="es-MX" sz="1200" b="1" kern="1200" dirty="0"/>
        </a:p>
      </dsp:txBody>
      <dsp:txXfrm>
        <a:off x="2476437" y="1509182"/>
        <a:ext cx="1039117" cy="1824863"/>
      </dsp:txXfrm>
    </dsp:sp>
    <dsp:sp modelId="{4981A272-9B29-44A1-BFCF-8A80FDBF4E29}">
      <dsp:nvSpPr>
        <dsp:cNvPr id="0" name=""/>
        <dsp:cNvSpPr/>
      </dsp:nvSpPr>
      <dsp:spPr>
        <a:xfrm>
          <a:off x="3629346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-2678863"/>
                <a:satOff val="16139"/>
                <a:lumOff val="1294"/>
                <a:alphaOff val="0"/>
                <a:shade val="51000"/>
                <a:satMod val="130000"/>
              </a:schemeClr>
            </a:gs>
            <a:gs pos="80000">
              <a:schemeClr val="accent4">
                <a:hueOff val="-2678863"/>
                <a:satOff val="16139"/>
                <a:lumOff val="129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78863"/>
                <a:satOff val="16139"/>
                <a:lumOff val="12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Nuevos espacios de aprendizaje</a:t>
          </a:r>
          <a:endParaRPr lang="es-MX" sz="1200" kern="1200" dirty="0"/>
        </a:p>
      </dsp:txBody>
      <dsp:txXfrm>
        <a:off x="3685560" y="1509182"/>
        <a:ext cx="1039117" cy="1824863"/>
      </dsp:txXfrm>
    </dsp:sp>
    <dsp:sp modelId="{43C257B6-C9AA-4B52-8225-10A446E249F2}">
      <dsp:nvSpPr>
        <dsp:cNvPr id="0" name=""/>
        <dsp:cNvSpPr/>
      </dsp:nvSpPr>
      <dsp:spPr>
        <a:xfrm>
          <a:off x="4838469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-3571817"/>
                <a:satOff val="21519"/>
                <a:lumOff val="1725"/>
                <a:alphaOff val="0"/>
                <a:shade val="51000"/>
                <a:satMod val="130000"/>
              </a:schemeClr>
            </a:gs>
            <a:gs pos="80000">
              <a:schemeClr val="accent4">
                <a:hueOff val="-3571817"/>
                <a:satOff val="21519"/>
                <a:lumOff val="1725"/>
                <a:alphaOff val="0"/>
                <a:shade val="93000"/>
                <a:satMod val="130000"/>
              </a:schemeClr>
            </a:gs>
            <a:gs pos="100000">
              <a:schemeClr val="accent4">
                <a:hueOff val="-3571817"/>
                <a:satOff val="21519"/>
                <a:lumOff val="17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Técnicas de e-</a:t>
          </a:r>
          <a:r>
            <a:rPr lang="es-ES" sz="1200" b="1" kern="1200" dirty="0" err="1" smtClean="0"/>
            <a:t>learning</a:t>
          </a:r>
          <a:endParaRPr lang="es-MX" sz="1200" b="1" kern="1200" dirty="0"/>
        </a:p>
      </dsp:txBody>
      <dsp:txXfrm>
        <a:off x="4894683" y="1509182"/>
        <a:ext cx="1039117" cy="1824863"/>
      </dsp:txXfrm>
    </dsp:sp>
    <dsp:sp modelId="{480C2DD0-3169-4BA2-A212-6FDC063DFE85}">
      <dsp:nvSpPr>
        <dsp:cNvPr id="0" name=""/>
        <dsp:cNvSpPr/>
      </dsp:nvSpPr>
      <dsp:spPr>
        <a:xfrm>
          <a:off x="6047592" y="1452968"/>
          <a:ext cx="1151545" cy="1937291"/>
        </a:xfrm>
        <a:prstGeom prst="roundRect">
          <a:avLst/>
        </a:prstGeom>
        <a:gradFill rotWithShape="0">
          <a:gsLst>
            <a:gs pos="0">
              <a:schemeClr val="accent4">
                <a:hueOff val="-4464771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1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1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Complementar la </a:t>
          </a:r>
          <a:r>
            <a:rPr lang="es-ES" sz="1200" b="1" kern="1200" dirty="0" smtClean="0"/>
            <a:t>formación de los estudiantes</a:t>
          </a:r>
          <a:r>
            <a:rPr lang="es-ES" sz="1200" kern="1200" dirty="0" smtClean="0"/>
            <a:t>.</a:t>
          </a:r>
          <a:endParaRPr lang="es-MX" sz="1200" kern="1200" dirty="0"/>
        </a:p>
      </dsp:txBody>
      <dsp:txXfrm>
        <a:off x="6103806" y="1509182"/>
        <a:ext cx="1039117" cy="1824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62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44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73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84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12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901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21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487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129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892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782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F70AB-DBC2-46FC-98A0-931C538ADB7B}" type="datetimeFigureOut">
              <a:rPr lang="es-MX" smtClean="0"/>
              <a:pPr/>
              <a:t>24/03/12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655AF-932B-4437-9A1B-F017D4A3D6A7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8065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gutierr@itesm.mx" TargetMode="External"/><Relationship Id="rId4" Type="http://schemas.openxmlformats.org/officeDocument/2006/relationships/hyperlink" Target="mailto:Octavio.islas@itesm.mx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3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16.png"/><Relationship Id="rId7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16.png"/><Relationship Id="rId8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jpeg"/><Relationship Id="rId7" Type="http://schemas.openxmlformats.org/officeDocument/2006/relationships/image" Target="../media/image39.jpeg"/><Relationship Id="rId8" Type="http://schemas.openxmlformats.org/officeDocument/2006/relationships/image" Target="../media/image16.png"/><Relationship Id="rId9" Type="http://schemas.openxmlformats.org/officeDocument/2006/relationships/image" Target="../media/image40.png"/><Relationship Id="rId10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1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1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3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microsoft.com/office/2007/relationships/hdphoto" Target="../media/hdphoto1.wdp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microsoft.com/office/2007/relationships/hdphoto" Target="../media/hdphoto2.wdp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png"/><Relationship Id="rId5" Type="http://schemas.openxmlformats.org/officeDocument/2006/relationships/image" Target="../media/image4.jpeg"/><Relationship Id="rId6" Type="http://schemas.openxmlformats.org/officeDocument/2006/relationships/diagramData" Target="../diagrams/data1.xml"/><Relationship Id="rId7" Type="http://schemas.openxmlformats.org/officeDocument/2006/relationships/diagramLayout" Target="../diagrams/layout1.xml"/><Relationship Id="rId8" Type="http://schemas.openxmlformats.org/officeDocument/2006/relationships/diagramQuickStyle" Target="../diagrams/quickStyle1.xml"/><Relationship Id="rId9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6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67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81" y="-27384"/>
            <a:ext cx="9563033" cy="688538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  <a:gradFill flip="none" rotWithShape="1">
            <a:gsLst>
              <a:gs pos="0">
                <a:srgbClr val="FFC000">
                  <a:alpha val="0"/>
                </a:srgbClr>
              </a:gs>
              <a:gs pos="85000">
                <a:srgbClr val="CC9900">
                  <a:shade val="67500"/>
                  <a:satMod val="115000"/>
                </a:srgbClr>
              </a:gs>
              <a:gs pos="100000">
                <a:schemeClr val="accent6">
                  <a:lumMod val="50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lang="es-ES" dirty="0" smtClean="0"/>
              <a:t>Comunicación Digital Estratégica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2351112"/>
          </a:xfrm>
        </p:spPr>
        <p:txBody>
          <a:bodyPr>
            <a:noAutofit/>
          </a:bodyPr>
          <a:lstStyle/>
          <a:p>
            <a:r>
              <a:rPr lang="es-MX" sz="2400" b="1" dirty="0" smtClean="0"/>
              <a:t>Fernando Gutiérrez C.</a:t>
            </a:r>
          </a:p>
          <a:p>
            <a:r>
              <a:rPr lang="es-ES" sz="2200" dirty="0" smtClean="0">
                <a:solidFill>
                  <a:schemeClr val="tx1"/>
                </a:solidFill>
                <a:hlinkClick r:id="rId3"/>
              </a:rPr>
              <a:t>fgutierr@itesm.mx</a:t>
            </a:r>
            <a:endParaRPr lang="es-ES" sz="2200" dirty="0" smtClean="0">
              <a:solidFill>
                <a:schemeClr val="tx1"/>
              </a:solidFill>
            </a:endParaRPr>
          </a:p>
          <a:p>
            <a:r>
              <a:rPr lang="es-MX" sz="2000" b="1" dirty="0" smtClean="0"/>
              <a:t>Octavio Islas</a:t>
            </a:r>
          </a:p>
          <a:p>
            <a:r>
              <a:rPr lang="es-MX" sz="2000" b="1" dirty="0">
                <a:hlinkClick r:id="rId4"/>
              </a:rPr>
              <a:t>o</a:t>
            </a:r>
            <a:r>
              <a:rPr lang="es-MX" sz="2000" b="1" dirty="0" smtClean="0">
                <a:hlinkClick r:id="rId4"/>
              </a:rPr>
              <a:t>ctavio.islas@itesm.mx</a:t>
            </a:r>
            <a:r>
              <a:rPr lang="es-MX" sz="2000" b="1" dirty="0" smtClean="0"/>
              <a:t> </a:t>
            </a:r>
            <a:endParaRPr lang="es-MX" sz="2000" b="1" dirty="0"/>
          </a:p>
          <a:p>
            <a:endParaRPr lang="es-ES" sz="2200" dirty="0" smtClean="0">
              <a:solidFill>
                <a:schemeClr val="tx1"/>
              </a:solidFill>
            </a:endParaRPr>
          </a:p>
          <a:p>
            <a:endParaRPr lang="es-ES" sz="1600" dirty="0" smtClean="0"/>
          </a:p>
          <a:p>
            <a:r>
              <a:rPr lang="es-ES" sz="1600" dirty="0" smtClean="0"/>
              <a:t>@</a:t>
            </a:r>
            <a:r>
              <a:rPr lang="es-ES" sz="1600" dirty="0" err="1" smtClean="0"/>
              <a:t>fer_gut</a:t>
            </a:r>
            <a:r>
              <a:rPr lang="es-ES" sz="1600" dirty="0" smtClean="0"/>
              <a:t>   @</a:t>
            </a:r>
            <a:r>
              <a:rPr lang="es-ES" sz="1600" dirty="0" err="1" smtClean="0"/>
              <a:t>octavioislas</a:t>
            </a:r>
            <a:endParaRPr lang="es-MX" sz="1600" dirty="0" smtClean="0"/>
          </a:p>
          <a:p>
            <a:endParaRPr lang="es-MX" sz="16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39752" cy="864863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805264"/>
            <a:ext cx="355104" cy="35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3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285728"/>
            <a:ext cx="7615262" cy="1143000"/>
          </a:xfrm>
        </p:spPr>
        <p:txBody>
          <a:bodyPr>
            <a:normAutofit fontScale="90000"/>
          </a:bodyPr>
          <a:lstStyle/>
          <a:p>
            <a:r>
              <a:rPr lang="es-ES_tradnl" b="1" dirty="0" smtClean="0"/>
              <a:t>Estadísticas mundiales de Internet y las principales redes sociales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En diciembre de 2011 la población mundial fue estimada en </a:t>
            </a:r>
            <a:r>
              <a:rPr lang="es-ES_tradnl" sz="3600" dirty="0" smtClean="0">
                <a:solidFill>
                  <a:schemeClr val="accent3">
                    <a:lumMod val="75000"/>
                  </a:schemeClr>
                </a:solidFill>
              </a:rPr>
              <a:t>6,930,055,154 </a:t>
            </a:r>
            <a:r>
              <a:rPr lang="es-ES_tradnl" dirty="0" smtClean="0"/>
              <a:t>personas, de las cuales </a:t>
            </a:r>
            <a:r>
              <a:rPr lang="es-ES_tradnl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2,267,233,742 </a:t>
            </a:r>
            <a:r>
              <a:rPr lang="es-ES_tradnl" dirty="0" smtClean="0"/>
              <a:t>fueron considerados usuarios de Internet.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5" name="4 Imagen" descr="0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469" y="1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6 Imagen" descr="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2786058"/>
            <a:ext cx="4495800" cy="2981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14876" y="6000768"/>
            <a:ext cx="4038600" cy="339709"/>
          </a:xfrm>
        </p:spPr>
        <p:txBody>
          <a:bodyPr>
            <a:normAutofit fontScale="62500" lnSpcReduction="20000"/>
          </a:bodyPr>
          <a:lstStyle/>
          <a:p>
            <a:r>
              <a:rPr lang="es-ES_tradnl" dirty="0" smtClean="0"/>
              <a:t>Fuente: IWS (Internet </a:t>
            </a:r>
            <a:r>
              <a:rPr lang="es-ES_tradnl" dirty="0" err="1" smtClean="0"/>
              <a:t>World</a:t>
            </a:r>
            <a:r>
              <a:rPr lang="es-ES_tradnl" dirty="0" smtClean="0"/>
              <a:t> </a:t>
            </a:r>
            <a:r>
              <a:rPr lang="es-ES_tradnl" dirty="0" err="1" smtClean="0"/>
              <a:t>Stats</a:t>
            </a:r>
            <a:r>
              <a:rPr lang="es-ES_tradnl" dirty="0" smtClean="0"/>
              <a:t>)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8" name="7 Imagen" descr="0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469" y="1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4598" t="38024" r="21109" b="12447"/>
          <a:stretch>
            <a:fillRect/>
          </a:stretch>
        </p:blipFill>
        <p:spPr bwMode="auto">
          <a:xfrm>
            <a:off x="428596" y="1357298"/>
            <a:ext cx="828680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          en América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57158" y="1928802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s-ES_tradnl" sz="4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799,092,160</a:t>
            </a:r>
            <a:r>
              <a:rPr lang="es-ES_tradnl" dirty="0" smtClean="0"/>
              <a:t> usuarios de Facebook al 31 de diciembre de 2011, de los cuales </a:t>
            </a:r>
          </a:p>
          <a:p>
            <a:r>
              <a:rPr lang="es-ES_tradnl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322,417,860 en América</a:t>
            </a:r>
          </a:p>
          <a:p>
            <a:r>
              <a:rPr lang="es-ES_tradnl" dirty="0" smtClean="0">
                <a:solidFill>
                  <a:srgbClr val="FFFF00"/>
                </a:solidFill>
              </a:rPr>
              <a:t>174,586,680</a:t>
            </a:r>
            <a:r>
              <a:rPr lang="es-ES_tradnl" dirty="0" smtClean="0">
                <a:solidFill>
                  <a:schemeClr val="accent3"/>
                </a:solidFill>
              </a:rPr>
              <a:t> </a:t>
            </a:r>
            <a:r>
              <a:rPr lang="es-ES_tradnl" dirty="0" smtClean="0">
                <a:solidFill>
                  <a:srgbClr val="FFFF00"/>
                </a:solidFill>
              </a:rPr>
              <a:t>en Norteamérica</a:t>
            </a:r>
          </a:p>
          <a:p>
            <a:r>
              <a:rPr lang="es-ES_tradnl" dirty="0" smtClean="0">
                <a:solidFill>
                  <a:schemeClr val="accent3"/>
                </a:solidFill>
              </a:rPr>
              <a:t>103,294,940 en Sudamérica</a:t>
            </a:r>
          </a:p>
          <a:p>
            <a:r>
              <a:rPr lang="es-ES_tradnl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38,317,280  en Centroamérica</a:t>
            </a:r>
            <a:endParaRPr lang="es-ES_tradnl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s-ES_tradnl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622,417,860 en el Caribe</a:t>
            </a:r>
            <a:endParaRPr lang="es-ES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143372" y="1643050"/>
          <a:ext cx="4543428" cy="4757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5 Imagen" descr="fb_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14290"/>
            <a:ext cx="3500462" cy="13198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Total de usuarios de las </a:t>
            </a:r>
            <a:br>
              <a:rPr lang="es-ES_tradnl" sz="3600" dirty="0" smtClean="0"/>
            </a:br>
            <a:r>
              <a:rPr lang="es-ES_tradnl" sz="3600" dirty="0" smtClean="0"/>
              <a:t>principales redes sociales</a:t>
            </a:r>
            <a:endParaRPr lang="es-ES" sz="3600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 l="10986" t="38086" r="39209" b="16992"/>
          <a:stretch>
            <a:fillRect/>
          </a:stretch>
        </p:blipFill>
        <p:spPr bwMode="auto">
          <a:xfrm>
            <a:off x="1357290" y="1714488"/>
            <a:ext cx="6500858" cy="43976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5 CuadroTexto"/>
          <p:cNvSpPr txBox="1"/>
          <p:nvPr/>
        </p:nvSpPr>
        <p:spPr>
          <a:xfrm>
            <a:off x="4143372" y="6273225"/>
            <a:ext cx="52864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400" dirty="0" smtClean="0"/>
          </a:p>
          <a:p>
            <a:r>
              <a:rPr lang="es-ES_tradnl" sz="1400" dirty="0" smtClean="0"/>
              <a:t>Fuente: </a:t>
            </a:r>
            <a:r>
              <a:rPr lang="es-ES_tradnl" sz="1400" dirty="0" err="1" smtClean="0"/>
              <a:t>iRedes</a:t>
            </a:r>
            <a:r>
              <a:rPr lang="es-ES_tradnl" sz="1400" dirty="0" smtClean="0"/>
              <a:t> y II Congreso Iberoamericano sobre Redes Sociales</a:t>
            </a:r>
            <a:endParaRPr lang="es-ES" sz="1400" dirty="0" smtClean="0"/>
          </a:p>
          <a:p>
            <a:endParaRPr lang="es-ES" dirty="0"/>
          </a:p>
        </p:txBody>
      </p:sp>
      <p:pic>
        <p:nvPicPr>
          <p:cNvPr id="7" name="6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b="1" dirty="0" smtClean="0"/>
              <a:t>El impacto de las redes sociales </a:t>
            </a:r>
            <a:br>
              <a:rPr lang="es-ES_tradnl" b="1" dirty="0" smtClean="0"/>
            </a:br>
            <a:r>
              <a:rPr lang="es-ES_tradnl" b="1" dirty="0" smtClean="0"/>
              <a:t>en México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720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_tradnl" dirty="0" smtClean="0"/>
              <a:t>61% de los usuarios de Internet acceden a alguna red social.</a:t>
            </a:r>
            <a:endParaRPr lang="es-ES" dirty="0" smtClean="0"/>
          </a:p>
          <a:p>
            <a:pPr lvl="0"/>
            <a:r>
              <a:rPr lang="es-ES_tradnl" dirty="0" smtClean="0"/>
              <a:t>Las mujeres usan más las redes sociales (64%) que los hombres (59%). </a:t>
            </a:r>
            <a:endParaRPr lang="es-ES" dirty="0" smtClean="0"/>
          </a:p>
          <a:p>
            <a:pPr lvl="0"/>
            <a:r>
              <a:rPr lang="es-ES_tradnl" dirty="0" smtClean="0"/>
              <a:t>60%  acceden a las redes sociales todos los días</a:t>
            </a:r>
          </a:p>
          <a:p>
            <a:pPr lvl="0"/>
            <a:r>
              <a:rPr lang="es-ES_tradnl" dirty="0" smtClean="0"/>
              <a:t>28% lo hace 2 ó 3 veces por semana, </a:t>
            </a:r>
          </a:p>
          <a:p>
            <a:pPr lvl="0"/>
            <a:r>
              <a:rPr lang="es-ES_tradnl" dirty="0" smtClean="0"/>
              <a:t>7% cada semana, </a:t>
            </a:r>
          </a:p>
          <a:p>
            <a:pPr lvl="0"/>
            <a:r>
              <a:rPr lang="es-ES_tradnl" dirty="0" smtClean="0"/>
              <a:t>3% cada 15 días  </a:t>
            </a:r>
          </a:p>
          <a:p>
            <a:pPr lvl="0"/>
            <a:r>
              <a:rPr lang="es-ES_tradnl" dirty="0" smtClean="0"/>
              <a:t>2% cada mes. </a:t>
            </a:r>
            <a:endParaRPr lang="es-ES" dirty="0" smtClean="0"/>
          </a:p>
          <a:p>
            <a:endParaRPr lang="es-E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4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14348" y="642918"/>
            <a:ext cx="7215238" cy="5572164"/>
          </a:xfrm>
        </p:spPr>
        <p:txBody>
          <a:bodyPr>
            <a:normAutofit/>
          </a:bodyPr>
          <a:lstStyle/>
          <a:p>
            <a:pPr lvl="0"/>
            <a:endParaRPr lang="es-ES_tradnl" dirty="0" smtClean="0"/>
          </a:p>
          <a:p>
            <a:pPr lvl="0">
              <a:buNone/>
            </a:pPr>
            <a:r>
              <a:rPr lang="es-ES_tradnl" dirty="0" smtClean="0"/>
              <a:t>De los usuarios de</a:t>
            </a:r>
          </a:p>
          <a:p>
            <a:pPr lvl="0">
              <a:buNone/>
            </a:pPr>
            <a:r>
              <a:rPr lang="es-ES_tradnl" dirty="0" smtClean="0"/>
              <a:t>Internet que afirmaron</a:t>
            </a:r>
          </a:p>
          <a:p>
            <a:pPr lvl="0">
              <a:buNone/>
            </a:pPr>
            <a:r>
              <a:rPr lang="es-ES_tradnl" dirty="0" smtClean="0"/>
              <a:t>emplear redes sociales</a:t>
            </a:r>
          </a:p>
          <a:p>
            <a:pPr lvl="0">
              <a:buNone/>
            </a:pPr>
            <a:r>
              <a:rPr lang="es-ES_tradnl" dirty="0" smtClean="0"/>
              <a:t>conocen:</a:t>
            </a:r>
          </a:p>
          <a:p>
            <a:pPr lvl="0">
              <a:buNone/>
            </a:pPr>
            <a:endParaRPr lang="es-ES_tradnl" dirty="0" smtClean="0"/>
          </a:p>
          <a:p>
            <a:pPr lvl="0"/>
            <a:r>
              <a:rPr lang="es-ES_tradnl" dirty="0" smtClean="0"/>
              <a:t>Facebook 97%</a:t>
            </a:r>
          </a:p>
          <a:p>
            <a:pPr lvl="0"/>
            <a:r>
              <a:rPr lang="es-ES_tradnl" dirty="0" smtClean="0"/>
              <a:t> YouTube, 81%</a:t>
            </a:r>
          </a:p>
          <a:p>
            <a:pPr lvl="0"/>
            <a:r>
              <a:rPr lang="es-ES_tradnl" dirty="0" smtClean="0"/>
              <a:t>Twitter y 76%</a:t>
            </a:r>
          </a:p>
          <a:p>
            <a:pPr lvl="0"/>
            <a:r>
              <a:rPr lang="es-ES_tradnl" dirty="0" smtClean="0"/>
              <a:t>Hi5 70%</a:t>
            </a:r>
            <a:endParaRPr lang="es-ES" dirty="0" smtClean="0"/>
          </a:p>
          <a:p>
            <a:endParaRPr lang="es-ES_tradnl" dirty="0" smtClean="0"/>
          </a:p>
        </p:txBody>
      </p:sp>
      <p:pic>
        <p:nvPicPr>
          <p:cNvPr id="6" name="5 Marcador de contenido" descr="fb.bmp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1357298"/>
            <a:ext cx="2071702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4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6 Imagen" descr="twitter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4214818"/>
            <a:ext cx="1942857" cy="19428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7 Imagen" descr="youtub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26" y="1571612"/>
            <a:ext cx="2071687" cy="2071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8 Imagen" descr="hi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686" y="3929066"/>
            <a:ext cx="2000249" cy="2000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14290"/>
            <a:ext cx="8229600" cy="1143000"/>
          </a:xfrm>
        </p:spPr>
        <p:txBody>
          <a:bodyPr/>
          <a:lstStyle/>
          <a:p>
            <a:r>
              <a:rPr lang="es-ES_tradnl" dirty="0" smtClean="0"/>
              <a:t>Las principales actividades son: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endParaRPr lang="es-ES_tradnl" dirty="0" smtClean="0"/>
          </a:p>
          <a:p>
            <a:pPr lvl="0"/>
            <a:r>
              <a:rPr lang="es-ES_tradnl" dirty="0" smtClean="0"/>
              <a:t>30% enviar mensajes privados</a:t>
            </a:r>
          </a:p>
          <a:p>
            <a:pPr lvl="0"/>
            <a:r>
              <a:rPr lang="es-ES_tradnl" dirty="0" smtClean="0"/>
              <a:t>24% enviar mensajes públicos </a:t>
            </a:r>
          </a:p>
          <a:p>
            <a:pPr lvl="0"/>
            <a:r>
              <a:rPr lang="es-ES_tradnl" dirty="0" smtClean="0"/>
              <a:t>17% comentar lo que están realizando</a:t>
            </a:r>
          </a:p>
          <a:p>
            <a:pPr lvl="0"/>
            <a:r>
              <a:rPr lang="es-ES_tradnl" dirty="0" smtClean="0"/>
              <a:t>15% compartir fotos</a:t>
            </a:r>
          </a:p>
          <a:p>
            <a:pPr lvl="0"/>
            <a:r>
              <a:rPr lang="es-ES_tradnl" dirty="0" smtClean="0"/>
              <a:t>13% actualizar el perfil</a:t>
            </a:r>
            <a:endParaRPr lang="es-ES" dirty="0" smtClean="0"/>
          </a:p>
          <a:p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5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7686700" cy="19288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_tradnl" sz="2400" dirty="0" smtClean="0"/>
              <a:t>En noviembre de 2011 la </a:t>
            </a:r>
            <a:r>
              <a:rPr lang="es-ES_tradnl" sz="2400" dirty="0" err="1" smtClean="0"/>
              <a:t>Interactive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Advertising</a:t>
            </a:r>
            <a:r>
              <a:rPr lang="es-ES_tradnl" sz="2400" dirty="0" smtClean="0"/>
              <a:t> Bureau, México (IAB) dio a conocer los resultados del </a:t>
            </a:r>
            <a:r>
              <a:rPr lang="es-ES_tradnl" sz="2400" i="1" dirty="0" smtClean="0"/>
              <a:t>Estudio de consumo de medios digitales entre internautas mexicanos. </a:t>
            </a:r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sz="2400" dirty="0" smtClean="0"/>
              <a:t>Algunos destacados hallazgos son: </a:t>
            </a:r>
          </a:p>
          <a:p>
            <a:pPr>
              <a:buNone/>
            </a:pPr>
            <a:endParaRPr lang="es-ES" dirty="0" smtClean="0"/>
          </a:p>
          <a:p>
            <a:pPr lvl="0"/>
            <a:endParaRPr lang="es-ES" dirty="0" smtClean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143208" y="2714620"/>
            <a:ext cx="600079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FontTx/>
              <a:buChar char="-"/>
            </a:pPr>
            <a:r>
              <a:rPr lang="es-ES_tradnl" sz="2000" dirty="0" smtClean="0"/>
              <a:t> 9 de cada 10 usuarios de Internet en México emplea alguna red social.</a:t>
            </a:r>
          </a:p>
          <a:p>
            <a:pPr lvl="0" algn="ctr">
              <a:buFontTx/>
              <a:buChar char="-"/>
            </a:pPr>
            <a:endParaRPr lang="es-ES" sz="2000" dirty="0" smtClean="0"/>
          </a:p>
          <a:p>
            <a:pPr lvl="0" algn="ctr"/>
            <a:r>
              <a:rPr lang="es-ES_tradnl" sz="2000" dirty="0" smtClean="0"/>
              <a:t>- Las redes sociales son una de las principales fuentes de información.</a:t>
            </a:r>
          </a:p>
          <a:p>
            <a:pPr lvl="0" algn="ctr"/>
            <a:endParaRPr lang="es-ES_tradnl" sz="2000" dirty="0" smtClean="0"/>
          </a:p>
          <a:p>
            <a:pPr algn="ctr">
              <a:buFontTx/>
              <a:buChar char="-"/>
            </a:pPr>
            <a:r>
              <a:rPr lang="es-ES_tradnl" sz="2000" dirty="0" smtClean="0"/>
              <a:t> 7 de cada 10 ven fotos de sus contactos de sus contactos y envían mensajes</a:t>
            </a:r>
          </a:p>
          <a:p>
            <a:pPr algn="ctr">
              <a:buFontTx/>
              <a:buChar char="-"/>
            </a:pPr>
            <a:r>
              <a:rPr lang="es-ES_tradnl" sz="2000" dirty="0" smtClean="0"/>
              <a:t> 5 de cada 10 revisan la información de sus contactos</a:t>
            </a:r>
          </a:p>
          <a:p>
            <a:pPr algn="ctr">
              <a:buFontTx/>
              <a:buChar char="-"/>
            </a:pPr>
            <a:r>
              <a:rPr lang="es-ES_tradnl" sz="2000" dirty="0" smtClean="0"/>
              <a:t> 4 de cada 10 suben fotos y buscan personas en las redes sociales.</a:t>
            </a:r>
            <a:endParaRPr lang="es-ES" sz="2000" dirty="0" smtClean="0"/>
          </a:p>
          <a:p>
            <a:endParaRPr lang="es-ES" dirty="0"/>
          </a:p>
        </p:txBody>
      </p:sp>
      <p:pic>
        <p:nvPicPr>
          <p:cNvPr id="6" name="5 Imagen" descr="imagesCA8O6JO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714620"/>
            <a:ext cx="2973718" cy="34290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ESTUDIO AMIPCI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La AMIPCI aprovechó la oportunidad de los tiempos electorales para dedicar un apartado del estudio </a:t>
            </a:r>
            <a:r>
              <a:rPr lang="es-ES_tradnl" i="1" dirty="0" smtClean="0"/>
              <a:t>Redes sociales en México y Latinoamérica 2011</a:t>
            </a:r>
            <a:r>
              <a:rPr lang="es-ES_tradnl" dirty="0" smtClean="0"/>
              <a:t>a destacar la importancia que podría admitir el uso de redes sociales en las próximas elecciones del primer domingo de julio.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5" name="4 Marcador de contenido" descr="imagesCAMTHIU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071678"/>
            <a:ext cx="3835265" cy="3571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 smtClean="0"/>
              <a:t>En cuanto a la recordación de los partidos políticos en redes sociales, la AMIPCI atribuyó: </a:t>
            </a:r>
            <a:endParaRPr lang="es-ES" sz="32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2285984" y="1714488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73224" y="1340768"/>
            <a:ext cx="1954560" cy="1090042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Fernando Gutiérrez</a:t>
            </a:r>
            <a:endParaRPr lang="es-MX" sz="3200" dirty="0">
              <a:solidFill>
                <a:schemeClr val="tx1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563888" y="1281162"/>
            <a:ext cx="5111750" cy="4452094"/>
          </a:xfrm>
          <a:solidFill>
            <a:srgbClr val="FFC000">
              <a:alpha val="3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000" dirty="0">
                <a:solidFill>
                  <a:schemeClr val="tx1"/>
                </a:solidFill>
              </a:rPr>
              <a:t>M</a:t>
            </a:r>
            <a:r>
              <a:rPr lang="es-MX" sz="3000" dirty="0" smtClean="0">
                <a:solidFill>
                  <a:schemeClr val="tx1"/>
                </a:solidFill>
              </a:rPr>
              <a:t>iembro del </a:t>
            </a:r>
            <a:r>
              <a:rPr lang="es-MX" sz="3000" b="1" i="1" dirty="0" smtClean="0">
                <a:solidFill>
                  <a:schemeClr val="tx1"/>
                </a:solidFill>
              </a:rPr>
              <a:t>Consejo Directivo</a:t>
            </a:r>
            <a:r>
              <a:rPr lang="es-MX" sz="3000" dirty="0" smtClean="0">
                <a:solidFill>
                  <a:schemeClr val="tx1"/>
                </a:solidFill>
              </a:rPr>
              <a:t> de la Media </a:t>
            </a:r>
            <a:r>
              <a:rPr lang="es-MX" sz="3000" dirty="0" err="1" smtClean="0">
                <a:solidFill>
                  <a:schemeClr val="tx1"/>
                </a:solidFill>
              </a:rPr>
              <a:t>Ecology</a:t>
            </a:r>
            <a:r>
              <a:rPr lang="es-MX" sz="3000" dirty="0" smtClean="0">
                <a:solidFill>
                  <a:schemeClr val="tx1"/>
                </a:solidFill>
              </a:rPr>
              <a:t> </a:t>
            </a:r>
            <a:r>
              <a:rPr lang="es-MX" sz="3000" dirty="0" err="1" smtClean="0">
                <a:solidFill>
                  <a:schemeClr val="tx1"/>
                </a:solidFill>
              </a:rPr>
              <a:t>Association</a:t>
            </a:r>
            <a:r>
              <a:rPr lang="es-MX" sz="3000" dirty="0" smtClean="0">
                <a:solidFill>
                  <a:schemeClr val="tx1"/>
                </a:solidFill>
              </a:rPr>
              <a:t> (MEA).</a:t>
            </a:r>
          </a:p>
          <a:p>
            <a:r>
              <a:rPr lang="es-ES" sz="3000" b="1" i="1" dirty="0" smtClean="0">
                <a:solidFill>
                  <a:schemeClr val="tx1"/>
                </a:solidFill>
              </a:rPr>
              <a:t>Coordinador General </a:t>
            </a:r>
            <a:r>
              <a:rPr lang="es-ES" sz="3000" dirty="0" smtClean="0">
                <a:solidFill>
                  <a:schemeClr val="tx1"/>
                </a:solidFill>
              </a:rPr>
              <a:t>de "</a:t>
            </a:r>
            <a:r>
              <a:rPr lang="es-ES" sz="3000" dirty="0" err="1" smtClean="0">
                <a:solidFill>
                  <a:schemeClr val="tx1"/>
                </a:solidFill>
              </a:rPr>
              <a:t>The</a:t>
            </a:r>
            <a:r>
              <a:rPr lang="es-ES" sz="3000" dirty="0" smtClean="0">
                <a:solidFill>
                  <a:schemeClr val="tx1"/>
                </a:solidFill>
              </a:rPr>
              <a:t> </a:t>
            </a:r>
            <a:r>
              <a:rPr lang="es-ES" sz="3000" dirty="0" err="1" smtClean="0">
                <a:solidFill>
                  <a:schemeClr val="tx1"/>
                </a:solidFill>
              </a:rPr>
              <a:t>World</a:t>
            </a:r>
            <a:r>
              <a:rPr lang="es-ES" sz="3000" dirty="0" smtClean="0">
                <a:solidFill>
                  <a:schemeClr val="tx1"/>
                </a:solidFill>
              </a:rPr>
              <a:t> Internet Project" para México (WIP México)</a:t>
            </a:r>
          </a:p>
          <a:p>
            <a:r>
              <a:rPr lang="es-MX" sz="3000" dirty="0" smtClean="0">
                <a:solidFill>
                  <a:schemeClr val="tx1"/>
                </a:solidFill>
              </a:rPr>
              <a:t>Miembro activo de la Asociación Mexicana de Internet (</a:t>
            </a:r>
            <a:r>
              <a:rPr lang="es-MX" sz="3000" b="1" i="1" dirty="0" smtClean="0">
                <a:solidFill>
                  <a:schemeClr val="tx1"/>
                </a:solidFill>
              </a:rPr>
              <a:t>AMIPCI).</a:t>
            </a:r>
          </a:p>
          <a:p>
            <a:endParaRPr lang="es-ES" sz="3000" dirty="0" smtClean="0">
              <a:solidFill>
                <a:schemeClr val="tx1"/>
              </a:solidFill>
            </a:endParaRPr>
          </a:p>
        </p:txBody>
      </p:sp>
      <p:pic>
        <p:nvPicPr>
          <p:cNvPr id="12" name="Imagen 5"/>
          <p:cNvPicPr>
            <a:picLocks noChangeAspect="1"/>
          </p:cNvPicPr>
          <p:nvPr/>
        </p:nvPicPr>
        <p:blipFill rotWithShape="1">
          <a:blip r:embed="rId2"/>
          <a:srcRect l="4885" t="12203" r="3977"/>
          <a:stretch/>
        </p:blipFill>
        <p:spPr>
          <a:xfrm>
            <a:off x="638022" y="3111970"/>
            <a:ext cx="2493818" cy="29093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9" name="8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1" name="10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38020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635896" y="1281162"/>
            <a:ext cx="5111750" cy="4884142"/>
          </a:xfrm>
          <a:solidFill>
            <a:srgbClr val="FFC000">
              <a:alpha val="3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Coordinador de la serie </a:t>
            </a:r>
            <a:r>
              <a:rPr lang="es-MX" sz="2800" b="1" i="1" dirty="0" err="1" smtClean="0">
                <a:solidFill>
                  <a:schemeClr val="tx1"/>
                </a:solidFill>
              </a:rPr>
              <a:t>Ciudadan</a:t>
            </a:r>
            <a:r>
              <a:rPr lang="es-MX" sz="2800" b="1" i="1" dirty="0" smtClean="0">
                <a:solidFill>
                  <a:schemeClr val="tx1"/>
                </a:solidFill>
              </a:rPr>
              <a:t>@ de Internet de Editorial </a:t>
            </a:r>
            <a:r>
              <a:rPr lang="es-MX" sz="2800" b="1" i="1" dirty="0" err="1" smtClean="0">
                <a:solidFill>
                  <a:schemeClr val="tx1"/>
                </a:solidFill>
              </a:rPr>
              <a:t>Alfaomega</a:t>
            </a:r>
            <a:r>
              <a:rPr lang="es-MX" sz="2800" b="1" i="1" dirty="0" smtClean="0">
                <a:solidFill>
                  <a:schemeClr val="tx1"/>
                </a:solidFill>
              </a:rPr>
              <a:t> </a:t>
            </a:r>
            <a:r>
              <a:rPr lang="es-MX" sz="2800" dirty="0" smtClean="0">
                <a:solidFill>
                  <a:schemeClr val="tx1"/>
                </a:solidFill>
              </a:rPr>
              <a:t>y autor y </a:t>
            </a:r>
            <a:r>
              <a:rPr lang="es-MX" sz="2800" dirty="0" err="1" smtClean="0">
                <a:solidFill>
                  <a:schemeClr val="tx1"/>
                </a:solidFill>
              </a:rPr>
              <a:t>co</a:t>
            </a:r>
            <a:r>
              <a:rPr lang="es-MX" sz="2800" dirty="0" smtClean="0">
                <a:solidFill>
                  <a:schemeClr val="tx1"/>
                </a:solidFill>
              </a:rPr>
              <a:t>-autor de los libros: 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sz="2200" dirty="0" smtClean="0">
                <a:solidFill>
                  <a:schemeClr val="tx1"/>
                </a:solidFill>
              </a:rPr>
              <a:t>Internet como herramienta para la investigación;</a:t>
            </a:r>
          </a:p>
          <a:p>
            <a:r>
              <a:rPr lang="es-MX" sz="2200" dirty="0" smtClean="0">
                <a:solidFill>
                  <a:schemeClr val="tx1"/>
                </a:solidFill>
              </a:rPr>
              <a:t>Compras y pagos seguros por Internet.</a:t>
            </a:r>
          </a:p>
          <a:p>
            <a:r>
              <a:rPr lang="es-MX" sz="2200" dirty="0" smtClean="0">
                <a:solidFill>
                  <a:schemeClr val="tx1"/>
                </a:solidFill>
              </a:rPr>
              <a:t>Explorando el </a:t>
            </a:r>
            <a:r>
              <a:rPr lang="es-MX" sz="2200" dirty="0" err="1" smtClean="0">
                <a:solidFill>
                  <a:schemeClr val="tx1"/>
                </a:solidFill>
              </a:rPr>
              <a:t>ciberperiodismo</a:t>
            </a:r>
            <a:r>
              <a:rPr lang="es-MX" sz="2200" dirty="0" smtClean="0">
                <a:solidFill>
                  <a:schemeClr val="tx1"/>
                </a:solidFill>
              </a:rPr>
              <a:t> iberoamericano; </a:t>
            </a:r>
          </a:p>
          <a:p>
            <a:r>
              <a:rPr lang="es-MX" sz="2200" dirty="0" smtClean="0">
                <a:solidFill>
                  <a:schemeClr val="tx1"/>
                </a:solidFill>
              </a:rPr>
              <a:t>.</a:t>
            </a:r>
            <a:r>
              <a:rPr lang="es-MX" sz="2200" dirty="0" err="1" smtClean="0">
                <a:solidFill>
                  <a:schemeClr val="tx1"/>
                </a:solidFill>
              </a:rPr>
              <a:t>com</a:t>
            </a:r>
            <a:r>
              <a:rPr lang="es-MX" sz="2200" dirty="0" smtClean="0">
                <a:solidFill>
                  <a:schemeClr val="tx1"/>
                </a:solidFill>
              </a:rPr>
              <a:t> probado. Modelos exitosos de Internet en México;  </a:t>
            </a:r>
          </a:p>
          <a:p>
            <a:r>
              <a:rPr lang="es-MX" sz="2200" dirty="0" smtClean="0">
                <a:solidFill>
                  <a:schemeClr val="tx1"/>
                </a:solidFill>
              </a:rPr>
              <a:t>Internet el medio inteligente.</a:t>
            </a:r>
          </a:p>
        </p:txBody>
      </p:sp>
      <p:pic>
        <p:nvPicPr>
          <p:cNvPr id="10" name="Imagen 5"/>
          <p:cNvPicPr>
            <a:picLocks noChangeAspect="1"/>
          </p:cNvPicPr>
          <p:nvPr/>
        </p:nvPicPr>
        <p:blipFill rotWithShape="1">
          <a:blip r:embed="rId2"/>
          <a:srcRect l="4885" t="12203" r="3977"/>
          <a:stretch/>
        </p:blipFill>
        <p:spPr>
          <a:xfrm>
            <a:off x="638022" y="3111970"/>
            <a:ext cx="2493818" cy="29093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2 Título"/>
          <p:cNvSpPr txBox="1">
            <a:spLocks/>
          </p:cNvSpPr>
          <p:nvPr/>
        </p:nvSpPr>
        <p:spPr>
          <a:xfrm>
            <a:off x="673224" y="1340768"/>
            <a:ext cx="1954560" cy="109004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smtClean="0">
                <a:solidFill>
                  <a:schemeClr val="tx1"/>
                </a:solidFill>
              </a:rPr>
              <a:t>Fernando Gutiérrez</a:t>
            </a:r>
            <a:endParaRPr lang="es-MX" sz="3200" dirty="0">
              <a:solidFill>
                <a:schemeClr val="tx1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1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9" name="8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69609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3491880" y="1137146"/>
            <a:ext cx="5400600" cy="3155950"/>
          </a:xfrm>
          <a:solidFill>
            <a:srgbClr val="FFC000">
              <a:alpha val="3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Actualmente se desempeña como </a:t>
            </a:r>
            <a:r>
              <a:rPr lang="es-MX" sz="2800" b="1" i="1" dirty="0" smtClean="0">
                <a:solidFill>
                  <a:schemeClr val="tx1"/>
                </a:solidFill>
              </a:rPr>
              <a:t>Director del Departamento de Comunicación y Arte Digital </a:t>
            </a:r>
            <a:r>
              <a:rPr lang="es-MX" sz="2800" dirty="0" smtClean="0">
                <a:solidFill>
                  <a:schemeClr val="tx1"/>
                </a:solidFill>
              </a:rPr>
              <a:t>de la Escuela de Ciencias Sociales y Humanidades del Tecnológico de Monterrey, Campus Estado de México.</a:t>
            </a:r>
          </a:p>
          <a:p>
            <a:pPr marL="0" indent="0" algn="ctr">
              <a:buNone/>
            </a:pPr>
            <a:endParaRPr lang="es-MX" sz="2400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37112"/>
            <a:ext cx="208823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5"/>
          <p:cNvPicPr>
            <a:picLocks noChangeAspect="1"/>
          </p:cNvPicPr>
          <p:nvPr/>
        </p:nvPicPr>
        <p:blipFill rotWithShape="1">
          <a:blip r:embed="rId3"/>
          <a:srcRect l="4885" t="12203" r="3977"/>
          <a:stretch/>
        </p:blipFill>
        <p:spPr>
          <a:xfrm>
            <a:off x="638022" y="3111970"/>
            <a:ext cx="2493818" cy="29093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2 Título"/>
          <p:cNvSpPr txBox="1">
            <a:spLocks/>
          </p:cNvSpPr>
          <p:nvPr/>
        </p:nvSpPr>
        <p:spPr>
          <a:xfrm>
            <a:off x="673224" y="1340768"/>
            <a:ext cx="1954560" cy="109004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smtClean="0">
                <a:solidFill>
                  <a:schemeClr val="tx1"/>
                </a:solidFill>
              </a:rPr>
              <a:t>Fernando Gutiérrez</a:t>
            </a:r>
            <a:endParaRPr lang="es-MX" sz="3200" dirty="0">
              <a:solidFill>
                <a:schemeClr val="tx1"/>
              </a:solidFill>
            </a:endParaRPr>
          </a:p>
        </p:txBody>
      </p:sp>
      <p:cxnSp>
        <p:nvCxnSpPr>
          <p:cNvPr id="13" name="12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18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1" name="10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9582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5795"/>
            <a:ext cx="2357560" cy="36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>
            <a:spLocks noChangeAspect="1"/>
          </p:cNvSpPr>
          <p:nvPr/>
        </p:nvSpPr>
        <p:spPr>
          <a:xfrm>
            <a:off x="4500089" y="0"/>
            <a:ext cx="4638619" cy="6740307"/>
          </a:xfrm>
          <a:prstGeom prst="rect">
            <a:avLst/>
          </a:prstGeom>
          <a:blipFill dpi="0" rotWithShape="1">
            <a:blip r:embed="rId3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the tumult of the digital revolution, McLuhan is relevant anew. But if you think you know Marshall McLuhan, or what he stood for - think again.</a:t>
            </a:r>
          </a:p>
          <a:p>
            <a:pPr algn="r"/>
            <a:r>
              <a:rPr lang="en-US" i="1" dirty="0" smtClean="0"/>
              <a:t>(Gary Wolf, WIRED: 1993</a:t>
            </a:r>
            <a:r>
              <a:rPr lang="en-US" i="1" dirty="0" smtClean="0">
                <a:solidFill>
                  <a:schemeClr val="bg1"/>
                </a:solidFill>
              </a:rPr>
              <a:t>)</a:t>
            </a:r>
          </a:p>
          <a:p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51111"/>
            <a:ext cx="2357560" cy="36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328" y="2136204"/>
            <a:ext cx="2357560" cy="36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360" y="1920180"/>
            <a:ext cx="2357560" cy="36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11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16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4" name="13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79877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90" y="4389710"/>
            <a:ext cx="4340225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5"/>
          <p:cNvSpPr>
            <a:spLocks/>
          </p:cNvSpPr>
          <p:nvPr/>
        </p:nvSpPr>
        <p:spPr bwMode="auto">
          <a:xfrm>
            <a:off x="1291946" y="3952126"/>
            <a:ext cx="2775998" cy="484986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26788" tIns="26788" rIns="26788" bIns="26788">
            <a:spAutoFit/>
          </a:bodyPr>
          <a:lstStyle/>
          <a:p>
            <a:pPr algn="l"/>
            <a:r>
              <a:rPr lang="en-US" sz="2800" dirty="0">
                <a:solidFill>
                  <a:srgbClr val="00B0F0"/>
                </a:solidFill>
                <a:latin typeface="Arial" charset="0"/>
                <a:ea typeface="ＭＳ Ｐゴシック" charset="0"/>
                <a:sym typeface="Arial" charset="0"/>
              </a:rPr>
              <a:t>(McLuhan, 1967)</a:t>
            </a: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11560" y="764704"/>
            <a:ext cx="4080867" cy="1126977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26788" tIns="26788" rIns="26788" bIns="26788"/>
          <a:lstStyle/>
          <a:p>
            <a:pPr algn="ctr"/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Cuando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una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tecnología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irrumpe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exitosamente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en </a:t>
            </a:r>
          </a:p>
          <a:p>
            <a:pPr algn="ctr"/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una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cultura</a:t>
            </a:r>
            <a:r>
              <a:rPr lang="en-US" b="1" dirty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determinada</a:t>
            </a:r>
            <a:r>
              <a:rPr lang="en-US" b="1" dirty="0" smtClean="0">
                <a:solidFill>
                  <a:srgbClr val="7030A0"/>
                </a:solidFill>
                <a:latin typeface="+mj-lt"/>
                <a:ea typeface="ＭＳ Ｐゴシック" charset="0"/>
                <a:sym typeface="Arial Bold" charset="0"/>
              </a:rPr>
              <a:t>…</a:t>
            </a:r>
            <a:endParaRPr lang="en-US" b="1" dirty="0">
              <a:solidFill>
                <a:srgbClr val="7030A0"/>
              </a:solidFill>
              <a:latin typeface="+mj-lt"/>
              <a:ea typeface="ＭＳ Ｐゴシック" charset="0"/>
              <a:sym typeface="Arial Bold" charset="0"/>
            </a:endParaRPr>
          </a:p>
        </p:txBody>
      </p:sp>
      <p:sp>
        <p:nvSpPr>
          <p:cNvPr id="10" name="9 Explosión 1"/>
          <p:cNvSpPr/>
          <p:nvPr/>
        </p:nvSpPr>
        <p:spPr>
          <a:xfrm>
            <a:off x="563141" y="1844824"/>
            <a:ext cx="4224883" cy="2153797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a typeface="ＭＳ Ｐゴシック" charset="0"/>
                <a:sym typeface="Arial Bold" charset="0"/>
              </a:rPr>
              <a:t>…la redefine </a:t>
            </a:r>
          </a:p>
          <a:p>
            <a:pPr algn="ctr"/>
            <a:r>
              <a:rPr lang="en-US" sz="2400" b="1" dirty="0" err="1" smtClean="0">
                <a:solidFill>
                  <a:schemeClr val="bg1"/>
                </a:solidFill>
                <a:ea typeface="ＭＳ Ｐゴシック" charset="0"/>
                <a:sym typeface="Arial Bold" charset="0"/>
              </a:rPr>
              <a:t>dramáticamente</a:t>
            </a:r>
            <a:r>
              <a:rPr lang="en-US" sz="2400" b="1" dirty="0" smtClean="0">
                <a:solidFill>
                  <a:schemeClr val="bg1"/>
                </a:solidFill>
                <a:ea typeface="ＭＳ Ｐゴシック" charset="0"/>
                <a:sym typeface="Arial Bold" charset="0"/>
              </a:rPr>
              <a:t>.</a:t>
            </a:r>
            <a:endParaRPr lang="en-US" sz="2400" b="1" dirty="0">
              <a:solidFill>
                <a:schemeClr val="bg1"/>
              </a:solidFill>
              <a:ea typeface="ＭＳ Ｐゴシック" charset="0"/>
              <a:sym typeface="Arial Bold" charset="0"/>
            </a:endParaRPr>
          </a:p>
        </p:txBody>
      </p:sp>
      <p:pic>
        <p:nvPicPr>
          <p:cNvPr id="11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70309"/>
            <a:ext cx="1814911" cy="12185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304" y="1965399"/>
            <a:ext cx="2712112" cy="2039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45962"/>
            <a:ext cx="3168352" cy="2551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1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18 Imagen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6" name="15 Imagen" descr="00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5371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683568" y="2988241"/>
            <a:ext cx="7848872" cy="584775"/>
          </a:xfrm>
          <a:prstGeom prst="rect">
            <a:avLst/>
          </a:prstGeom>
          <a:gradFill>
            <a:gsLst>
              <a:gs pos="0">
                <a:schemeClr val="accent6">
                  <a:shade val="51000"/>
                  <a:satMod val="130000"/>
                  <a:alpha val="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Revolución Digital</a:t>
            </a:r>
            <a:endParaRPr lang="es-MX" sz="32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83568" y="2021939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Referentes Convencionales</a:t>
            </a:r>
            <a:endParaRPr lang="es-MX" sz="2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5576" y="37170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Nuevos Referentes</a:t>
            </a:r>
            <a:endParaRPr lang="es-MX" sz="2400" dirty="0"/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88640"/>
            <a:ext cx="1728192" cy="2612932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47364"/>
            <a:ext cx="2016224" cy="2056549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04664"/>
            <a:ext cx="2134286" cy="2110572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901248"/>
            <a:ext cx="4248472" cy="2912128"/>
          </a:xfrm>
          <a:prstGeom prst="rect">
            <a:avLst/>
          </a:prstGeom>
        </p:spPr>
      </p:pic>
      <p:pic>
        <p:nvPicPr>
          <p:cNvPr id="23" name="2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789040"/>
            <a:ext cx="2001254" cy="2696427"/>
          </a:xfrm>
          <a:prstGeom prst="rect">
            <a:avLst/>
          </a:prstGeom>
        </p:spPr>
      </p:pic>
      <p:cxnSp>
        <p:nvCxnSpPr>
          <p:cNvPr id="28" name="27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32 Imagen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6" name="15 Imagen" descr="00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5371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9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09" y="1412776"/>
            <a:ext cx="8662987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5371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"/>
          <a:stretch/>
        </p:blipFill>
        <p:spPr>
          <a:xfrm>
            <a:off x="1547664" y="334034"/>
            <a:ext cx="6342161" cy="6119302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0616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54737"/>
            <a:ext cx="8138343" cy="61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5" name="4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0616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874208" cy="590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6" name="5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35204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706686"/>
            <a:ext cx="8229600" cy="214625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Cinco aspectos que debemos conocer sobre el cambio tecnológico para comprender las transformaciones sociales en ambientes interrelacionados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>
                <a:solidFill>
                  <a:srgbClr val="FFFF00"/>
                </a:solidFill>
              </a:rPr>
              <a:t>Bajo la visión de Neil </a:t>
            </a:r>
            <a:r>
              <a:rPr lang="es-ES" sz="2400" dirty="0" err="1" smtClean="0">
                <a:solidFill>
                  <a:srgbClr val="FFFF00"/>
                </a:solidFill>
              </a:rPr>
              <a:t>Postman</a:t>
            </a:r>
            <a:endParaRPr lang="es-MX" sz="2400" dirty="0">
              <a:solidFill>
                <a:srgbClr val="FFFF0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cxnSp>
        <p:nvCxnSpPr>
          <p:cNvPr id="6" name="5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701824" y="5877272"/>
            <a:ext cx="790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i="1" dirty="0" smtClean="0">
                <a:solidFill>
                  <a:srgbClr val="CC9900"/>
                </a:solidFill>
              </a:rPr>
              <a:t>“…Ningún medio es excesivamente  peligroso si sus usuarios entienden cuáles son los peligros…” </a:t>
            </a:r>
            <a:r>
              <a:rPr lang="es-ES" dirty="0" smtClean="0"/>
              <a:t>(POSTMAN, 1985).</a:t>
            </a:r>
            <a:endParaRPr lang="es-MX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4" y="2683222"/>
            <a:ext cx="8255000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14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7384"/>
            <a:ext cx="82296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12" y="4221088"/>
            <a:ext cx="2552373" cy="2323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63291" cy="3259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4" r="31610"/>
          <a:stretch/>
        </p:blipFill>
        <p:spPr bwMode="auto">
          <a:xfrm flipH="1">
            <a:off x="179512" y="3763786"/>
            <a:ext cx="2376264" cy="2905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374592"/>
            <a:ext cx="3040266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890440"/>
            <a:ext cx="3631317" cy="2042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6" name="Picture 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0"/>
            <a:ext cx="2345928" cy="2869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12 Imagen" descr="00.bm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9 CuadroTexto"/>
          <p:cNvSpPr txBox="1">
            <a:spLocks noChangeAspect="1"/>
          </p:cNvSpPr>
          <p:nvPr/>
        </p:nvSpPr>
        <p:spPr>
          <a:xfrm>
            <a:off x="1043608" y="2347133"/>
            <a:ext cx="7099276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>
                    <a:lumMod val="85000"/>
                  </a:schemeClr>
                </a:solidFill>
              </a:rPr>
              <a:t>Si las organizaciones NO se adaptan a este nuevo entorno digital, </a:t>
            </a:r>
            <a:r>
              <a:rPr lang="es-MX" sz="4800" b="1" dirty="0" smtClean="0">
                <a:solidFill>
                  <a:schemeClr val="bg1"/>
                </a:solidFill>
              </a:rPr>
              <a:t>perderán</a:t>
            </a:r>
            <a:r>
              <a:rPr lang="es-MX" sz="4000" dirty="0" smtClean="0">
                <a:solidFill>
                  <a:schemeClr val="bg1">
                    <a:lumMod val="85000"/>
                  </a:schemeClr>
                </a:solidFill>
              </a:rPr>
              <a:t> competitividad y desaparecerán.</a:t>
            </a:r>
          </a:p>
        </p:txBody>
      </p:sp>
    </p:spTree>
    <p:extLst>
      <p:ext uri="{BB962C8B-B14F-4D97-AF65-F5344CB8AC3E}">
        <p14:creationId xmlns:p14="http://schemas.microsoft.com/office/powerpoint/2010/main" val="41172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539552" y="1960240"/>
            <a:ext cx="8229600" cy="413305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es-MX" sz="2400" dirty="0" smtClean="0"/>
          </a:p>
          <a:p>
            <a:r>
              <a:rPr lang="es-MX" sz="2400" dirty="0" smtClean="0"/>
              <a:t>Todas </a:t>
            </a:r>
            <a:r>
              <a:rPr lang="es-MX" sz="2400" dirty="0"/>
              <a:t>las computadoras utilizan el sistema binario para representar los </a:t>
            </a:r>
            <a:r>
              <a:rPr lang="es-MX" sz="2400" dirty="0" smtClean="0"/>
              <a:t>números internamente</a:t>
            </a:r>
            <a:r>
              <a:rPr lang="es-MX" sz="2400" dirty="0"/>
              <a:t>. Además, toda la información almacenada internamente también se </a:t>
            </a:r>
            <a:r>
              <a:rPr lang="es-MX" sz="2400" dirty="0" smtClean="0"/>
              <a:t>codifica con </a:t>
            </a:r>
            <a:r>
              <a:rPr lang="es-MX" sz="2400" dirty="0"/>
              <a:t>unos y ceros.</a:t>
            </a:r>
          </a:p>
          <a:p>
            <a:r>
              <a:rPr lang="es-MX" sz="2400" dirty="0" smtClean="0"/>
              <a:t>En </a:t>
            </a:r>
            <a:r>
              <a:rPr lang="es-MX" sz="2400" dirty="0"/>
              <a:t>el sistema de numeración binario solamente existen dos dígitos binarios: 0 y 1. </a:t>
            </a:r>
            <a:r>
              <a:rPr lang="es-MX" sz="2400" dirty="0" smtClean="0"/>
              <a:t>Cada uno </a:t>
            </a:r>
            <a:r>
              <a:rPr lang="es-MX" sz="2400" dirty="0"/>
              <a:t>de estos dígitos se conoce como “BIT”, que representa una abreviación de “</a:t>
            </a:r>
            <a:r>
              <a:rPr lang="es-MX" sz="2400" dirty="0" smtClean="0"/>
              <a:t>BYNARY DIGIT</a:t>
            </a:r>
            <a:r>
              <a:rPr lang="es-MX" sz="2400" dirty="0"/>
              <a:t>”. En el sistema decimal existen 10 dígitos que son 0, 1, 2, 3, 4, 5, 6, 7, 8 y 9.</a:t>
            </a:r>
          </a:p>
          <a:p>
            <a:r>
              <a:rPr lang="es-MX" sz="2400" dirty="0" smtClean="0"/>
              <a:t>La </a:t>
            </a:r>
            <a:r>
              <a:rPr lang="es-MX" sz="2400" dirty="0"/>
              <a:t>base del sistema binario es 2 y la del sistema decimal es 10.</a:t>
            </a: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113384" y="1052736"/>
            <a:ext cx="5122912" cy="908721"/>
          </a:xfrm>
          <a:gradFill>
            <a:gsLst>
              <a:gs pos="0">
                <a:schemeClr val="accent6">
                  <a:shade val="51000"/>
                  <a:satMod val="130000"/>
                  <a:alpha val="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2400" dirty="0"/>
              <a:t>El fundamento de los medios digitales: Sistema </a:t>
            </a:r>
            <a:r>
              <a:rPr lang="es-MX" sz="2400" dirty="0" smtClean="0"/>
              <a:t>Binario</a:t>
            </a:r>
            <a:endParaRPr lang="es-MX" sz="24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0170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texto"/>
          <p:cNvSpPr>
            <a:spLocks noGrp="1"/>
          </p:cNvSpPr>
          <p:nvPr>
            <p:ph type="body" sz="half" idx="2"/>
          </p:nvPr>
        </p:nvSpPr>
        <p:spPr>
          <a:xfrm>
            <a:off x="699591" y="1844824"/>
            <a:ext cx="3008313" cy="2569963"/>
          </a:xfrm>
        </p:spPr>
        <p:txBody>
          <a:bodyPr>
            <a:noAutofit/>
          </a:bodyPr>
          <a:lstStyle/>
          <a:p>
            <a:r>
              <a:rPr lang="es-MX" sz="2000" dirty="0" smtClean="0"/>
              <a:t>Los medios digitales de comunicación son herramientas o instrumentos, basados en el sistema binario, que permiten la transmisión</a:t>
            </a:r>
            <a:r>
              <a:rPr lang="es-MX" sz="2000" dirty="0"/>
              <a:t> </a:t>
            </a:r>
            <a:r>
              <a:rPr lang="es-MX" sz="2000" dirty="0" smtClean="0"/>
              <a:t>emisión o recepción de signos, señales, escritos, imágenes fijas o en movimiento, sonidos o datos de cualquier naturaleza.</a:t>
            </a:r>
            <a:endParaRPr lang="es-MX" sz="2000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402" y="1864903"/>
            <a:ext cx="4321038" cy="3660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8" name="7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6516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2132856"/>
            <a:ext cx="3008313" cy="3993307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Las máquinas o instrumentos analógicas son aparatos en los cuales, como su nombre lo indica, determinados fenómenos físicos concretos representan —por analogía— la información por procesar.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1800" dirty="0" smtClean="0"/>
              <a:t>Para obtener resultados, los sistemas analógicas miden, mientras que los sistemas</a:t>
            </a:r>
            <a:r>
              <a:rPr lang="es-MX" sz="1800" dirty="0"/>
              <a:t> </a:t>
            </a:r>
            <a:r>
              <a:rPr lang="es-MX" sz="1800" dirty="0" smtClean="0"/>
              <a:t>digitales cuentan.</a:t>
            </a:r>
            <a:endParaRPr lang="es-MX" sz="18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57200" y="1268760"/>
            <a:ext cx="3008313" cy="71980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MX" dirty="0"/>
              <a:t>Sistemas Análogos y Sistemas </a:t>
            </a:r>
            <a:r>
              <a:rPr lang="es-MX" dirty="0" smtClean="0"/>
              <a:t>Digitales</a:t>
            </a:r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818" y="1266653"/>
            <a:ext cx="325755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68" y="3933056"/>
            <a:ext cx="32385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1" name="10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29782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contenido"/>
          <p:cNvSpPr>
            <a:spLocks noGrp="1"/>
          </p:cNvSpPr>
          <p:nvPr>
            <p:ph sz="half" idx="1"/>
          </p:nvPr>
        </p:nvSpPr>
        <p:spPr>
          <a:xfrm>
            <a:off x="457200" y="2143397"/>
            <a:ext cx="4038600" cy="2869779"/>
          </a:xfrm>
          <a:solidFill>
            <a:schemeClr val="bg2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es-MX" dirty="0" smtClean="0"/>
              <a:t>Las máquinas o instrumentos analógicas son aparatos en los cuales, como su nombre lo indica, determinados fenómenos físicos concretos representan —por analogía— la información por procesar.</a:t>
            </a:r>
          </a:p>
          <a:p>
            <a:r>
              <a:rPr lang="es-MX" dirty="0" smtClean="0"/>
              <a:t>Para obtener resultados, los sistemas analógicas miden, mientras que los sistemas digitales cuentan.</a:t>
            </a:r>
          </a:p>
          <a:p>
            <a:r>
              <a:rPr lang="es-MX" dirty="0" smtClean="0"/>
              <a:t>El formato análogo registra la información de forma continua.</a:t>
            </a:r>
            <a:endParaRPr lang="es-MX" dirty="0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2"/>
          </p:nvPr>
        </p:nvSpPr>
        <p:spPr>
          <a:xfrm>
            <a:off x="4648200" y="2071389"/>
            <a:ext cx="4038600" cy="4237931"/>
          </a:xfrm>
          <a:solidFill>
            <a:schemeClr val="bg2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es-MX" dirty="0"/>
              <a:t>El formato digital registra la información discretamente. Si una persona se acerca a </a:t>
            </a:r>
            <a:r>
              <a:rPr lang="es-MX" dirty="0" smtClean="0"/>
              <a:t>ver una </a:t>
            </a:r>
            <a:r>
              <a:rPr lang="es-MX" dirty="0"/>
              <a:t>imagen digital sólo verá cuadros de diferentes colores.</a:t>
            </a:r>
          </a:p>
          <a:p>
            <a:r>
              <a:rPr lang="es-MX" dirty="0" smtClean="0"/>
              <a:t>La </a:t>
            </a:r>
            <a:r>
              <a:rPr lang="es-MX" dirty="0"/>
              <a:t>diferencia principal entre una fotografía convencional y una imagen digital de </a:t>
            </a:r>
            <a:r>
              <a:rPr lang="es-MX" dirty="0" smtClean="0"/>
              <a:t>satélite es </a:t>
            </a:r>
            <a:r>
              <a:rPr lang="es-MX" dirty="0"/>
              <a:t>que la primera se imprime en un papel antes de ser interpretada, en cambio la otra </a:t>
            </a:r>
            <a:r>
              <a:rPr lang="es-MX" dirty="0" smtClean="0"/>
              <a:t>se codifica </a:t>
            </a:r>
            <a:r>
              <a:rPr lang="es-MX" dirty="0"/>
              <a:t>en un formato binario especial y se requiere de una computadora </a:t>
            </a:r>
            <a:r>
              <a:rPr lang="es-MX" dirty="0" smtClean="0"/>
              <a:t>para decodificarla</a:t>
            </a:r>
            <a:r>
              <a:rPr lang="es-MX" dirty="0"/>
              <a:t>.</a:t>
            </a:r>
          </a:p>
          <a:p>
            <a:r>
              <a:rPr lang="es-MX" dirty="0" smtClean="0"/>
              <a:t>Lo </a:t>
            </a:r>
            <a:r>
              <a:rPr lang="es-MX" dirty="0"/>
              <a:t>único que una computadora puede entender, en un sentido estricto, son </a:t>
            </a:r>
            <a:r>
              <a:rPr lang="es-MX" dirty="0" smtClean="0"/>
              <a:t>pulsos eléctricos</a:t>
            </a:r>
            <a:r>
              <a:rPr lang="es-MX" dirty="0"/>
              <a:t>. Hay algún pulso o no lo hay. Sí o No, 0 y 1 . 0 volts o 5 volts.</a:t>
            </a:r>
          </a:p>
        </p:txBody>
      </p:sp>
      <p:cxnSp>
        <p:nvCxnSpPr>
          <p:cNvPr id="15" name="14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 descr="0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1148033"/>
            <a:ext cx="8229600" cy="5527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MX" sz="3200" dirty="0"/>
              <a:t>Sistemas Análogos y Sistemas </a:t>
            </a:r>
            <a:r>
              <a:rPr lang="es-MX" sz="3200" dirty="0" smtClean="0"/>
              <a:t>Digitales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237783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6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62" y="1484784"/>
            <a:ext cx="4734586" cy="2410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Marcador de texto"/>
          <p:cNvSpPr>
            <a:spLocks noGrp="1"/>
          </p:cNvSpPr>
          <p:nvPr>
            <p:ph type="body" sz="half" idx="2"/>
          </p:nvPr>
        </p:nvSpPr>
        <p:spPr>
          <a:xfrm>
            <a:off x="555575" y="1196752"/>
            <a:ext cx="3008313" cy="504056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1600" dirty="0" smtClean="0"/>
              <a:t>One example that is often quoted in the war between analogue and digital is the cleaning of the </a:t>
            </a:r>
            <a:r>
              <a:rPr lang="en-US" sz="1600" dirty="0" err="1" smtClean="0"/>
              <a:t>Cistene</a:t>
            </a:r>
            <a:r>
              <a:rPr lang="en-US" sz="1600" dirty="0" smtClean="0"/>
              <a:t> Chapel in Venice. During the 1980s the famous painting by </a:t>
            </a:r>
            <a:r>
              <a:rPr lang="en-US" sz="1600" dirty="0" err="1" smtClean="0"/>
              <a:t>Michaelangelo</a:t>
            </a:r>
            <a:endParaRPr lang="en-US" sz="1600" dirty="0" smtClean="0"/>
          </a:p>
          <a:p>
            <a:r>
              <a:rPr lang="en-US" sz="1600" dirty="0" smtClean="0"/>
              <a:t>on the ceiling of the </a:t>
            </a:r>
            <a:r>
              <a:rPr lang="en-US" sz="1600" dirty="0" err="1" smtClean="0"/>
              <a:t>Cistene</a:t>
            </a:r>
            <a:r>
              <a:rPr lang="en-US" sz="1600" dirty="0" smtClean="0"/>
              <a:t> Chapel was cleaned and centuries of grime was removed.</a:t>
            </a:r>
          </a:p>
          <a:p>
            <a:r>
              <a:rPr lang="en-US" sz="1600" dirty="0" smtClean="0"/>
              <a:t>However, the restorers could not be certain that they were putting the </a:t>
            </a:r>
            <a:r>
              <a:rPr lang="en-US" sz="1600" dirty="0" err="1" smtClean="0"/>
              <a:t>colours</a:t>
            </a:r>
            <a:r>
              <a:rPr lang="en-US" sz="1600" dirty="0" smtClean="0"/>
              <a:t> back to exactly what </a:t>
            </a:r>
            <a:r>
              <a:rPr lang="en-US" sz="1600" dirty="0" err="1" smtClean="0"/>
              <a:t>Michaelangelo</a:t>
            </a:r>
            <a:r>
              <a:rPr lang="en-US" sz="1600" dirty="0" smtClean="0"/>
              <a:t> had intended. If the ceiling had been copied into the form of a digital signal in the fifteenth century when it was created, the restorers would have known exactly what the original </a:t>
            </a:r>
            <a:r>
              <a:rPr lang="en-US" sz="1600" dirty="0" err="1" smtClean="0"/>
              <a:t>colours</a:t>
            </a:r>
            <a:r>
              <a:rPr lang="en-US" sz="1600" dirty="0" smtClean="0"/>
              <a:t> should have been.</a:t>
            </a:r>
            <a:endParaRPr lang="es-MX" sz="16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716016" y="4293096"/>
            <a:ext cx="2880320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¿El Futuro?</a:t>
            </a:r>
          </a:p>
          <a:p>
            <a:pPr algn="ctr"/>
            <a:r>
              <a:rPr lang="es-MX" sz="2000" dirty="0" smtClean="0"/>
              <a:t>Sistemas de comunicación</a:t>
            </a:r>
          </a:p>
          <a:p>
            <a:pPr algn="ctr"/>
            <a:r>
              <a:rPr lang="es-MX" sz="2000" dirty="0" smtClean="0"/>
              <a:t>digitales de dos vías.</a:t>
            </a:r>
            <a:endParaRPr lang="es-MX" sz="2000" dirty="0"/>
          </a:p>
        </p:txBody>
      </p:sp>
      <p:cxnSp>
        <p:nvCxnSpPr>
          <p:cNvPr id="19" name="18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21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9" name="8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0219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642918"/>
            <a:ext cx="8229600" cy="1143000"/>
          </a:xfrm>
          <a:gradFill>
            <a:gsLst>
              <a:gs pos="57000">
                <a:schemeClr val="accent2">
                  <a:shade val="51000"/>
                  <a:satMod val="130000"/>
                  <a:alpha val="0"/>
                  <a:lumMod val="85000"/>
                  <a:lumOff val="15000"/>
                </a:schemeClr>
              </a:gs>
              <a:gs pos="9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400" b="1" dirty="0" smtClean="0"/>
              <a:t>Cuatro aspectos claves: </a:t>
            </a:r>
            <a:r>
              <a:rPr lang="es-MX" sz="2400" b="1" dirty="0" smtClean="0">
                <a:solidFill>
                  <a:srgbClr val="FF0000"/>
                </a:solidFill>
              </a:rPr>
              <a:t>Redes</a:t>
            </a:r>
            <a:r>
              <a:rPr lang="es-MX" sz="2400" b="1" dirty="0" smtClean="0"/>
              <a:t>, Protocolos, Direcciones electrónicas y Aplicaciones</a:t>
            </a:r>
            <a:endParaRPr lang="es-MX" sz="2400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600" b="1" dirty="0">
                <a:solidFill>
                  <a:srgbClr val="FF0000"/>
                </a:solidFill>
              </a:rPr>
              <a:t>Redes</a:t>
            </a:r>
          </a:p>
          <a:p>
            <a:pPr marL="0" indent="0" algn="just">
              <a:buNone/>
            </a:pPr>
            <a:r>
              <a:rPr lang="es-MX" sz="1600" dirty="0"/>
              <a:t>Las redes se forman cuando se conectan dos o más dispositivos entre sí (</a:t>
            </a:r>
            <a:r>
              <a:rPr lang="es-MX" sz="1600" dirty="0" smtClean="0"/>
              <a:t>computadoras, agentes </a:t>
            </a:r>
            <a:r>
              <a:rPr lang="es-MX" sz="1600" dirty="0"/>
              <a:t>digitales personales, teléfonos celulares…) con el objeto de intercambiar información</a:t>
            </a:r>
            <a:r>
              <a:rPr lang="es-MX" sz="1600" dirty="0" smtClean="0"/>
              <a:t>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Generalmente las redes de computadoras pueden clasificarse en diferentes tipos, en función </a:t>
            </a:r>
            <a:r>
              <a:rPr lang="es-MX" sz="1600" dirty="0" smtClean="0"/>
              <a:t>de la </a:t>
            </a:r>
            <a:r>
              <a:rPr lang="es-MX" sz="1600" dirty="0"/>
              <a:t>extensión y su situación particular: </a:t>
            </a:r>
            <a:r>
              <a:rPr lang="es-MX" sz="1600" i="1" dirty="0"/>
              <a:t>PAN </a:t>
            </a:r>
            <a:r>
              <a:rPr lang="es-MX" sz="1600" dirty="0"/>
              <a:t>(red de área personal), </a:t>
            </a:r>
            <a:r>
              <a:rPr lang="es-MX" sz="1600" i="1" dirty="0"/>
              <a:t>LAN </a:t>
            </a:r>
            <a:r>
              <a:rPr lang="es-MX" sz="1600" dirty="0"/>
              <a:t>(red de área local), </a:t>
            </a:r>
            <a:r>
              <a:rPr lang="es-MX" sz="1600" i="1" dirty="0" smtClean="0"/>
              <a:t>MAN </a:t>
            </a:r>
            <a:r>
              <a:rPr lang="es-MX" sz="1600" dirty="0" smtClean="0"/>
              <a:t>(red de área </a:t>
            </a:r>
            <a:r>
              <a:rPr lang="es-MX" sz="1600" dirty="0"/>
              <a:t>metropolitana), </a:t>
            </a:r>
            <a:r>
              <a:rPr lang="es-MX" sz="1600" i="1" dirty="0"/>
              <a:t>WAN </a:t>
            </a:r>
            <a:r>
              <a:rPr lang="es-MX" sz="1600" dirty="0"/>
              <a:t>(red de área extensa o amplia)… Internet es, </a:t>
            </a:r>
            <a:r>
              <a:rPr lang="es-MX" sz="1600" dirty="0" smtClean="0"/>
              <a:t>precisamente, producto </a:t>
            </a:r>
            <a:r>
              <a:rPr lang="es-MX" sz="1600" dirty="0"/>
              <a:t>de </a:t>
            </a:r>
            <a:r>
              <a:rPr lang="es-MX" sz="1600" dirty="0" smtClean="0"/>
              <a:t>la conexión </a:t>
            </a:r>
            <a:r>
              <a:rPr lang="es-MX" sz="1600" dirty="0"/>
              <a:t>de redes de diversas clases</a:t>
            </a:r>
            <a:r>
              <a:rPr lang="es-MX" sz="1600" dirty="0" smtClean="0"/>
              <a:t>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Las formas de conexión de las redes pueden ser de dos tipos: </a:t>
            </a:r>
            <a:r>
              <a:rPr lang="es-MX" sz="1600" b="1" dirty="0"/>
              <a:t>guiadas </a:t>
            </a:r>
            <a:r>
              <a:rPr lang="es-MX" sz="1600" dirty="0"/>
              <a:t>(cableadas) y </a:t>
            </a:r>
            <a:r>
              <a:rPr lang="es-MX" sz="1600" b="1" dirty="0" smtClean="0"/>
              <a:t>no guiadas </a:t>
            </a:r>
            <a:r>
              <a:rPr lang="es-MX" sz="1600" dirty="0"/>
              <a:t>(inalámbricas). Entre las formas de conexión guiadas más comunes destacan: el </a:t>
            </a:r>
            <a:r>
              <a:rPr lang="es-MX" sz="1600" dirty="0" smtClean="0"/>
              <a:t>cable coaxial</a:t>
            </a:r>
            <a:r>
              <a:rPr lang="es-MX" sz="1600" dirty="0"/>
              <a:t>, el </a:t>
            </a:r>
            <a:r>
              <a:rPr lang="es-MX" sz="1600" dirty="0" smtClean="0"/>
              <a:t>cable de </a:t>
            </a:r>
            <a:r>
              <a:rPr lang="es-MX" sz="1600" dirty="0"/>
              <a:t>par trenzado, y la fibra óptica. En el caso de los medios no </a:t>
            </a:r>
            <a:r>
              <a:rPr lang="es-MX" sz="1600" dirty="0" smtClean="0"/>
              <a:t>guiados sobresalen</a:t>
            </a:r>
            <a:r>
              <a:rPr lang="es-MX" sz="1600" dirty="0"/>
              <a:t>: la comunicación </a:t>
            </a:r>
            <a:r>
              <a:rPr lang="es-MX" sz="1600" dirty="0" smtClean="0"/>
              <a:t>de radioondas</a:t>
            </a:r>
            <a:r>
              <a:rPr lang="es-MX" sz="1600" dirty="0"/>
              <a:t>, la comunicación a través de microonda, y </a:t>
            </a:r>
            <a:r>
              <a:rPr lang="es-MX" sz="1600" dirty="0" smtClean="0"/>
              <a:t>los infrarrojos.</a:t>
            </a:r>
          </a:p>
          <a:p>
            <a:pPr marL="0" indent="0" algn="just">
              <a:buNone/>
            </a:pPr>
            <a:endParaRPr lang="es-MX" sz="1600" dirty="0"/>
          </a:p>
          <a:p>
            <a:pPr marL="0" indent="0" algn="just">
              <a:buNone/>
            </a:pPr>
            <a:r>
              <a:rPr lang="es-MX" sz="1600" dirty="0"/>
              <a:t>Los estándares </a:t>
            </a:r>
            <a:r>
              <a:rPr lang="es-MX" sz="1600" i="1" dirty="0" err="1"/>
              <a:t>bluetooth</a:t>
            </a:r>
            <a:r>
              <a:rPr lang="es-MX" sz="1600" i="1" dirty="0"/>
              <a:t> </a:t>
            </a:r>
            <a:r>
              <a:rPr lang="es-MX" sz="1600" dirty="0"/>
              <a:t>(IEEE 802.15) y </a:t>
            </a:r>
            <a:r>
              <a:rPr lang="es-MX" sz="1600" i="1" dirty="0" err="1"/>
              <a:t>wifi</a:t>
            </a:r>
            <a:r>
              <a:rPr lang="es-MX" sz="1600" i="1" dirty="0"/>
              <a:t> </a:t>
            </a:r>
            <a:r>
              <a:rPr lang="es-MX" sz="1600" dirty="0"/>
              <a:t>(IEEE 802.11), para la comunicación</a:t>
            </a:r>
          </a:p>
          <a:p>
            <a:pPr marL="0" indent="0" algn="just">
              <a:buNone/>
            </a:pPr>
            <a:r>
              <a:rPr lang="es-MX" sz="1600" dirty="0"/>
              <a:t>inalámbrica entre dispositivos, transmiten en la frecuencia de las microondas.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8" name="7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16406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1" y="1720574"/>
            <a:ext cx="8796089" cy="1686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1" y="4124652"/>
            <a:ext cx="8819902" cy="160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9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8" name="7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1756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Comunicación vía satélite</a:t>
            </a:r>
            <a:endParaRPr lang="es-MX" sz="4000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50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MX" sz="4200" dirty="0"/>
              <a:t>Existe una altura para la cual el periodo orbital del satélite coincide exactamente con el de rotación de la Tierra. Esta </a:t>
            </a:r>
            <a:r>
              <a:rPr lang="es-MX" sz="4200" dirty="0" smtClean="0"/>
              <a:t>altura es de </a:t>
            </a:r>
            <a:r>
              <a:rPr lang="es-MX" sz="4200" dirty="0"/>
              <a:t>35.786,04 kilómetros. La órbita correspondiente se conoce como el cinturón de Clarke, ya que fue el famoso escritor </a:t>
            </a:r>
            <a:r>
              <a:rPr lang="es-MX" sz="4200" dirty="0" smtClean="0"/>
              <a:t>de ciencia </a:t>
            </a:r>
            <a:r>
              <a:rPr lang="es-MX" sz="4200" dirty="0"/>
              <a:t>ficción Arthur C. Clarke el primero en sugerir esta idea </a:t>
            </a:r>
            <a:r>
              <a:rPr lang="es-MX" sz="4200" dirty="0" smtClean="0"/>
              <a:t>en el </a:t>
            </a:r>
            <a:r>
              <a:rPr lang="es-MX" sz="4200" dirty="0"/>
              <a:t>año 1945</a:t>
            </a:r>
            <a:r>
              <a:rPr lang="es-MX" sz="4200" dirty="0" smtClean="0"/>
              <a:t>.</a:t>
            </a:r>
          </a:p>
          <a:p>
            <a:pPr marL="0" indent="0">
              <a:buNone/>
            </a:pPr>
            <a:endParaRPr lang="es-MX" sz="4200" dirty="0"/>
          </a:p>
          <a:p>
            <a:pPr marL="0" indent="0">
              <a:buNone/>
            </a:pPr>
            <a:r>
              <a:rPr lang="es-MX" sz="4200" dirty="0"/>
              <a:t>Vistos desde la Tierra, los satélites que </a:t>
            </a:r>
            <a:r>
              <a:rPr lang="es-MX" sz="4200" dirty="0" smtClean="0"/>
              <a:t>giran en </a:t>
            </a:r>
            <a:r>
              <a:rPr lang="es-MX" sz="4200" dirty="0"/>
              <a:t>esta órbita parecen estar </a:t>
            </a:r>
            <a:r>
              <a:rPr lang="es-MX" sz="4200" dirty="0" smtClean="0"/>
              <a:t>inmóviles en </a:t>
            </a:r>
            <a:r>
              <a:rPr lang="es-MX" sz="4200" dirty="0"/>
              <a:t>el cielo, por lo que se les </a:t>
            </a:r>
            <a:r>
              <a:rPr lang="es-MX" sz="4200" dirty="0" smtClean="0"/>
              <a:t>llama </a:t>
            </a:r>
            <a:r>
              <a:rPr lang="es-MX" sz="4200" b="1" dirty="0" smtClean="0"/>
              <a:t>satélites </a:t>
            </a:r>
            <a:r>
              <a:rPr lang="es-MX" sz="4200" b="1" dirty="0"/>
              <a:t>geoestacionarios</a:t>
            </a:r>
            <a:r>
              <a:rPr lang="es-MX" sz="4200" dirty="0" smtClean="0"/>
              <a:t>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WIKIPEDIA.ORG</a:t>
            </a: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81912"/>
            <a:ext cx="4038600" cy="2762538"/>
          </a:xfrm>
        </p:spPr>
      </p:pic>
      <p:cxnSp>
        <p:nvCxnSpPr>
          <p:cNvPr id="12" name="11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9" name="8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8760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379306" cy="476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8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11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3" name="12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16790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80" y="4077071"/>
            <a:ext cx="76200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5328592" cy="377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7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1594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872" y="3112368"/>
            <a:ext cx="8229600" cy="3124944"/>
          </a:xfrm>
          <a:solidFill>
            <a:schemeClr val="accent4">
              <a:lumMod val="75000"/>
              <a:alpha val="63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Bluetooth, </a:t>
            </a:r>
            <a:r>
              <a:rPr lang="en-US" sz="2400" dirty="0" err="1"/>
              <a:t>WiFi</a:t>
            </a:r>
            <a:r>
              <a:rPr lang="en-US" sz="2400" dirty="0"/>
              <a:t> and </a:t>
            </a:r>
            <a:r>
              <a:rPr lang="en-US" sz="2400" dirty="0" err="1"/>
              <a:t>WiMAX</a:t>
            </a:r>
            <a:r>
              <a:rPr lang="en-US" sz="2400" dirty="0"/>
              <a:t> are wireless technologies which allow devices to inter-connect </a:t>
            </a:r>
            <a:r>
              <a:rPr lang="en-US" sz="2400" dirty="0" smtClean="0"/>
              <a:t>and communicate </a:t>
            </a:r>
            <a:r>
              <a:rPr lang="en-US" sz="2400" dirty="0"/>
              <a:t>with each other. Radio waves are </a:t>
            </a:r>
            <a:r>
              <a:rPr lang="en-US" sz="2400" dirty="0" err="1"/>
              <a:t>electomagnetic</a:t>
            </a:r>
            <a:r>
              <a:rPr lang="en-US" sz="2400" dirty="0"/>
              <a:t> waves and have </a:t>
            </a:r>
            <a:r>
              <a:rPr lang="en-US" sz="2400" dirty="0" smtClean="0"/>
              <a:t>different frequencies</a:t>
            </a:r>
            <a:r>
              <a:rPr lang="en-US" sz="2400" dirty="0"/>
              <a:t>. These technologies are </a:t>
            </a:r>
            <a:r>
              <a:rPr lang="en-US" sz="2400" dirty="0" smtClean="0"/>
              <a:t>radio frequencies</a:t>
            </a:r>
            <a:r>
              <a:rPr lang="en-US" sz="2400" dirty="0"/>
              <a:t>. Similar to the analogue radio, or </a:t>
            </a:r>
            <a:r>
              <a:rPr lang="en-US" sz="2400" dirty="0" smtClean="0"/>
              <a:t>FM radio</a:t>
            </a:r>
            <a:r>
              <a:rPr lang="en-US" sz="2400" dirty="0"/>
              <a:t>. Bluetooth works on 2.45GHz frequency. </a:t>
            </a:r>
            <a:r>
              <a:rPr lang="en-US" sz="2400" dirty="0" err="1"/>
              <a:t>WiFi</a:t>
            </a:r>
            <a:r>
              <a:rPr lang="en-US" sz="2400" dirty="0"/>
              <a:t> works in two frequency bands 2.4GHz </a:t>
            </a:r>
            <a:r>
              <a:rPr lang="en-US" sz="2400" dirty="0" smtClean="0"/>
              <a:t>and 5GHz</a:t>
            </a:r>
            <a:r>
              <a:rPr lang="en-US" sz="2400" dirty="0"/>
              <a:t>. </a:t>
            </a:r>
            <a:r>
              <a:rPr lang="en-US" sz="2400" dirty="0" err="1"/>
              <a:t>WiMAX</a:t>
            </a:r>
            <a:r>
              <a:rPr lang="en-US" sz="2400" dirty="0"/>
              <a:t> works in two frequency bands, 2 - 11GHz and 10 - 66GHz.</a:t>
            </a:r>
            <a:endParaRPr lang="es-MX" sz="2400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50" y="1248470"/>
            <a:ext cx="8400238" cy="167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338" y="0"/>
            <a:ext cx="928662" cy="9519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1594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10" y="1190723"/>
            <a:ext cx="7985546" cy="5190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718" y="0"/>
            <a:ext cx="1045282" cy="10715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1594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  <a:gradFill>
            <a:gsLst>
              <a:gs pos="43000">
                <a:schemeClr val="accent2">
                  <a:shade val="51000"/>
                  <a:satMod val="130000"/>
                  <a:alpha val="0"/>
                  <a:lumMod val="28000"/>
                  <a:lumOff val="72000"/>
                </a:schemeClr>
              </a:gs>
              <a:gs pos="93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400" b="1" dirty="0" smtClean="0"/>
              <a:t>Cuatro aspectos claves: Redes, </a:t>
            </a:r>
            <a:r>
              <a:rPr lang="es-MX" sz="2400" b="1" dirty="0" smtClean="0">
                <a:solidFill>
                  <a:srgbClr val="FF0000"/>
                </a:solidFill>
              </a:rPr>
              <a:t>Protocolos</a:t>
            </a:r>
            <a:r>
              <a:rPr lang="es-MX" sz="2400" b="1" dirty="0" smtClean="0"/>
              <a:t>, Direcciones electrónicas y Aplicaciones</a:t>
            </a:r>
            <a:endParaRPr lang="es-MX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Protocolos</a:t>
            </a:r>
          </a:p>
          <a:p>
            <a:pPr marL="0" indent="0">
              <a:buNone/>
            </a:pPr>
            <a:r>
              <a:rPr lang="es-MX" sz="3100" dirty="0"/>
              <a:t>Un segundo elemento de Internet son los protocolos de comunicación, los cuales </a:t>
            </a:r>
            <a:r>
              <a:rPr lang="es-MX" sz="3100" dirty="0" smtClean="0"/>
              <a:t>pueden entenderse </a:t>
            </a:r>
            <a:r>
              <a:rPr lang="es-MX" sz="3100" dirty="0"/>
              <a:t>como una serie de normas formales para llevar a cabo procesos determinados </a:t>
            </a:r>
            <a:r>
              <a:rPr lang="es-MX" sz="3100" dirty="0" smtClean="0"/>
              <a:t>de comunicación </a:t>
            </a:r>
            <a:r>
              <a:rPr lang="es-MX" sz="3100" dirty="0"/>
              <a:t>entre distintos equipos. En el caso de Internet, el protocolo de transmisión </a:t>
            </a:r>
            <a:r>
              <a:rPr lang="es-MX" sz="3100" dirty="0" smtClean="0"/>
              <a:t>que rige </a:t>
            </a:r>
            <a:r>
              <a:rPr lang="es-MX" sz="3100" dirty="0"/>
              <a:t>el intercambio de información entre computadoras es el llamado </a:t>
            </a:r>
            <a:r>
              <a:rPr lang="es-MX" sz="3100" b="1" i="1" dirty="0"/>
              <a:t>TCP/IP </a:t>
            </a:r>
            <a:r>
              <a:rPr lang="es-MX" sz="3100" dirty="0"/>
              <a:t>(</a:t>
            </a:r>
            <a:r>
              <a:rPr lang="es-MX" sz="3100" i="1" dirty="0" err="1" smtClean="0"/>
              <a:t>Transmision</a:t>
            </a:r>
            <a:r>
              <a:rPr lang="es-MX" sz="3100" i="1" dirty="0" smtClean="0"/>
              <a:t> Control </a:t>
            </a:r>
            <a:r>
              <a:rPr lang="es-MX" sz="3100" i="1" dirty="0" err="1"/>
              <a:t>Protocol</a:t>
            </a:r>
            <a:r>
              <a:rPr lang="es-MX" sz="3100" i="1" dirty="0"/>
              <a:t>/Internet </a:t>
            </a:r>
            <a:r>
              <a:rPr lang="es-MX" sz="3100" i="1" dirty="0" err="1"/>
              <a:t>Protocol</a:t>
            </a:r>
            <a:r>
              <a:rPr lang="es-MX" sz="3100" dirty="0"/>
              <a:t>), que en realidad es un conjunto de dos protocolos: </a:t>
            </a:r>
            <a:r>
              <a:rPr lang="es-MX" sz="3100" i="1" dirty="0"/>
              <a:t>TCP </a:t>
            </a:r>
            <a:r>
              <a:rPr lang="es-MX" sz="3100" dirty="0"/>
              <a:t>e </a:t>
            </a:r>
            <a:r>
              <a:rPr lang="es-MX" sz="3100" i="1" dirty="0" smtClean="0"/>
              <a:t>IP </a:t>
            </a:r>
            <a:r>
              <a:rPr lang="es-MX" sz="3100" dirty="0" smtClean="0"/>
              <a:t>El </a:t>
            </a:r>
            <a:r>
              <a:rPr lang="es-MX" sz="3100" i="1" dirty="0"/>
              <a:t>TCP </a:t>
            </a:r>
            <a:r>
              <a:rPr lang="es-MX" sz="3100" dirty="0"/>
              <a:t>es el protocolo </a:t>
            </a:r>
            <a:r>
              <a:rPr lang="es-MX" sz="3100" dirty="0" smtClean="0"/>
              <a:t>encargado principalmente </a:t>
            </a:r>
            <a:r>
              <a:rPr lang="es-MX" sz="3100" dirty="0"/>
              <a:t>de garantizar que los datos se entreguen </a:t>
            </a:r>
            <a:r>
              <a:rPr lang="es-MX" sz="3100" dirty="0" smtClean="0"/>
              <a:t>en su </a:t>
            </a:r>
            <a:r>
              <a:rPr lang="es-MX" sz="3100" dirty="0"/>
              <a:t>destino, sin errores </a:t>
            </a:r>
            <a:r>
              <a:rPr lang="es-MX" sz="3100" dirty="0" smtClean="0"/>
              <a:t>y en </a:t>
            </a:r>
            <a:r>
              <a:rPr lang="es-MX" sz="3100" dirty="0"/>
              <a:t>el mismo orden en que se transmiten. Un mensaje se divide </a:t>
            </a:r>
            <a:r>
              <a:rPr lang="es-MX" sz="3100" dirty="0" smtClean="0"/>
              <a:t>en pequeños </a:t>
            </a:r>
            <a:r>
              <a:rPr lang="es-MX" sz="3100" dirty="0"/>
              <a:t>paquetes de datos para su posterior transmisión. Por tal motivo, </a:t>
            </a:r>
            <a:r>
              <a:rPr lang="es-MX" sz="3100" dirty="0" smtClean="0"/>
              <a:t>cualquier información </a:t>
            </a:r>
            <a:r>
              <a:rPr lang="es-MX" sz="3100" dirty="0"/>
              <a:t>aparece en nuestro dispositivo por fragmentos, hasta que llegan todos los </a:t>
            </a:r>
            <a:r>
              <a:rPr lang="es-MX" sz="3100" dirty="0" smtClean="0"/>
              <a:t>paquetes a </a:t>
            </a:r>
            <a:r>
              <a:rPr lang="es-MX" sz="3100" dirty="0"/>
              <a:t>su destino y se compone o decodifica completamente el mensaje </a:t>
            </a:r>
            <a:r>
              <a:rPr lang="es-MX" sz="3100" dirty="0" smtClean="0"/>
              <a:t>original. </a:t>
            </a:r>
          </a:p>
          <a:p>
            <a:pPr marL="0" indent="0">
              <a:buNone/>
            </a:pPr>
            <a:endParaRPr lang="es-MX" sz="3100" dirty="0" smtClean="0"/>
          </a:p>
          <a:p>
            <a:pPr marL="0" indent="0">
              <a:buNone/>
            </a:pPr>
            <a:r>
              <a:rPr lang="es-MX" sz="3100" dirty="0" smtClean="0"/>
              <a:t>Por </a:t>
            </a:r>
            <a:r>
              <a:rPr lang="es-MX" sz="3100" dirty="0"/>
              <a:t>otra parte, el protocolo </a:t>
            </a:r>
            <a:r>
              <a:rPr lang="es-MX" sz="3100" i="1" dirty="0"/>
              <a:t>IP </a:t>
            </a:r>
            <a:r>
              <a:rPr lang="es-MX" sz="3100" dirty="0"/>
              <a:t>se encarga de la identificación de </a:t>
            </a:r>
            <a:r>
              <a:rPr lang="es-MX" sz="3100" dirty="0" smtClean="0"/>
              <a:t>dispositivos conectados a Internet </a:t>
            </a:r>
            <a:r>
              <a:rPr lang="es-MX" sz="3100" dirty="0"/>
              <a:t>y selección de la mejor ruta posible para que los datos lleguen </a:t>
            </a:r>
            <a:r>
              <a:rPr lang="es-MX" sz="3100" dirty="0" smtClean="0"/>
              <a:t>a un destino determinado</a:t>
            </a:r>
            <a:r>
              <a:rPr lang="es-MX" sz="3100" dirty="0"/>
              <a:t>, a este último proceso también se le conoce como “enrutamiento”.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0"/>
            <a:ext cx="663643" cy="6680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4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32267"/>
            <a:ext cx="8252701" cy="4905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338" y="0"/>
            <a:ext cx="928662" cy="9519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15945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642918"/>
            <a:ext cx="8229600" cy="1143000"/>
          </a:xfrm>
          <a:gradFill>
            <a:gsLst>
              <a:gs pos="53000">
                <a:schemeClr val="accent2">
                  <a:shade val="51000"/>
                  <a:satMod val="130000"/>
                  <a:alpha val="0"/>
                  <a:lumMod val="46000"/>
                  <a:lumOff val="54000"/>
                </a:schemeClr>
              </a:gs>
              <a:gs pos="95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800" b="1" dirty="0" smtClean="0"/>
              <a:t>Cuatro aspectos claves: Redes, Protocolos, </a:t>
            </a:r>
            <a:r>
              <a:rPr lang="es-MX" sz="2800" b="1" dirty="0" smtClean="0">
                <a:solidFill>
                  <a:srgbClr val="FF0000"/>
                </a:solidFill>
              </a:rPr>
              <a:t>Direcciones electrónicas</a:t>
            </a:r>
            <a:r>
              <a:rPr lang="es-MX" sz="2800" b="1" dirty="0" smtClean="0"/>
              <a:t> y Aplicaciones</a:t>
            </a:r>
            <a:endParaRPr lang="es-MX" sz="2800" b="1" dirty="0"/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0"/>
            <a:ext cx="1000100" cy="1025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s-MX" sz="1500" b="1" dirty="0">
                <a:solidFill>
                  <a:srgbClr val="FF0000"/>
                </a:solidFill>
              </a:rPr>
              <a:t>Direcciones electrónicas</a:t>
            </a:r>
          </a:p>
          <a:p>
            <a:pPr marL="0" indent="0">
              <a:buNone/>
            </a:pPr>
            <a:r>
              <a:rPr lang="es-MX" sz="1500" dirty="0"/>
              <a:t>El tercer elemento que forma parte de la infraestructura técnica de Internet son las </a:t>
            </a:r>
            <a:r>
              <a:rPr lang="es-MX" sz="1500" dirty="0" smtClean="0"/>
              <a:t>direcciones electrónicas</a:t>
            </a:r>
            <a:r>
              <a:rPr lang="es-MX" sz="1500" dirty="0"/>
              <a:t>, las cuales consisten en números únicos que se asignan a cada </a:t>
            </a:r>
            <a:r>
              <a:rPr lang="es-MX" sz="1500" dirty="0" smtClean="0"/>
              <a:t>dispositivo conectado </a:t>
            </a:r>
            <a:r>
              <a:rPr lang="es-MX" sz="1500" dirty="0"/>
              <a:t>a </a:t>
            </a:r>
            <a:r>
              <a:rPr lang="es-MX" sz="1500" dirty="0" smtClean="0"/>
              <a:t>la red </a:t>
            </a:r>
            <a:r>
              <a:rPr lang="es-MX" sz="1500" dirty="0"/>
              <a:t>para que otros puedan reconocerlos. La dirección </a:t>
            </a:r>
            <a:r>
              <a:rPr lang="es-MX" sz="1500" i="1" dirty="0"/>
              <a:t>IP </a:t>
            </a:r>
            <a:r>
              <a:rPr lang="es-MX" sz="1500" dirty="0"/>
              <a:t>es un número </a:t>
            </a:r>
            <a:r>
              <a:rPr lang="es-MX" sz="1500" dirty="0" smtClean="0"/>
              <a:t>que identifica </a:t>
            </a:r>
            <a:r>
              <a:rPr lang="es-MX" sz="1500" dirty="0"/>
              <a:t>de manera lógica y jerárquica al dispositivo en una red, que utiliza el protocolo </a:t>
            </a:r>
            <a:r>
              <a:rPr lang="es-MX" sz="1500" dirty="0" smtClean="0"/>
              <a:t>de Internet</a:t>
            </a:r>
            <a:r>
              <a:rPr lang="es-MX" sz="1500" dirty="0"/>
              <a:t>, para la entrega de paquetes.</a:t>
            </a:r>
          </a:p>
          <a:p>
            <a:pPr marL="0" indent="0">
              <a:buNone/>
            </a:pPr>
            <a:endParaRPr lang="es-MX" sz="1500" dirty="0" smtClean="0"/>
          </a:p>
          <a:p>
            <a:pPr marL="0" indent="0">
              <a:buNone/>
            </a:pPr>
            <a:r>
              <a:rPr lang="es-MX" sz="1500" dirty="0" smtClean="0"/>
              <a:t>El </a:t>
            </a:r>
            <a:r>
              <a:rPr lang="es-MX" sz="1500" dirty="0"/>
              <a:t>sistema de desarrollo y la asignación de direcciones en Internet lo controla un </a:t>
            </a:r>
            <a:r>
              <a:rPr lang="es-MX" sz="1500" dirty="0" smtClean="0"/>
              <a:t>organismo </a:t>
            </a:r>
            <a:r>
              <a:rPr lang="en-US" sz="1500" dirty="0" err="1" smtClean="0"/>
              <a:t>conocido</a:t>
            </a:r>
            <a:r>
              <a:rPr lang="en-US" sz="1500" dirty="0" smtClean="0"/>
              <a:t> </a:t>
            </a:r>
            <a:r>
              <a:rPr lang="en-US" sz="1500" dirty="0" err="1"/>
              <a:t>como</a:t>
            </a:r>
            <a:r>
              <a:rPr lang="en-US" sz="1500" dirty="0"/>
              <a:t> </a:t>
            </a:r>
            <a:r>
              <a:rPr lang="en-US" sz="1500" b="1" i="1" dirty="0"/>
              <a:t>Internet Corporation for Assigned Names and Numbers </a:t>
            </a:r>
            <a:r>
              <a:rPr lang="en-US" sz="1500" dirty="0"/>
              <a:t>(ICANN: http</a:t>
            </a:r>
            <a:r>
              <a:rPr lang="en-US" sz="1500" dirty="0" smtClean="0"/>
              <a:t>:// </a:t>
            </a:r>
            <a:r>
              <a:rPr lang="es-MX" sz="1500" dirty="0" smtClean="0"/>
              <a:t>www.icann.org</a:t>
            </a:r>
            <a:r>
              <a:rPr lang="es-MX" sz="1500" dirty="0"/>
              <a:t>), y en </a:t>
            </a:r>
            <a:r>
              <a:rPr lang="es-MX" sz="1500" dirty="0" smtClean="0"/>
              <a:t>el ámbito </a:t>
            </a:r>
            <a:r>
              <a:rPr lang="es-MX" sz="1500" dirty="0"/>
              <a:t>local se encuentran organismos como el </a:t>
            </a:r>
            <a:r>
              <a:rPr lang="es-MX" sz="1500" i="1" dirty="0"/>
              <a:t>Network </a:t>
            </a:r>
            <a:r>
              <a:rPr lang="es-MX" sz="1500" i="1" dirty="0" err="1" smtClean="0"/>
              <a:t>Information</a:t>
            </a:r>
            <a:r>
              <a:rPr lang="es-MX" sz="1500" i="1" dirty="0" smtClean="0"/>
              <a:t> Center </a:t>
            </a:r>
            <a:r>
              <a:rPr lang="es-MX" sz="1500" dirty="0"/>
              <a:t>(</a:t>
            </a:r>
            <a:r>
              <a:rPr lang="es-MX" sz="1500" i="1" dirty="0"/>
              <a:t>NIC </a:t>
            </a:r>
            <a:r>
              <a:rPr lang="es-MX" sz="1500" dirty="0"/>
              <a:t>). Por ejemplo, cualquier organización con operaciones en México puede solicitar </a:t>
            </a:r>
            <a:r>
              <a:rPr lang="es-MX" sz="1500" dirty="0" smtClean="0"/>
              <a:t>a </a:t>
            </a:r>
            <a:r>
              <a:rPr lang="es-MX" sz="1500" i="1" dirty="0" smtClean="0"/>
              <a:t>NIC </a:t>
            </a:r>
            <a:r>
              <a:rPr lang="es-MX" sz="1500" dirty="0"/>
              <a:t>México el registro de sus redes para formar parte de Internet y obtener su paquete </a:t>
            </a:r>
            <a:r>
              <a:rPr lang="es-MX" sz="1500" dirty="0" smtClean="0"/>
              <a:t>de direcciones </a:t>
            </a:r>
            <a:r>
              <a:rPr lang="es-MX" sz="1500" dirty="0"/>
              <a:t>electrónicas.</a:t>
            </a:r>
          </a:p>
          <a:p>
            <a:pPr marL="0" indent="0">
              <a:buNone/>
            </a:pPr>
            <a:endParaRPr lang="es-MX" sz="1500" dirty="0" smtClean="0"/>
          </a:p>
          <a:p>
            <a:pPr marL="0" indent="0">
              <a:buNone/>
            </a:pPr>
            <a:r>
              <a:rPr lang="es-MX" sz="1500" dirty="0" smtClean="0"/>
              <a:t>Todas </a:t>
            </a:r>
            <a:r>
              <a:rPr lang="es-MX" sz="1500" dirty="0"/>
              <a:t>las máquinas o dispositivos conectados a Internet deben tener una dirección de </a:t>
            </a:r>
            <a:r>
              <a:rPr lang="es-MX" sz="1500" i="1" dirty="0"/>
              <a:t>IP </a:t>
            </a:r>
            <a:r>
              <a:rPr lang="es-MX" sz="1500" dirty="0"/>
              <a:t>y </a:t>
            </a:r>
            <a:r>
              <a:rPr lang="es-MX" sz="1500" dirty="0" smtClean="0"/>
              <a:t>ésta debe </a:t>
            </a:r>
            <a:r>
              <a:rPr lang="es-MX" sz="1500" dirty="0"/>
              <a:t>ser única. Las direcciones de </a:t>
            </a:r>
            <a:r>
              <a:rPr lang="es-MX" sz="1500" i="1" dirty="0"/>
              <a:t>IP, </a:t>
            </a:r>
            <a:r>
              <a:rPr lang="es-MX" sz="1500" dirty="0"/>
              <a:t>que actualmente funcionan en la versión 4 (</a:t>
            </a:r>
            <a:r>
              <a:rPr lang="es-MX" sz="1500" i="1" dirty="0"/>
              <a:t>IPv4</a:t>
            </a:r>
            <a:r>
              <a:rPr lang="es-MX" sz="1500" dirty="0"/>
              <a:t>), </a:t>
            </a:r>
            <a:r>
              <a:rPr lang="es-MX" sz="1500" dirty="0" smtClean="0"/>
              <a:t>son números </a:t>
            </a:r>
            <a:r>
              <a:rPr lang="es-MX" sz="1500" dirty="0"/>
              <a:t>binarios de 32 </a:t>
            </a:r>
            <a:r>
              <a:rPr lang="es-MX" sz="1500" i="1" dirty="0"/>
              <a:t>bits </a:t>
            </a:r>
            <a:r>
              <a:rPr lang="es-MX" sz="1500" dirty="0"/>
              <a:t>y son usados para referirse a cualquier dispositivo conectado a </a:t>
            </a:r>
            <a:r>
              <a:rPr lang="es-MX" sz="1500" dirty="0" smtClean="0"/>
              <a:t>la Internet</a:t>
            </a:r>
            <a:r>
              <a:rPr lang="es-MX" sz="1500" dirty="0"/>
              <a:t>. Por facilidad estas direcciones generalmente se representan mediante cuatro </a:t>
            </a:r>
            <a:r>
              <a:rPr lang="es-MX" sz="1500" dirty="0" smtClean="0"/>
              <a:t>números decimales </a:t>
            </a:r>
            <a:r>
              <a:rPr lang="es-MX" sz="1500" dirty="0"/>
              <a:t>separados por puntos. Cada número decimal representa un grupo de 8 </a:t>
            </a:r>
            <a:r>
              <a:rPr lang="es-MX" sz="1500" i="1" dirty="0"/>
              <a:t>bits </a:t>
            </a:r>
            <a:r>
              <a:rPr lang="es-MX" sz="1500" dirty="0"/>
              <a:t>ó 1 </a:t>
            </a:r>
            <a:r>
              <a:rPr lang="es-MX" sz="1500" i="1" dirty="0"/>
              <a:t>byte</a:t>
            </a:r>
            <a:r>
              <a:rPr lang="es-MX" sz="1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461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175679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MX" sz="2000" dirty="0"/>
              <a:t>Por medio de un sistema de nombres de dominio, denominado </a:t>
            </a:r>
            <a:r>
              <a:rPr lang="es-MX" sz="2000" i="1" dirty="0" err="1"/>
              <a:t>Domain</a:t>
            </a:r>
            <a:r>
              <a:rPr lang="es-MX" sz="2000" i="1" dirty="0"/>
              <a:t> </a:t>
            </a:r>
            <a:r>
              <a:rPr lang="es-MX" sz="2000" i="1" dirty="0" err="1"/>
              <a:t>Name</a:t>
            </a:r>
            <a:r>
              <a:rPr lang="es-MX" sz="2000" i="1" dirty="0"/>
              <a:t> </a:t>
            </a:r>
            <a:r>
              <a:rPr lang="es-MX" sz="2000" i="1" dirty="0" err="1"/>
              <a:t>System</a:t>
            </a:r>
            <a:r>
              <a:rPr lang="es-MX" sz="2000" i="1" dirty="0"/>
              <a:t> </a:t>
            </a:r>
            <a:r>
              <a:rPr lang="es-MX" sz="2000" dirty="0"/>
              <a:t>(</a:t>
            </a:r>
            <a:r>
              <a:rPr lang="es-MX" sz="2000" i="1" dirty="0"/>
              <a:t>DNS</a:t>
            </a:r>
            <a:r>
              <a:rPr lang="es-MX" sz="2000" dirty="0"/>
              <a:t>), es </a:t>
            </a:r>
            <a:r>
              <a:rPr lang="es-MX" sz="2000" dirty="0" smtClean="0"/>
              <a:t>posible identificar </a:t>
            </a:r>
            <a:r>
              <a:rPr lang="es-MX" sz="2000" dirty="0"/>
              <a:t>las direcciones que son asignadas a cada máquina </a:t>
            </a:r>
            <a:r>
              <a:rPr lang="es-MX" sz="2000" dirty="0" smtClean="0"/>
              <a:t>en Internet</a:t>
            </a:r>
            <a:r>
              <a:rPr lang="es-MX" sz="2000" dirty="0"/>
              <a:t>.</a:t>
            </a:r>
          </a:p>
          <a:p>
            <a:pPr marL="0" indent="0" algn="ctr">
              <a:buNone/>
            </a:pPr>
            <a:r>
              <a:rPr lang="es-MX" sz="2000" b="1" dirty="0"/>
              <a:t>Por ejemplo: La dirección: 216.185.128.200 puede ser igual a: www.empresa.com.mx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5536" y="2924944"/>
            <a:ext cx="82856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solidFill>
                  <a:srgbClr val="FF0000"/>
                </a:solidFill>
              </a:rPr>
              <a:t>Dominio: * h&lt;p://www.Kokone.Com.Mx </a:t>
            </a:r>
          </a:p>
          <a:p>
            <a:r>
              <a:rPr lang="es-MX" sz="1600" b="1" dirty="0" smtClean="0">
                <a:solidFill>
                  <a:srgbClr val="00B0F0"/>
                </a:solidFill>
              </a:rPr>
              <a:t>Leyendo de derecha a izquierda: </a:t>
            </a:r>
          </a:p>
          <a:p>
            <a:r>
              <a:rPr lang="es-MX" sz="1600" b="1" dirty="0" smtClean="0"/>
              <a:t>1)Nombre del país </a:t>
            </a:r>
          </a:p>
          <a:p>
            <a:r>
              <a:rPr lang="es-MX" sz="1600" b="1" dirty="0" smtClean="0"/>
              <a:t>2)Dominio de alto nivel</a:t>
            </a:r>
          </a:p>
          <a:p>
            <a:pPr algn="ctr"/>
            <a:r>
              <a:rPr lang="es-MX" sz="1600" b="1" dirty="0" smtClean="0"/>
              <a:t> (.</a:t>
            </a:r>
            <a:r>
              <a:rPr lang="es-MX" sz="1600" b="1" dirty="0" err="1" smtClean="0"/>
              <a:t>Edu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Com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Gob</a:t>
            </a:r>
            <a:r>
              <a:rPr lang="es-MX" sz="1600" b="1" dirty="0" smtClean="0"/>
              <a:t>, </a:t>
            </a:r>
            <a:r>
              <a:rPr lang="es-MX" sz="1600" b="1" dirty="0" err="1" smtClean="0"/>
              <a:t>.Net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Org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Biz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Info</a:t>
            </a:r>
            <a:r>
              <a:rPr lang="es-MX" sz="1600" b="1" dirty="0" smtClean="0"/>
              <a:t>, .Aero, .</a:t>
            </a:r>
            <a:r>
              <a:rPr lang="es-MX" sz="1600" b="1" dirty="0" err="1" smtClean="0"/>
              <a:t>Coop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Museum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Name</a:t>
            </a:r>
            <a:r>
              <a:rPr lang="es-MX" sz="1600" b="1" dirty="0" smtClean="0"/>
              <a:t>, y .Pro) </a:t>
            </a:r>
          </a:p>
          <a:p>
            <a:pPr algn="ctr"/>
            <a:r>
              <a:rPr lang="es-MX" sz="1600" b="1" dirty="0" smtClean="0"/>
              <a:t>El uso depende de la región: por ejemplo, en </a:t>
            </a:r>
            <a:r>
              <a:rPr lang="es-MX" sz="1600" b="1" dirty="0"/>
              <a:t>M</a:t>
            </a:r>
            <a:r>
              <a:rPr lang="es-MX" sz="1600" b="1" dirty="0" smtClean="0"/>
              <a:t>éxico sólo se usan: .</a:t>
            </a:r>
            <a:r>
              <a:rPr lang="es-MX" sz="1600" b="1" dirty="0" err="1" smtClean="0"/>
              <a:t>Edu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Gob</a:t>
            </a:r>
            <a:r>
              <a:rPr lang="es-MX" sz="1600" b="1" dirty="0" smtClean="0"/>
              <a:t>, </a:t>
            </a:r>
            <a:r>
              <a:rPr lang="es-MX" sz="1600" b="1" dirty="0" err="1" smtClean="0"/>
              <a:t>.Net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Com</a:t>
            </a:r>
            <a:r>
              <a:rPr lang="es-MX" sz="1600" b="1" dirty="0" smtClean="0"/>
              <a:t>, .</a:t>
            </a:r>
            <a:r>
              <a:rPr lang="es-MX" sz="1600" b="1" dirty="0" err="1" smtClean="0"/>
              <a:t>Org</a:t>
            </a:r>
            <a:r>
              <a:rPr lang="es-MX" sz="1600" b="1" dirty="0" smtClean="0"/>
              <a:t> </a:t>
            </a:r>
          </a:p>
          <a:p>
            <a:r>
              <a:rPr lang="es-MX" sz="1600" b="1" dirty="0" smtClean="0"/>
              <a:t>3)Nombre de la red, </a:t>
            </a:r>
            <a:r>
              <a:rPr lang="es-MX" sz="1600" b="1" dirty="0" err="1" smtClean="0"/>
              <a:t>insstución</a:t>
            </a:r>
            <a:r>
              <a:rPr lang="es-MX" sz="1600" b="1" dirty="0" smtClean="0"/>
              <a:t> o producto </a:t>
            </a:r>
          </a:p>
          <a:p>
            <a:r>
              <a:rPr lang="es-MX" sz="1600" b="1" dirty="0" smtClean="0"/>
              <a:t>4)Nombre de la máquina o servicio</a:t>
            </a:r>
          </a:p>
          <a:p>
            <a:pPr algn="ctr"/>
            <a:r>
              <a:rPr lang="es-MX" sz="1600" b="1" dirty="0" smtClean="0"/>
              <a:t>* “Http” significa </a:t>
            </a:r>
            <a:r>
              <a:rPr lang="es-MX" sz="1600" b="1" i="1" dirty="0" err="1" smtClean="0"/>
              <a:t>hypertext</a:t>
            </a:r>
            <a:r>
              <a:rPr lang="es-MX" sz="1600" b="1" i="1" dirty="0" smtClean="0"/>
              <a:t> transfer </a:t>
            </a:r>
            <a:r>
              <a:rPr lang="es-MX" sz="1600" b="1" i="1" dirty="0" err="1" smtClean="0"/>
              <a:t>protocol</a:t>
            </a:r>
            <a:r>
              <a:rPr lang="es-MX" sz="1600" b="1" i="1" dirty="0" smtClean="0"/>
              <a:t>. </a:t>
            </a:r>
            <a:r>
              <a:rPr lang="es-MX" sz="1600" b="1" dirty="0" smtClean="0"/>
              <a:t>Es el protocolo de transferencia de los archivos de la </a:t>
            </a:r>
            <a:r>
              <a:rPr lang="es-MX" sz="1600" b="1" i="1" dirty="0" err="1" smtClean="0"/>
              <a:t>world</a:t>
            </a:r>
            <a:r>
              <a:rPr lang="es-MX" sz="1600" b="1" i="1" dirty="0" smtClean="0"/>
              <a:t> </a:t>
            </a:r>
            <a:r>
              <a:rPr lang="es-MX" sz="1600" b="1" i="1" dirty="0" err="1" smtClean="0"/>
              <a:t>wide</a:t>
            </a:r>
            <a:r>
              <a:rPr lang="es-MX" sz="1600" b="1" i="1" dirty="0" smtClean="0"/>
              <a:t> web. </a:t>
            </a:r>
            <a:r>
              <a:rPr lang="es-MX" sz="1600" b="1" dirty="0" smtClean="0"/>
              <a:t>Cuando en un visualizador de recursos como </a:t>
            </a:r>
            <a:r>
              <a:rPr lang="es-MX" sz="1600" b="1" i="1" dirty="0" smtClean="0"/>
              <a:t>internet </a:t>
            </a:r>
            <a:r>
              <a:rPr lang="es-MX" sz="1600" b="1" i="1" dirty="0" err="1" smtClean="0"/>
              <a:t>explorer</a:t>
            </a:r>
            <a:r>
              <a:rPr lang="es-MX" sz="1600" b="1" i="1" dirty="0" smtClean="0"/>
              <a:t> O </a:t>
            </a:r>
            <a:r>
              <a:rPr lang="es-MX" sz="1600" b="1" i="1" dirty="0" err="1" smtClean="0"/>
              <a:t>firefox</a:t>
            </a:r>
            <a:r>
              <a:rPr lang="es-MX" sz="1600" b="1" i="1" dirty="0" smtClean="0"/>
              <a:t> </a:t>
            </a:r>
            <a:r>
              <a:rPr lang="es-MX" sz="1600" b="1" dirty="0" smtClean="0"/>
              <a:t>aparece “http” significa que se está accediendo a un lugar de la </a:t>
            </a:r>
            <a:r>
              <a:rPr lang="es-MX" sz="1600" b="1" i="1" dirty="0" err="1" smtClean="0"/>
              <a:t>world</a:t>
            </a:r>
            <a:r>
              <a:rPr lang="es-MX" sz="1600" b="1" i="1" dirty="0" smtClean="0"/>
              <a:t> </a:t>
            </a:r>
            <a:r>
              <a:rPr lang="es-MX" sz="1600" b="1" i="1" dirty="0" err="1" smtClean="0"/>
              <a:t>wide</a:t>
            </a:r>
            <a:r>
              <a:rPr lang="es-MX" sz="1600" b="1" i="1" dirty="0" smtClean="0"/>
              <a:t> web.</a:t>
            </a:r>
            <a:endParaRPr lang="es-MX" sz="1600" b="1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822889" y="5805264"/>
            <a:ext cx="7637543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/>
              <a:t>Entre otras actividades, el ICANN tiene la responsabilidad, a nivel global, de asignar y administrar los dominios, números IP, y números de puertos por aplicación.</a:t>
            </a:r>
            <a:endParaRPr lang="es-MX" sz="1600" dirty="0"/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404" y="0"/>
            <a:ext cx="975595" cy="10001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3461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14356"/>
            <a:ext cx="8229600" cy="1143000"/>
          </a:xfrm>
          <a:gradFill>
            <a:gsLst>
              <a:gs pos="52000">
                <a:schemeClr val="accent2">
                  <a:shade val="51000"/>
                  <a:satMod val="130000"/>
                  <a:alpha val="0"/>
                  <a:lumMod val="37000"/>
                  <a:lumOff val="63000"/>
                </a:schemeClr>
              </a:gs>
              <a:gs pos="92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800" b="1" dirty="0" smtClean="0"/>
              <a:t>Cuatro aspectos claves: Redes, Protocolos, Direcciones electrónicas y </a:t>
            </a:r>
            <a:r>
              <a:rPr lang="es-MX" sz="2800" b="1" dirty="0" smtClean="0">
                <a:solidFill>
                  <a:srgbClr val="FF0000"/>
                </a:solidFill>
              </a:rPr>
              <a:t>Aplicaciones</a:t>
            </a:r>
            <a:endParaRPr lang="es-MX" sz="2800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15405"/>
            <a:ext cx="8229600" cy="39498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MX" b="1" dirty="0">
                <a:solidFill>
                  <a:srgbClr val="FF0000"/>
                </a:solidFill>
              </a:rPr>
              <a:t>Aplicaciones</a:t>
            </a:r>
          </a:p>
          <a:p>
            <a:pPr marL="0" indent="0">
              <a:buNone/>
            </a:pPr>
            <a:r>
              <a:rPr lang="es-MX" dirty="0"/>
              <a:t>La mayoría de las aplicaciones de Internet se basan en el modelo “cliente-servidor”.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Cliente</a:t>
            </a:r>
            <a:r>
              <a:rPr lang="es-MX" dirty="0"/>
              <a:t>: Es el programa que reside en la máquina o dispositivo de los usuarios y solicita</a:t>
            </a:r>
          </a:p>
          <a:p>
            <a:pPr marL="0" indent="0">
              <a:buNone/>
            </a:pPr>
            <a:r>
              <a:rPr lang="es-MX" dirty="0"/>
              <a:t>información al servidor (Ej. </a:t>
            </a:r>
            <a:r>
              <a:rPr lang="es-MX" i="1" dirty="0"/>
              <a:t>Internet Explorer o Firefox, Outlook, Messenger</a:t>
            </a:r>
            <a:r>
              <a:rPr lang="es-MX" dirty="0"/>
              <a:t>)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Servidor</a:t>
            </a:r>
            <a:r>
              <a:rPr lang="es-MX" dirty="0"/>
              <a:t>: Es el programa que administra las peticiones de conexión y proporciona la</a:t>
            </a:r>
          </a:p>
          <a:p>
            <a:pPr marL="0" indent="0">
              <a:buNone/>
            </a:pPr>
            <a:r>
              <a:rPr lang="es-MX" dirty="0"/>
              <a:t>información que han solicitado los clientes. (Ej. Apache, </a:t>
            </a:r>
            <a:r>
              <a:rPr lang="es-MX" i="1" dirty="0"/>
              <a:t>Microsoft Exchange Server</a:t>
            </a:r>
            <a:r>
              <a:rPr lang="es-MX" dirty="0"/>
              <a:t>)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En </a:t>
            </a:r>
            <a:r>
              <a:rPr lang="es-MX" dirty="0"/>
              <a:t>este modelo el cliente realiza una petición para que se efectúe algún trabajo y el </a:t>
            </a:r>
            <a:r>
              <a:rPr lang="es-MX" dirty="0" smtClean="0"/>
              <a:t>servidor hace </a:t>
            </a:r>
            <a:r>
              <a:rPr lang="es-MX" dirty="0"/>
              <a:t>el trabajo que solicita el cliente y devuelve la respuesta.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Entre </a:t>
            </a:r>
            <a:r>
              <a:rPr lang="es-MX" dirty="0"/>
              <a:t>las aplicaciones más populares de Internet actualmente se encuentran las </a:t>
            </a:r>
            <a:r>
              <a:rPr lang="es-MX" dirty="0" smtClean="0"/>
              <a:t>siguientes: Correo </a:t>
            </a:r>
            <a:r>
              <a:rPr lang="es-MX" dirty="0"/>
              <a:t>Electrónico, </a:t>
            </a:r>
            <a:r>
              <a:rPr lang="es-MX" i="1" dirty="0"/>
              <a:t>Telnet</a:t>
            </a:r>
            <a:r>
              <a:rPr lang="es-MX" dirty="0"/>
              <a:t>, </a:t>
            </a:r>
            <a:r>
              <a:rPr lang="es-MX" i="1" dirty="0"/>
              <a:t>FTP</a:t>
            </a:r>
            <a:r>
              <a:rPr lang="es-MX" dirty="0"/>
              <a:t>, </a:t>
            </a:r>
            <a:r>
              <a:rPr lang="es-MX" i="1" dirty="0"/>
              <a:t>IRC</a:t>
            </a:r>
            <a:r>
              <a:rPr lang="es-MX" dirty="0"/>
              <a:t>, y la </a:t>
            </a:r>
            <a:r>
              <a:rPr lang="es-MX" i="1" dirty="0" err="1"/>
              <a:t>World</a:t>
            </a:r>
            <a:r>
              <a:rPr lang="es-MX" i="1" dirty="0"/>
              <a:t> Wide Web</a:t>
            </a:r>
            <a:r>
              <a:rPr lang="es-MX" dirty="0"/>
              <a:t>.</a:t>
            </a:r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228" y="0"/>
            <a:ext cx="1041772" cy="10679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3461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7" y="1664246"/>
            <a:ext cx="8230836" cy="4285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3461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La</a:t>
            </a:r>
            <a:r>
              <a:rPr lang="es-MX" sz="3200" dirty="0"/>
              <a:t> </a:t>
            </a:r>
            <a:r>
              <a:rPr lang="es-MX" sz="3200" dirty="0" smtClean="0"/>
              <a:t>estructura de dominios y los Centros de Información de Redes (NIC) El ICANN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7373"/>
            <a:ext cx="4038600" cy="4525963"/>
          </a:xfrm>
          <a:solidFill>
            <a:schemeClr val="bg2">
              <a:lumMod val="75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MX" sz="2900" dirty="0"/>
              <a:t>El </a:t>
            </a:r>
            <a:r>
              <a:rPr lang="es-MX" sz="2900" b="1" dirty="0">
                <a:solidFill>
                  <a:srgbClr val="FFC000"/>
                </a:solidFill>
              </a:rPr>
              <a:t>ICANN</a:t>
            </a:r>
            <a:r>
              <a:rPr lang="es-MX" sz="2900" dirty="0"/>
              <a:t> -del cual se habló anteriormente- es un organismo internacional, sin fines de lucro, </a:t>
            </a:r>
            <a:r>
              <a:rPr lang="es-MX" sz="2900" dirty="0" smtClean="0"/>
              <a:t>cuya responsabilidad </a:t>
            </a:r>
            <a:r>
              <a:rPr lang="es-MX" sz="2900" dirty="0"/>
              <a:t>consiste en </a:t>
            </a:r>
            <a:r>
              <a:rPr lang="es-MX" sz="2900" dirty="0">
                <a:solidFill>
                  <a:srgbClr val="00B0F0"/>
                </a:solidFill>
              </a:rPr>
              <a:t>asignar bloques de direcciones numéricas </a:t>
            </a:r>
            <a:r>
              <a:rPr lang="es-MX" sz="2900" dirty="0"/>
              <a:t>del protocolo de Internet (IP); de </a:t>
            </a:r>
            <a:r>
              <a:rPr lang="es-MX" sz="2900" dirty="0" smtClean="0"/>
              <a:t>la administración </a:t>
            </a:r>
            <a:r>
              <a:rPr lang="es-MX" sz="2900" dirty="0"/>
              <a:t>del sistema de nombres de dominio de primer nivel genéricos (.</a:t>
            </a:r>
            <a:r>
              <a:rPr lang="es-MX" sz="2900" dirty="0" err="1"/>
              <a:t>com</a:t>
            </a:r>
            <a:r>
              <a:rPr lang="es-MX" sz="2900" dirty="0"/>
              <a:t>, .</a:t>
            </a:r>
            <a:r>
              <a:rPr lang="es-MX" sz="2900" dirty="0" err="1"/>
              <a:t>org</a:t>
            </a:r>
            <a:r>
              <a:rPr lang="es-MX" sz="2900" dirty="0"/>
              <a:t>., net, .</a:t>
            </a:r>
            <a:r>
              <a:rPr lang="es-MX" sz="2900" dirty="0" err="1"/>
              <a:t>gov</a:t>
            </a:r>
            <a:r>
              <a:rPr lang="es-MX" sz="2900" dirty="0"/>
              <a:t>, …) y </a:t>
            </a:r>
            <a:r>
              <a:rPr lang="es-MX" sz="2900" dirty="0" smtClean="0"/>
              <a:t>de códigos </a:t>
            </a:r>
            <a:r>
              <a:rPr lang="es-MX" sz="2900" dirty="0"/>
              <a:t>de países (“.mx”, “.</a:t>
            </a:r>
            <a:r>
              <a:rPr lang="es-MX" sz="2900" dirty="0" err="1"/>
              <a:t>ar</a:t>
            </a:r>
            <a:r>
              <a:rPr lang="es-MX" sz="2900" dirty="0"/>
              <a:t>”, “.cl”, “.</a:t>
            </a:r>
            <a:r>
              <a:rPr lang="es-MX" sz="2900" dirty="0" err="1"/>
              <a:t>co</a:t>
            </a:r>
            <a:r>
              <a:rPr lang="es-MX" sz="2900" dirty="0"/>
              <a:t>”,…). Aunque en un principio estos servicios los desempeñaba </a:t>
            </a:r>
            <a:r>
              <a:rPr lang="es-MX" sz="2900" dirty="0" smtClean="0"/>
              <a:t>una organización </a:t>
            </a:r>
            <a:r>
              <a:rPr lang="es-MX" sz="2900" dirty="0"/>
              <a:t>denominada </a:t>
            </a:r>
            <a:r>
              <a:rPr lang="es-MX" sz="2900" i="1" dirty="0"/>
              <a:t>Internet </a:t>
            </a:r>
            <a:r>
              <a:rPr lang="es-MX" sz="2900" b="1" i="1" dirty="0" err="1">
                <a:solidFill>
                  <a:srgbClr val="C00000"/>
                </a:solidFill>
              </a:rPr>
              <a:t>Assigned</a:t>
            </a:r>
            <a:r>
              <a:rPr lang="es-MX" sz="2900" b="1" i="1" dirty="0">
                <a:solidFill>
                  <a:srgbClr val="C00000"/>
                </a:solidFill>
              </a:rPr>
              <a:t> </a:t>
            </a:r>
            <a:r>
              <a:rPr lang="es-MX" sz="2900" b="1" i="1" dirty="0" err="1">
                <a:solidFill>
                  <a:srgbClr val="C00000"/>
                </a:solidFill>
              </a:rPr>
              <a:t>Numbers</a:t>
            </a:r>
            <a:r>
              <a:rPr lang="es-MX" sz="2900" b="1" i="1" dirty="0">
                <a:solidFill>
                  <a:srgbClr val="C00000"/>
                </a:solidFill>
              </a:rPr>
              <a:t> </a:t>
            </a:r>
            <a:r>
              <a:rPr lang="es-MX" sz="2900" b="1" i="1" dirty="0" err="1">
                <a:solidFill>
                  <a:srgbClr val="C00000"/>
                </a:solidFill>
              </a:rPr>
              <a:t>Authority</a:t>
            </a:r>
            <a:r>
              <a:rPr lang="es-MX" sz="2900" b="1" i="1" dirty="0">
                <a:solidFill>
                  <a:srgbClr val="C00000"/>
                </a:solidFill>
              </a:rPr>
              <a:t> </a:t>
            </a:r>
            <a:r>
              <a:rPr lang="es-MX" sz="2900" b="1" dirty="0">
                <a:solidFill>
                  <a:srgbClr val="C00000"/>
                </a:solidFill>
              </a:rPr>
              <a:t>(IANA)</a:t>
            </a:r>
            <a:r>
              <a:rPr lang="es-MX" sz="2900" dirty="0"/>
              <a:t> y otras entidades bajo contrato con </a:t>
            </a:r>
            <a:r>
              <a:rPr lang="es-MX" sz="2900" dirty="0" smtClean="0"/>
              <a:t>el gobierno </a:t>
            </a:r>
            <a:r>
              <a:rPr lang="es-MX" sz="2900" dirty="0"/>
              <a:t>de Estados Unidos, actualmente son responsabilidad de ICANN</a:t>
            </a:r>
            <a:r>
              <a:rPr lang="es-MX" sz="2900" dirty="0" smtClean="0"/>
              <a:t>.</a:t>
            </a:r>
          </a:p>
          <a:p>
            <a:pPr marL="0" indent="0">
              <a:buNone/>
            </a:pPr>
            <a:r>
              <a:rPr lang="es-MX" sz="2900" dirty="0" smtClean="0"/>
              <a:t>Para conocer toda la relación de países con sus respectivos códigos, el ICANN a través de la IANA mantiene una Base de Datos. Ésta resulta muy útil también para identificar el país al que pertenece un dominio determinado.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648200" y="1927373"/>
            <a:ext cx="4038600" cy="4525963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1600" dirty="0" smtClean="0"/>
              <a:t>La </a:t>
            </a:r>
            <a:r>
              <a:rPr lang="es-MX" sz="1600" dirty="0"/>
              <a:t>lista completa de la IANA se puede encontrar en la siguiente dirección: </a:t>
            </a:r>
            <a:r>
              <a:rPr lang="es-MX" sz="1600" b="1" dirty="0"/>
              <a:t>http://</a:t>
            </a:r>
            <a:r>
              <a:rPr lang="es-MX" sz="1600" b="1" dirty="0" smtClean="0"/>
              <a:t>www.iana.org/root-whois/ index.html</a:t>
            </a:r>
            <a:endParaRPr lang="es-MX" sz="1600" b="1" dirty="0"/>
          </a:p>
          <a:p>
            <a:pPr marL="0" indent="0">
              <a:buNone/>
            </a:pPr>
            <a:r>
              <a:rPr lang="es-MX" sz="1600" dirty="0"/>
              <a:t>La lista incluye también la información de los Centros de Información de Redes que administran los dominios. </a:t>
            </a:r>
            <a:r>
              <a:rPr lang="es-MX" sz="1600" dirty="0" smtClean="0"/>
              <a:t>Por ejemplo</a:t>
            </a:r>
            <a:r>
              <a:rPr lang="es-MX" sz="1600" dirty="0"/>
              <a:t>, en el caso de México puede observarse que NIC México es la instancia responsable de los </a:t>
            </a:r>
            <a:r>
              <a:rPr lang="es-MX" sz="1600" dirty="0" smtClean="0"/>
              <a:t>registros “.</a:t>
            </a:r>
            <a:r>
              <a:rPr lang="es-MX" sz="1600" dirty="0"/>
              <a:t>mx”</a:t>
            </a:r>
          </a:p>
          <a:p>
            <a:pPr marL="0" indent="0">
              <a:buNone/>
            </a:pPr>
            <a:r>
              <a:rPr lang="es-MX" sz="1600" dirty="0"/>
              <a:t>En la dirección </a:t>
            </a:r>
            <a:r>
              <a:rPr lang="es-MX" sz="1600" b="1" dirty="0"/>
              <a:t>http://www4.plala.or.jp/nomrax/TLD/ </a:t>
            </a:r>
            <a:r>
              <a:rPr lang="es-MX" sz="1600" dirty="0"/>
              <a:t>puede encontrarse un interesante mapa con los </a:t>
            </a:r>
            <a:r>
              <a:rPr lang="es-MX" sz="1600" dirty="0" smtClean="0"/>
              <a:t>diversos códigos </a:t>
            </a:r>
            <a:r>
              <a:rPr lang="es-MX" sz="1600" dirty="0"/>
              <a:t>de todos los países. Incluye también los dominios de alto nivel que se utilizan en Estados Unidos.</a:t>
            </a:r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0"/>
            <a:ext cx="1000100" cy="1025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928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9816"/>
            <a:ext cx="7543824" cy="1143000"/>
          </a:xfrm>
        </p:spPr>
        <p:txBody>
          <a:bodyPr>
            <a:noAutofit/>
          </a:bodyPr>
          <a:lstStyle/>
          <a:p>
            <a:r>
              <a:rPr lang="es-MX" sz="3600" dirty="0" smtClean="0"/>
              <a:t>Bases de datos </a:t>
            </a:r>
            <a:r>
              <a:rPr lang="es-MX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Whois</a:t>
            </a:r>
            <a:r>
              <a:rPr lang="es-MX" sz="3600" i="1" dirty="0" smtClean="0"/>
              <a:t> </a:t>
            </a:r>
            <a:r>
              <a:rPr lang="es-MX" sz="3600" dirty="0" smtClean="0"/>
              <a:t>(para la búsqueda de dominios y números IP</a:t>
            </a:r>
            <a:r>
              <a:rPr lang="es-MX" sz="3600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1800" dirty="0"/>
              <a:t>El sistema </a:t>
            </a:r>
            <a:r>
              <a:rPr lang="es-MX" sz="18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Whois</a:t>
            </a:r>
            <a:r>
              <a:rPr lang="es-MX" sz="1800" i="1" dirty="0"/>
              <a:t> </a:t>
            </a:r>
            <a:r>
              <a:rPr lang="es-MX" sz="1800" dirty="0"/>
              <a:t>es una útil herramienta que permite identificar al propietario de cualquier nombre de dominio </a:t>
            </a:r>
            <a:r>
              <a:rPr lang="es-MX" sz="1800" dirty="0" smtClean="0"/>
              <a:t>o de una </a:t>
            </a:r>
            <a:r>
              <a:rPr lang="es-MX" sz="1800" dirty="0"/>
              <a:t>dirección IP en Internet. A través de los diferentes Centros de Información de Redes en el mundo o </a:t>
            </a:r>
            <a:r>
              <a:rPr lang="es-MX" sz="1800" dirty="0" smtClean="0"/>
              <a:t>de diversas </a:t>
            </a:r>
            <a:r>
              <a:rPr lang="es-MX" sz="1800" dirty="0"/>
              <a:t>herramientas que hoy se encuentran en Internet, cualquier persona puede reconocer al dueño de </a:t>
            </a:r>
            <a:r>
              <a:rPr lang="es-MX" sz="1800" dirty="0" smtClean="0"/>
              <a:t>un dominio </a:t>
            </a:r>
            <a:r>
              <a:rPr lang="es-MX" sz="1800" dirty="0"/>
              <a:t>o dirección IP.</a:t>
            </a:r>
          </a:p>
          <a:p>
            <a:pPr marL="0" indent="0">
              <a:buNone/>
            </a:pPr>
            <a:endParaRPr lang="es-MX" sz="1800" dirty="0" smtClean="0"/>
          </a:p>
          <a:p>
            <a:pPr marL="0" indent="0">
              <a:buNone/>
            </a:pPr>
            <a:r>
              <a:rPr lang="es-MX" sz="1800" dirty="0" smtClean="0"/>
              <a:t>Por </a:t>
            </a:r>
            <a:r>
              <a:rPr lang="es-MX" sz="1800" dirty="0"/>
              <a:t>ejemplo, si una persona quisiera identificar qué organización está detrás del dominio: “</a:t>
            </a:r>
            <a:r>
              <a:rPr lang="es-MX" sz="1800" dirty="0" smtClean="0"/>
              <a:t>razonypalabra.org.mx” tendría </a:t>
            </a:r>
            <a:r>
              <a:rPr lang="es-MX" sz="1800" dirty="0"/>
              <a:t>que acudir a NIC México </a:t>
            </a:r>
            <a:r>
              <a:rPr lang="es-MX" sz="1800" b="1" dirty="0">
                <a:solidFill>
                  <a:srgbClr val="FF0000"/>
                </a:solidFill>
              </a:rPr>
              <a:t>(www.nic.mx) </a:t>
            </a:r>
            <a:r>
              <a:rPr lang="es-MX" sz="1800" dirty="0"/>
              <a:t>-puesto que se trata de un dominio “.mx”- y en el </a:t>
            </a:r>
            <a:r>
              <a:rPr lang="es-MX" sz="1800" dirty="0" smtClean="0"/>
              <a:t>apartado denominado </a:t>
            </a:r>
            <a:r>
              <a:rPr lang="es-MX" sz="1800" dirty="0"/>
              <a:t>WHOIS dirigirse a “Whois Dominios” para teclear en la forma la dirección que se trata de </a:t>
            </a:r>
            <a:r>
              <a:rPr lang="es-MX" sz="1800" dirty="0" smtClean="0"/>
              <a:t>investigar -en </a:t>
            </a:r>
            <a:r>
              <a:rPr lang="es-MX" sz="1800" dirty="0"/>
              <a:t>este caso: razonypalabra.org.mx-. Posteriormente se recomienda palomear todas las casillas (</a:t>
            </a:r>
            <a:r>
              <a:rPr lang="es-MX" sz="1800" dirty="0" smtClean="0"/>
              <a:t>Contacto Registrante, Organizaciones</a:t>
            </a:r>
            <a:r>
              <a:rPr lang="es-MX" sz="1800" dirty="0"/>
              <a:t>, Contacto, Nombre de Dominio) para obtener toda la información disponible.</a:t>
            </a:r>
          </a:p>
          <a:p>
            <a:pPr marL="0" indent="0">
              <a:buNone/>
            </a:pPr>
            <a:endParaRPr lang="es-MX" sz="1800" dirty="0" smtClean="0"/>
          </a:p>
          <a:p>
            <a:pPr marL="0" indent="0">
              <a:buNone/>
            </a:pPr>
            <a:r>
              <a:rPr lang="es-MX" sz="1800" dirty="0" smtClean="0"/>
              <a:t>Si </a:t>
            </a:r>
            <a:r>
              <a:rPr lang="es-MX" sz="1800" dirty="0"/>
              <a:t>alguna persona desea saber a quién pertenece el siguiente número “148.241.6.10” basta con acudir al </a:t>
            </a:r>
            <a:r>
              <a:rPr lang="es-MX" sz="1800" dirty="0" smtClean="0"/>
              <a:t>sistema</a:t>
            </a:r>
            <a:endParaRPr lang="es-MX" sz="1800" dirty="0"/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"/>
            <a:ext cx="1071538" cy="1098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928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r>
              <a:rPr lang="es-MX" sz="3600" dirty="0" smtClean="0"/>
              <a:t>Bases de datos </a:t>
            </a:r>
            <a:r>
              <a:rPr lang="es-MX" sz="3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Whois</a:t>
            </a:r>
            <a:r>
              <a:rPr lang="es-MX" sz="3600" i="1" dirty="0" smtClean="0"/>
              <a:t> </a:t>
            </a:r>
            <a:r>
              <a:rPr lang="es-MX" sz="3600" dirty="0" smtClean="0"/>
              <a:t>(para la </a:t>
            </a:r>
            <a:br>
              <a:rPr lang="es-MX" sz="3600" dirty="0" smtClean="0"/>
            </a:br>
            <a:r>
              <a:rPr lang="es-MX" sz="3600" dirty="0" smtClean="0"/>
              <a:t>búsqueda de dominios y números IP</a:t>
            </a:r>
            <a:r>
              <a:rPr lang="es-MX" sz="3600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3805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000" dirty="0" smtClean="0"/>
              <a:t>WHOIS </a:t>
            </a:r>
            <a:r>
              <a:rPr lang="es-MX" sz="2000" dirty="0"/>
              <a:t>IP de NIC México </a:t>
            </a:r>
            <a:r>
              <a:rPr lang="es-MX" sz="2000" b="1" dirty="0">
                <a:solidFill>
                  <a:srgbClr val="FF0000"/>
                </a:solidFill>
              </a:rPr>
              <a:t>(www.nic.mx). </a:t>
            </a:r>
            <a:r>
              <a:rPr lang="es-MX" sz="2000" dirty="0"/>
              <a:t>En la forma de búsqueda se debe ingresar el número que desea</a:t>
            </a:r>
          </a:p>
          <a:p>
            <a:pPr marL="0" indent="0">
              <a:buNone/>
            </a:pPr>
            <a:r>
              <a:rPr lang="es-MX" sz="2000" dirty="0"/>
              <a:t>identificarse –en este caso: “148.241.6.10</a:t>
            </a:r>
            <a:r>
              <a:rPr lang="es-MX" sz="2000" dirty="0" smtClean="0"/>
              <a:t>”- </a:t>
            </a:r>
          </a:p>
          <a:p>
            <a:pPr marL="0" indent="0">
              <a:buNone/>
            </a:pPr>
            <a:r>
              <a:rPr lang="es-MX" sz="2000" dirty="0" smtClean="0"/>
              <a:t>Sin </a:t>
            </a:r>
            <a:r>
              <a:rPr lang="es-MX" sz="2000" dirty="0"/>
              <a:t>embargo, para encontrar dominios cuya terminación no es “.mx”, es decir, que están registrados en </a:t>
            </a:r>
            <a:r>
              <a:rPr lang="es-MX" sz="2000" dirty="0" smtClean="0"/>
              <a:t>cualquier otro </a:t>
            </a:r>
            <a:r>
              <a:rPr lang="es-MX" sz="2000" dirty="0"/>
              <a:t>país, existen diversos sitios que resultan de gran utilidad, como </a:t>
            </a:r>
            <a:r>
              <a:rPr lang="es-MX" sz="2000" b="1" dirty="0">
                <a:solidFill>
                  <a:srgbClr val="FF0000"/>
                </a:solidFill>
              </a:rPr>
              <a:t>“allwhois.com” </a:t>
            </a:r>
            <a:r>
              <a:rPr lang="es-MX" sz="2000" dirty="0"/>
              <a:t>que funciona para </a:t>
            </a:r>
            <a:r>
              <a:rPr lang="es-MX" sz="2000" dirty="0" smtClean="0"/>
              <a:t>la búsqueda </a:t>
            </a:r>
            <a:r>
              <a:rPr lang="es-MX" sz="2000" dirty="0"/>
              <a:t>de información de cualquier dominio registrado en el </a:t>
            </a:r>
            <a:r>
              <a:rPr lang="es-MX" sz="2000" dirty="0" smtClean="0"/>
              <a:t>mundo. 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dirty="0" smtClean="0"/>
              <a:t>Por </a:t>
            </a:r>
            <a:r>
              <a:rPr lang="es-MX" sz="2000" dirty="0"/>
              <a:t>ejemplo, para encontrar quién está detrás del dominio “visitmexico.com” se puede acudir a la herramienta </a:t>
            </a:r>
            <a:r>
              <a:rPr lang="es-MX" sz="2000" dirty="0" smtClean="0"/>
              <a:t>del sitio </a:t>
            </a:r>
            <a:r>
              <a:rPr lang="es-MX" sz="2000" b="1" dirty="0">
                <a:solidFill>
                  <a:srgbClr val="FFC000"/>
                </a:solidFill>
              </a:rPr>
              <a:t>“www.allwhois.com” </a:t>
            </a:r>
            <a:r>
              <a:rPr lang="es-MX" sz="2000" dirty="0"/>
              <a:t>y preguntar por la información detallada del dominio que se desea identificar.</a:t>
            </a:r>
          </a:p>
        </p:txBody>
      </p:sp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718" y="0"/>
            <a:ext cx="1045282" cy="10715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928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6" name="5 Título"/>
          <p:cNvSpPr txBox="1">
            <a:spLocks/>
          </p:cNvSpPr>
          <p:nvPr/>
        </p:nvSpPr>
        <p:spPr>
          <a:xfrm>
            <a:off x="4572000" y="512494"/>
            <a:ext cx="3312368" cy="1404338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MuSiC InDuStRy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2498" t="14095" r="10220" b="59551"/>
          <a:stretch/>
        </p:blipFill>
        <p:spPr bwMode="auto">
          <a:xfrm>
            <a:off x="6732240" y="3789040"/>
            <a:ext cx="1616699" cy="1171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3049" t="14225" r="62220" b="54014"/>
          <a:stretch/>
        </p:blipFill>
        <p:spPr bwMode="auto">
          <a:xfrm>
            <a:off x="639939" y="954169"/>
            <a:ext cx="2419893" cy="2330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0818" t="47961" r="60360" b="9391"/>
          <a:stretch/>
        </p:blipFill>
        <p:spPr bwMode="auto">
          <a:xfrm>
            <a:off x="808469" y="4003662"/>
            <a:ext cx="2251363" cy="2498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1837" t="41256" r="12318" b="9564"/>
          <a:stretch/>
        </p:blipFill>
        <p:spPr bwMode="auto">
          <a:xfrm>
            <a:off x="3491880" y="2564904"/>
            <a:ext cx="2758760" cy="3937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12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092" y="0"/>
            <a:ext cx="905908" cy="9286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928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6" name="5 Título"/>
          <p:cNvSpPr txBox="1">
            <a:spLocks/>
          </p:cNvSpPr>
          <p:nvPr/>
        </p:nvSpPr>
        <p:spPr>
          <a:xfrm>
            <a:off x="3071802" y="642918"/>
            <a:ext cx="4643470" cy="1409820"/>
          </a:xfrm>
          <a:prstGeom prst="rect">
            <a:avLst/>
          </a:prstGeom>
          <a:solidFill>
            <a:schemeClr val="accent4">
              <a:alpha val="8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INDUSTRIA CINEMATOGRÁFICA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5379" t="70507" r="13187" b="10887"/>
          <a:stretch/>
        </p:blipFill>
        <p:spPr bwMode="auto">
          <a:xfrm>
            <a:off x="642910" y="4714884"/>
            <a:ext cx="2345784" cy="1527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5763" t="14398" r="14419" b="58930"/>
          <a:stretch/>
        </p:blipFill>
        <p:spPr bwMode="auto">
          <a:xfrm>
            <a:off x="1428728" y="2786058"/>
            <a:ext cx="1616245" cy="1631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5107" t="42583" r="62581" b="10896"/>
          <a:stretch/>
        </p:blipFill>
        <p:spPr bwMode="auto">
          <a:xfrm>
            <a:off x="6597491" y="2667670"/>
            <a:ext cx="2194762" cy="3431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6454" t="17507" r="64568" b="59508"/>
          <a:stretch/>
        </p:blipFill>
        <p:spPr bwMode="auto">
          <a:xfrm>
            <a:off x="883043" y="980728"/>
            <a:ext cx="1671431" cy="1518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7746" t="39412" r="15803" b="30294"/>
          <a:stretch/>
        </p:blipFill>
        <p:spPr bwMode="auto">
          <a:xfrm>
            <a:off x="3942936" y="3284984"/>
            <a:ext cx="2045519" cy="2197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13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0"/>
            <a:ext cx="1071538" cy="1098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515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6" name="5 Título"/>
          <p:cNvSpPr txBox="1">
            <a:spLocks/>
          </p:cNvSpPr>
          <p:nvPr/>
        </p:nvSpPr>
        <p:spPr>
          <a:xfrm>
            <a:off x="3357554" y="857232"/>
            <a:ext cx="4392488" cy="602418"/>
          </a:xfrm>
          <a:prstGeom prst="rect">
            <a:avLst/>
          </a:prstGeom>
          <a:solidFill>
            <a:schemeClr val="accent2">
              <a:alpha val="82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INDUSTRIA EDITORIAL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50000" t="46710" r="9364" b="17717"/>
          <a:stretch/>
        </p:blipFill>
        <p:spPr bwMode="auto">
          <a:xfrm>
            <a:off x="5396540" y="4289930"/>
            <a:ext cx="3088972" cy="2028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1754" t="13101" r="63501" b="56638"/>
          <a:stretch/>
        </p:blipFill>
        <p:spPr bwMode="auto">
          <a:xfrm>
            <a:off x="5786446" y="1857364"/>
            <a:ext cx="2569628" cy="235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2312" t="43080" r="62577" b="14232"/>
          <a:stretch/>
        </p:blipFill>
        <p:spPr bwMode="auto">
          <a:xfrm>
            <a:off x="642910" y="857232"/>
            <a:ext cx="2448272" cy="3121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1556" t="16996" r="19977" b="59149"/>
          <a:stretch/>
        </p:blipFill>
        <p:spPr bwMode="auto">
          <a:xfrm>
            <a:off x="2051720" y="4005064"/>
            <a:ext cx="2681401" cy="2597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12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515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84" t="21807" r="14378" b="23533"/>
          <a:stretch/>
        </p:blipFill>
        <p:spPr bwMode="auto">
          <a:xfrm>
            <a:off x="971600" y="1484784"/>
            <a:ext cx="7258059" cy="410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515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7" y="1052736"/>
            <a:ext cx="8728539" cy="467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980" y="4343549"/>
            <a:ext cx="5432532" cy="239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3900" y="0"/>
            <a:ext cx="1000100" cy="1025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515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Autofit/>
          </a:bodyPr>
          <a:lstStyle/>
          <a:p>
            <a:r>
              <a:rPr lang="es-MX" sz="3200" dirty="0"/>
              <a:t>Nuevos retos educativos</a:t>
            </a:r>
            <a:r>
              <a:rPr lang="es-MX" sz="2800" dirty="0"/>
              <a:t/>
            </a:r>
            <a:br>
              <a:rPr lang="es-MX" sz="2800" dirty="0"/>
            </a:br>
            <a:r>
              <a:rPr lang="en-US" sz="1600" dirty="0"/>
              <a:t>Johnson, L., Smith, R., Willis, H., Levine, A. and Haywood, K. (2011). </a:t>
            </a:r>
            <a:r>
              <a:rPr lang="en-US" sz="1600" i="1" dirty="0"/>
              <a:t>The 2011 Horizon</a:t>
            </a:r>
            <a:br>
              <a:rPr lang="en-US" sz="1600" i="1" dirty="0"/>
            </a:br>
            <a:r>
              <a:rPr lang="en-US" sz="1600" i="1" dirty="0"/>
              <a:t>Report. </a:t>
            </a:r>
            <a:r>
              <a:rPr lang="en-US" sz="1600" dirty="0"/>
              <a:t>Austin: The New Media Consortium.</a:t>
            </a:r>
            <a:endParaRPr lang="es-MX" sz="1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59089" y="1916832"/>
            <a:ext cx="4330824" cy="4525963"/>
          </a:xfrm>
          <a:gradFill>
            <a:gsLst>
              <a:gs pos="0">
                <a:schemeClr val="accent2">
                  <a:shade val="51000"/>
                  <a:satMod val="130000"/>
                  <a:alpha val="0"/>
                  <a:lumMod val="37000"/>
                  <a:lumOff val="63000"/>
                </a:schemeClr>
              </a:gs>
              <a:gs pos="80000">
                <a:srgbClr val="D35C59"/>
              </a:gs>
              <a:gs pos="100000">
                <a:schemeClr val="accent2">
                  <a:shade val="94000"/>
                  <a:satMod val="135000"/>
                </a:schemeClr>
              </a:gs>
            </a:gsLst>
            <a:lin ang="16200000" scaled="0"/>
          </a:gradFill>
        </p:spPr>
        <p:txBody>
          <a:bodyPr>
            <a:normAutofit/>
          </a:bodyPr>
          <a:lstStyle/>
          <a:p>
            <a:r>
              <a:rPr lang="es-MX" sz="1800" dirty="0"/>
              <a:t>Adquisición de habilidades </a:t>
            </a:r>
            <a:r>
              <a:rPr lang="es-MX" sz="1800" dirty="0" smtClean="0"/>
              <a:t>tecnológicas.</a:t>
            </a:r>
            <a:endParaRPr lang="es-MX" sz="1800" dirty="0"/>
          </a:p>
          <a:p>
            <a:r>
              <a:rPr lang="es-MX" sz="1800" dirty="0" smtClean="0"/>
              <a:t>Nuevas </a:t>
            </a:r>
            <a:r>
              <a:rPr lang="es-MX" sz="1800" dirty="0"/>
              <a:t>generaciones tienen expectativa </a:t>
            </a:r>
            <a:r>
              <a:rPr lang="es-MX" sz="1800" dirty="0" smtClean="0"/>
              <a:t>de trabajar </a:t>
            </a:r>
            <a:r>
              <a:rPr lang="es-MX" sz="1800" dirty="0"/>
              <a:t>y aprender dondequiera y donde </a:t>
            </a:r>
            <a:r>
              <a:rPr lang="es-MX" sz="1800" dirty="0" smtClean="0"/>
              <a:t>sea.</a:t>
            </a:r>
            <a:endParaRPr lang="es-MX" sz="1800" dirty="0"/>
          </a:p>
          <a:p>
            <a:r>
              <a:rPr lang="es-MX" sz="1800" dirty="0" smtClean="0"/>
              <a:t>Demanda </a:t>
            </a:r>
            <a:r>
              <a:rPr lang="es-MX" sz="1800" dirty="0"/>
              <a:t>creciente de recursos </a:t>
            </a:r>
            <a:r>
              <a:rPr lang="es-MX" sz="1800" dirty="0" smtClean="0"/>
              <a:t>fácilmente accesibles </a:t>
            </a:r>
            <a:r>
              <a:rPr lang="es-MX" sz="1800" dirty="0"/>
              <a:t>por diversos </a:t>
            </a:r>
            <a:r>
              <a:rPr lang="es-MX" sz="1800" dirty="0" smtClean="0"/>
              <a:t>medios.</a:t>
            </a:r>
            <a:endParaRPr lang="es-MX" sz="1800" dirty="0"/>
          </a:p>
          <a:p>
            <a:r>
              <a:rPr lang="es-MX" sz="1800" dirty="0" smtClean="0"/>
              <a:t>Los </a:t>
            </a:r>
            <a:r>
              <a:rPr lang="es-MX" sz="1800" dirty="0"/>
              <a:t>estudiantes estén recurriendo a </a:t>
            </a:r>
            <a:r>
              <a:rPr lang="es-MX" sz="1800" dirty="0" err="1" smtClean="0"/>
              <a:t>educació</a:t>
            </a:r>
            <a:r>
              <a:rPr lang="es-MX" sz="1800" dirty="0" smtClean="0"/>
              <a:t> alternativa </a:t>
            </a:r>
            <a:r>
              <a:rPr lang="es-MX" sz="1800" dirty="0"/>
              <a:t>para </a:t>
            </a:r>
            <a:r>
              <a:rPr lang="es-MX" sz="1800" dirty="0" smtClean="0"/>
              <a:t>aprender.</a:t>
            </a:r>
            <a:endParaRPr lang="es-MX" sz="1800" dirty="0"/>
          </a:p>
          <a:p>
            <a:r>
              <a:rPr lang="es-MX" sz="1800" dirty="0" smtClean="0"/>
              <a:t>La </a:t>
            </a:r>
            <a:r>
              <a:rPr lang="es-MX" sz="1800" dirty="0"/>
              <a:t>tecnología móvil es un medio mediante </a:t>
            </a:r>
            <a:r>
              <a:rPr lang="es-MX" sz="1800" dirty="0" smtClean="0"/>
              <a:t>el cual </a:t>
            </a:r>
            <a:r>
              <a:rPr lang="es-MX" sz="1800" dirty="0"/>
              <a:t>la educación puede llegar a </a:t>
            </a:r>
            <a:r>
              <a:rPr lang="es-MX" sz="1800" dirty="0" smtClean="0"/>
              <a:t>sus destinarios finales.</a:t>
            </a:r>
            <a:endParaRPr lang="es-MX" sz="1800" dirty="0"/>
          </a:p>
          <a:p>
            <a:r>
              <a:rPr lang="es-MX" sz="1800" dirty="0" smtClean="0"/>
              <a:t>En </a:t>
            </a:r>
            <a:r>
              <a:rPr lang="es-MX" sz="1800" dirty="0"/>
              <a:t>un año, este será el principal medio </a:t>
            </a:r>
            <a:r>
              <a:rPr lang="es-MX" sz="1800" dirty="0" smtClean="0"/>
              <a:t>de acceso </a:t>
            </a:r>
            <a:r>
              <a:rPr lang="es-MX" sz="1800" dirty="0"/>
              <a:t>a internet por parte del 80% </a:t>
            </a:r>
            <a:r>
              <a:rPr lang="es-MX" sz="1800" dirty="0" smtClean="0"/>
              <a:t>de usuarios.</a:t>
            </a:r>
            <a:endParaRPr lang="es-MX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156" y="1916832"/>
            <a:ext cx="1003941" cy="194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53633"/>
            <a:ext cx="14287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23528" y="2545740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 smtClean="0"/>
              <a:t>Métodos Numéricos para</a:t>
            </a:r>
          </a:p>
          <a:p>
            <a:r>
              <a:rPr lang="es-MX" sz="1400" dirty="0" smtClean="0"/>
              <a:t>Ingeniería (M2009)</a:t>
            </a:r>
            <a:endParaRPr lang="es-MX" sz="1400" dirty="0"/>
          </a:p>
        </p:txBody>
      </p:sp>
      <p:sp>
        <p:nvSpPr>
          <p:cNvPr id="10" name="9 Rectángulo"/>
          <p:cNvSpPr/>
          <p:nvPr/>
        </p:nvSpPr>
        <p:spPr>
          <a:xfrm>
            <a:off x="360077" y="5013176"/>
            <a:ext cx="20516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/>
              <a:t>Fundamentos de</a:t>
            </a:r>
          </a:p>
          <a:p>
            <a:r>
              <a:rPr lang="es-MX" sz="1400" dirty="0"/>
              <a:t>Programación (TC1002)</a:t>
            </a:r>
          </a:p>
        </p:txBody>
      </p:sp>
      <p:pic>
        <p:nvPicPr>
          <p:cNvPr id="12" name="11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900" y="0"/>
            <a:ext cx="1000100" cy="1025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3588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835696" y="116632"/>
            <a:ext cx="5760640" cy="800088"/>
          </a:xfrm>
          <a:prstGeom prst="rect">
            <a:avLst/>
          </a:prstGeom>
          <a:gradFill rotWithShape="1">
            <a:gsLst>
              <a:gs pos="25000">
                <a:schemeClr val="accent1">
                  <a:shade val="51000"/>
                  <a:satMod val="130000"/>
                  <a:alpha val="0"/>
                </a:schemeClr>
              </a:gs>
              <a:gs pos="91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 smtClean="0"/>
              <a:t>APRENDIZAJE MÓVIL</a:t>
            </a:r>
            <a:endParaRPr lang="es-MX" sz="3200" dirty="0"/>
          </a:p>
        </p:txBody>
      </p:sp>
      <p:pic>
        <p:nvPicPr>
          <p:cNvPr id="11" name="10 Imagen" descr="students_phone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477467">
            <a:off x="5526148" y="1763194"/>
            <a:ext cx="3883630" cy="3286148"/>
          </a:xfrm>
          <a:prstGeom prst="rect">
            <a:avLst/>
          </a:prstGeom>
        </p:spPr>
      </p:pic>
      <p:pic>
        <p:nvPicPr>
          <p:cNvPr id="13" name="12 Imagen" descr="iphone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7418">
            <a:off x="231572" y="730898"/>
            <a:ext cx="4233364" cy="2857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11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81947449"/>
              </p:ext>
            </p:extLst>
          </p:nvPr>
        </p:nvGraphicFramePr>
        <p:xfrm>
          <a:off x="1320979" y="1694680"/>
          <a:ext cx="7201116" cy="4843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9075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0"/>
            <a:ext cx="663643" cy="6680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7384"/>
            <a:ext cx="9143999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075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0"/>
            <a:ext cx="663643" cy="6680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900" y="0"/>
            <a:ext cx="1000100" cy="1025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075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3" y="958610"/>
            <a:ext cx="7221805" cy="5422718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0"/>
            <a:ext cx="1071538" cy="1098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075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4" y="905527"/>
            <a:ext cx="7466408" cy="5567135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0658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043420"/>
            <a:ext cx="7306745" cy="5434982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0658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34491"/>
            <a:ext cx="7388225" cy="523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0658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8" y="908720"/>
            <a:ext cx="7326560" cy="5471299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710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23019"/>
            <a:ext cx="7509837" cy="5444853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710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65815"/>
            <a:ext cx="7409250" cy="5392531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710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1403648" y="1535881"/>
            <a:ext cx="6624736" cy="3693319"/>
          </a:xfrm>
          <a:prstGeom prst="rect">
            <a:avLst/>
          </a:prstGeom>
          <a:gradFill>
            <a:gsLst>
              <a:gs pos="37000">
                <a:schemeClr val="accent1">
                  <a:shade val="51000"/>
                  <a:satMod val="130000"/>
                  <a:alpha val="0"/>
                </a:schemeClr>
              </a:gs>
              <a:gs pos="94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5400" dirty="0" smtClean="0"/>
              <a:t>Actitud y percepción de los </a:t>
            </a:r>
            <a:r>
              <a:rPr lang="es-MX" sz="5400" dirty="0" smtClean="0">
                <a:solidFill>
                  <a:srgbClr val="00B050"/>
                </a:solidFill>
              </a:rPr>
              <a:t>mex</a:t>
            </a:r>
            <a:r>
              <a:rPr lang="es-MX" sz="5400" dirty="0" smtClean="0"/>
              <a:t>ica</a:t>
            </a:r>
            <a:r>
              <a:rPr lang="es-MX" sz="5400" dirty="0" smtClean="0">
                <a:solidFill>
                  <a:srgbClr val="FF0000"/>
                </a:solidFill>
              </a:rPr>
              <a:t>nos</a:t>
            </a:r>
            <a:r>
              <a:rPr lang="es-MX" sz="5400" dirty="0" smtClean="0"/>
              <a:t> sobre internet.</a:t>
            </a:r>
          </a:p>
          <a:p>
            <a:pPr algn="ctr"/>
            <a:r>
              <a:rPr lang="es-MX" sz="3600" i="1" dirty="0" smtClean="0"/>
              <a:t>Hallazgos sobre los “no usuarios” de internet…</a:t>
            </a:r>
            <a:endParaRPr lang="es-MX" sz="3600" i="1" dirty="0"/>
          </a:p>
        </p:txBody>
      </p:sp>
      <p:pic>
        <p:nvPicPr>
          <p:cNvPr id="7" name="6 Imagen" descr="00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710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06" y="956125"/>
            <a:ext cx="7471732" cy="5521814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0456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89" y="935061"/>
            <a:ext cx="7375054" cy="5563942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0456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92" y="1066416"/>
            <a:ext cx="7183700" cy="5360080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29823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18" y="823290"/>
            <a:ext cx="7443152" cy="5611265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5198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99708"/>
            <a:ext cx="7418777" cy="5544375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5198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4" y="980728"/>
            <a:ext cx="7385522" cy="5419529"/>
          </a:xfrm>
          <a:prstGeom prst="rect">
            <a:avLst/>
          </a:prstGeom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5198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4681537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264" y="4054499"/>
            <a:ext cx="566420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9932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755576" y="980728"/>
            <a:ext cx="7637543" cy="523220"/>
          </a:xfrm>
          <a:prstGeom prst="rect">
            <a:avLst/>
          </a:prstGeom>
          <a:gradFill>
            <a:gsLst>
              <a:gs pos="14000">
                <a:schemeClr val="accent4">
                  <a:shade val="51000"/>
                  <a:satMod val="130000"/>
                  <a:alpha val="0"/>
                </a:schemeClr>
              </a:gs>
              <a:gs pos="93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Understanding the Internet as a media extension</a:t>
            </a:r>
            <a:endParaRPr lang="es-MX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85999"/>
            <a:ext cx="795020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9932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80" y="2132856"/>
            <a:ext cx="1909880" cy="249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37" y="2127301"/>
            <a:ext cx="2209301" cy="2591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53" y="188640"/>
            <a:ext cx="3865563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 descr="00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9932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02171"/>
            <a:ext cx="7629477" cy="568001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6 Imagen" descr="00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352" y="0"/>
            <a:ext cx="1184648" cy="121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69567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193964" y="1340768"/>
            <a:ext cx="0" cy="47525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 flipV="1">
            <a:off x="822889" y="6664036"/>
            <a:ext cx="8285615" cy="5324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0"/>
            <a:ext cx="663643" cy="6680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3648" cy="518843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902370"/>
            <a:ext cx="1745090" cy="18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5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3191</Words>
  <Application>Microsoft Macintosh PowerPoint</Application>
  <PresentationFormat>Presentación en pantalla (4:3)</PresentationFormat>
  <Paragraphs>227</Paragraphs>
  <Slides>72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3" baseType="lpstr">
      <vt:lpstr>Tema de Office</vt:lpstr>
      <vt:lpstr>Comunicación Digital Estratégica</vt:lpstr>
      <vt:lpstr>Estadísticas mundiales de Internet y las principales redes sociales</vt:lpstr>
      <vt:lpstr>Presentación de PowerPoint</vt:lpstr>
      <vt:lpstr>                        en América</vt:lpstr>
      <vt:lpstr>Total de usuarios de las  principales redes sociales</vt:lpstr>
      <vt:lpstr>El impacto de las redes sociales  en México</vt:lpstr>
      <vt:lpstr>Presentación de PowerPoint</vt:lpstr>
      <vt:lpstr>Las principales actividades son:</vt:lpstr>
      <vt:lpstr>Presentación de PowerPoint</vt:lpstr>
      <vt:lpstr>ESTUDIO AMIPCI</vt:lpstr>
      <vt:lpstr>En cuanto a la recordación de los partidos políticos en redes sociales, la AMIPCI atribuyó: </vt:lpstr>
      <vt:lpstr>Fernando Gutiérrez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Cinco aspectos que debemos conocer sobre el cambio tecnológico para comprender las transformaciones sociales en ambientes interrelacionados Bajo la visión de Neil Postman</vt:lpstr>
      <vt:lpstr>Presentación de PowerPoint</vt:lpstr>
      <vt:lpstr>El fundamento de los medios digitales: Sistema Binario</vt:lpstr>
      <vt:lpstr>Presentación de PowerPoint</vt:lpstr>
      <vt:lpstr>Sistemas Análogos y Sistemas Digitales</vt:lpstr>
      <vt:lpstr>Sistemas Análogos y Sistemas Digitales</vt:lpstr>
      <vt:lpstr>Presentación de PowerPoint</vt:lpstr>
      <vt:lpstr>Cuatro aspectos claves: Redes, Protocolos, Direcciones electrónicas y Aplicaciones</vt:lpstr>
      <vt:lpstr>Presentación de PowerPoint</vt:lpstr>
      <vt:lpstr>Comunicación vía satélite</vt:lpstr>
      <vt:lpstr>Presentación de PowerPoint</vt:lpstr>
      <vt:lpstr>Presentación de PowerPoint</vt:lpstr>
      <vt:lpstr>Presentación de PowerPoint</vt:lpstr>
      <vt:lpstr>Presentación de PowerPoint</vt:lpstr>
      <vt:lpstr>Cuatro aspectos claves: Redes, Protocolos, Direcciones electrónicas y Aplicaciones</vt:lpstr>
      <vt:lpstr>Presentación de PowerPoint</vt:lpstr>
      <vt:lpstr>Cuatro aspectos claves: Redes, Protocolos, Direcciones electrónicas y Aplicaciones</vt:lpstr>
      <vt:lpstr>Presentación de PowerPoint</vt:lpstr>
      <vt:lpstr>Cuatro aspectos claves: Redes, Protocolos, Direcciones electrónicas y Aplicaciones</vt:lpstr>
      <vt:lpstr>Presentación de PowerPoint</vt:lpstr>
      <vt:lpstr>La estructura de dominios y los Centros de Información de Redes (NIC) El ICANN</vt:lpstr>
      <vt:lpstr>Bases de datos Whois (para la búsqueda de dominios y números IP)</vt:lpstr>
      <vt:lpstr>Bases de datos Whois (para la  búsqueda de dominios y números IP)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Nuevos retos educativos Johnson, L., Smith, R., Willis, H., Levine, A. and Haywood, K. (2011). The 2011 Horizon Report. Austin: The New Media Consortium.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Sindy Miko</dc:creator>
  <cp:lastModifiedBy>Octavio Islas</cp:lastModifiedBy>
  <cp:revision>194</cp:revision>
  <dcterms:created xsi:type="dcterms:W3CDTF">2012-03-23T13:31:15Z</dcterms:created>
  <dcterms:modified xsi:type="dcterms:W3CDTF">2012-03-24T18:35:40Z</dcterms:modified>
</cp:coreProperties>
</file>