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av" ContentType="audio/wav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266" r:id="rId4"/>
    <p:sldId id="265" r:id="rId5"/>
    <p:sldId id="257" r:id="rId6"/>
    <p:sldId id="258" r:id="rId7"/>
    <p:sldId id="269" r:id="rId8"/>
    <p:sldId id="268" r:id="rId9"/>
    <p:sldId id="267" r:id="rId10"/>
    <p:sldId id="271" r:id="rId11"/>
    <p:sldId id="272" r:id="rId12"/>
    <p:sldId id="273" r:id="rId13"/>
    <p:sldId id="270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59" r:id="rId24"/>
    <p:sldId id="299" r:id="rId25"/>
    <p:sldId id="298" r:id="rId26"/>
    <p:sldId id="300" r:id="rId27"/>
    <p:sldId id="301" r:id="rId28"/>
    <p:sldId id="302" r:id="rId29"/>
    <p:sldId id="303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97" r:id="rId4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39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7D1EE-EB3E-4565-B4EE-A92F25352828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536D-7060-40FE-9A3A-DE561DA7DC1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912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7D1EE-EB3E-4565-B4EE-A92F25352828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536D-7060-40FE-9A3A-DE561DA7DC1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8055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7D1EE-EB3E-4565-B4EE-A92F25352828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536D-7060-40FE-9A3A-DE561DA7DC1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628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7D1EE-EB3E-4565-B4EE-A92F25352828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536D-7060-40FE-9A3A-DE561DA7DC1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7673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7D1EE-EB3E-4565-B4EE-A92F25352828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536D-7060-40FE-9A3A-DE561DA7DC1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215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7D1EE-EB3E-4565-B4EE-A92F25352828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536D-7060-40FE-9A3A-DE561DA7DC1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2367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7D1EE-EB3E-4565-B4EE-A92F25352828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536D-7060-40FE-9A3A-DE561DA7DC1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5303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7D1EE-EB3E-4565-B4EE-A92F25352828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536D-7060-40FE-9A3A-DE561DA7DC1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49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7D1EE-EB3E-4565-B4EE-A92F25352828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536D-7060-40FE-9A3A-DE561DA7DC1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2697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7D1EE-EB3E-4565-B4EE-A92F25352828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536D-7060-40FE-9A3A-DE561DA7DC1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1475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7D1EE-EB3E-4565-B4EE-A92F25352828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536D-7060-40FE-9A3A-DE561DA7DC1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1085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6028D-3967-4CDC-A6D6-07356B6FED84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192596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254BD-A3D8-4036-9C62-2BFC0B0651C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52828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53E72-1BE0-44AA-A74C-98549BADA89A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957897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7D1EE-EB3E-4565-B4EE-A92F25352828}" type="datetimeFigureOut">
              <a:rPr lang="es-MX" smtClean="0"/>
              <a:t>04/04/12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A536D-7060-40FE-9A3A-DE561DA7DC14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760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hyperlink" Target="iabcorte.wmv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1.wav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chemeClr val="tx1">
                  <a:lumMod val="85000"/>
                  <a:lumOff val="15000"/>
                </a:schemeClr>
              </a:gs>
              <a:gs pos="100000">
                <a:srgbClr val="EAEAE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2 Subtítulo"/>
          <p:cNvSpPr>
            <a:spLocks noGrp="1"/>
          </p:cNvSpPr>
          <p:nvPr>
            <p:ph type="subTitle" idx="1"/>
          </p:nvPr>
        </p:nvSpPr>
        <p:spPr>
          <a:xfrm>
            <a:off x="1371599" y="4437112"/>
            <a:ext cx="6400800" cy="1752600"/>
          </a:xfrm>
        </p:spPr>
        <p:txBody>
          <a:bodyPr>
            <a:normAutofit fontScale="85000" lnSpcReduction="20000"/>
          </a:bodyPr>
          <a:lstStyle/>
          <a:p>
            <a:endParaRPr lang="es-MX" dirty="0" smtClean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David Aarón Miranda García</a:t>
            </a:r>
          </a:p>
          <a:p>
            <a:r>
              <a:rPr lang="es-MX" dirty="0" smtClean="0">
                <a:solidFill>
                  <a:schemeClr val="bg1"/>
                </a:solidFill>
              </a:rPr>
              <a:t>María de Lourdes Cuevas Leyva</a:t>
            </a:r>
          </a:p>
          <a:p>
            <a:r>
              <a:rPr lang="es-MX" dirty="0" smtClean="0">
                <a:solidFill>
                  <a:schemeClr val="bg1"/>
                </a:solidFill>
              </a:rPr>
              <a:t>Sabas García </a:t>
            </a:r>
            <a:r>
              <a:rPr lang="es-MX" dirty="0" err="1" smtClean="0">
                <a:solidFill>
                  <a:schemeClr val="bg1"/>
                </a:solidFill>
              </a:rPr>
              <a:t>Jahuey</a:t>
            </a:r>
            <a:endParaRPr lang="es-MX" dirty="0" smtClean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330865" y="6400800"/>
            <a:ext cx="1562472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Abril 2012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2" name="2 Subtítulo"/>
          <p:cNvSpPr txBox="1">
            <a:spLocks/>
          </p:cNvSpPr>
          <p:nvPr/>
        </p:nvSpPr>
        <p:spPr>
          <a:xfrm>
            <a:off x="122471" y="31762"/>
            <a:ext cx="8899057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b="1" dirty="0" smtClean="0">
              <a:solidFill>
                <a:schemeClr val="bg1"/>
              </a:solidFill>
            </a:endParaRPr>
          </a:p>
          <a:p>
            <a:r>
              <a:rPr lang="es-MX" b="1" dirty="0" smtClean="0">
                <a:solidFill>
                  <a:schemeClr val="bg1"/>
                </a:solidFill>
              </a:rPr>
              <a:t>INSTITUTO UNIVERSITARIO INTERNACIONAL DE TOLUCA</a:t>
            </a:r>
          </a:p>
          <a:p>
            <a:r>
              <a:rPr lang="es-MX" b="1" dirty="0" smtClean="0">
                <a:solidFill>
                  <a:schemeClr val="bg1"/>
                </a:solidFill>
              </a:rPr>
              <a:t>DOCTORADO EN EDUCACIÓN</a:t>
            </a:r>
          </a:p>
          <a:p>
            <a:r>
              <a:rPr lang="es-MX" b="1" dirty="0" smtClean="0">
                <a:solidFill>
                  <a:schemeClr val="bg1"/>
                </a:solidFill>
              </a:rPr>
              <a:t>TECNOLOGÍAS DE LA INFORMACIÓN Y LA COMUNICACIÓN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13" name="2 Subtítulo"/>
          <p:cNvSpPr txBox="1">
            <a:spLocks/>
          </p:cNvSpPr>
          <p:nvPr/>
        </p:nvSpPr>
        <p:spPr>
          <a:xfrm>
            <a:off x="244943" y="2552700"/>
            <a:ext cx="8899057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b="1" dirty="0" smtClean="0">
              <a:solidFill>
                <a:schemeClr val="tx1"/>
              </a:solidFill>
            </a:endParaRPr>
          </a:p>
          <a:p>
            <a:r>
              <a:rPr lang="es-MX" b="1" dirty="0" smtClean="0">
                <a:solidFill>
                  <a:schemeClr val="tx1"/>
                </a:solidFill>
              </a:rPr>
              <a:t>Estudio de consumo de medios digitales entre internautas mexicanos</a:t>
            </a:r>
          </a:p>
          <a:p>
            <a:r>
              <a:rPr lang="es-MX" b="1" dirty="0" smtClean="0">
                <a:solidFill>
                  <a:schemeClr val="tx1"/>
                </a:solidFill>
              </a:rPr>
              <a:t>2011 </a:t>
            </a:r>
            <a:endParaRPr lang="es-MX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626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6" t="16457" r="21246" b="6250"/>
          <a:stretch/>
        </p:blipFill>
        <p:spPr bwMode="auto">
          <a:xfrm>
            <a:off x="107504" y="0"/>
            <a:ext cx="8771025" cy="678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5249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9" t="16667" r="20937" b="6250"/>
          <a:stretch/>
        </p:blipFill>
        <p:spPr bwMode="auto">
          <a:xfrm>
            <a:off x="0" y="-27384"/>
            <a:ext cx="9036496" cy="692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182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13000">
                <a:schemeClr val="tx1">
                  <a:lumMod val="85000"/>
                  <a:lumOff val="15000"/>
                </a:schemeClr>
              </a:gs>
              <a:gs pos="47502">
                <a:schemeClr val="bg1">
                  <a:lumMod val="85000"/>
                </a:schemeClr>
              </a:gs>
              <a:gs pos="21001">
                <a:schemeClr val="tx1">
                  <a:lumMod val="75000"/>
                  <a:lumOff val="25000"/>
                </a:schemeClr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chemeClr val="tx1"/>
              </a:gs>
              <a:gs pos="100000">
                <a:srgbClr val="EAEAE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3 Rectángulo"/>
          <p:cNvSpPr/>
          <p:nvPr/>
        </p:nvSpPr>
        <p:spPr>
          <a:xfrm>
            <a:off x="395536" y="188640"/>
            <a:ext cx="77768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El </a:t>
            </a:r>
            <a:r>
              <a:rPr lang="es-MX" b="1" dirty="0" err="1" smtClean="0">
                <a:solidFill>
                  <a:schemeClr val="bg1"/>
                </a:solidFill>
              </a:rPr>
              <a:t>Interactive</a:t>
            </a:r>
            <a:r>
              <a:rPr lang="es-MX" b="1" dirty="0" smtClean="0">
                <a:solidFill>
                  <a:schemeClr val="bg1"/>
                </a:solidFill>
              </a:rPr>
              <a:t> </a:t>
            </a:r>
            <a:r>
              <a:rPr lang="es-MX" b="1" dirty="0" err="1" smtClean="0">
                <a:solidFill>
                  <a:schemeClr val="bg1"/>
                </a:solidFill>
              </a:rPr>
              <a:t>Advertising</a:t>
            </a:r>
            <a:r>
              <a:rPr lang="es-MX" b="1" dirty="0" smtClean="0">
                <a:solidFill>
                  <a:schemeClr val="bg1"/>
                </a:solidFill>
              </a:rPr>
              <a:t> Bureau (IAB)</a:t>
            </a:r>
            <a:r>
              <a:rPr lang="es-MX" dirty="0" smtClean="0">
                <a:solidFill>
                  <a:schemeClr val="bg1"/>
                </a:solidFill>
              </a:rPr>
              <a:t> es la asociación que agrupa a las empresas de la publicidad interactiva de los principales mercados del mundo.</a:t>
            </a:r>
          </a:p>
          <a:p>
            <a:pPr algn="just"/>
            <a:endParaRPr lang="es-MX" dirty="0" smtClean="0">
              <a:solidFill>
                <a:schemeClr val="bg1"/>
              </a:solidFill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</a:rPr>
              <a:t>Desde 1996, es responsable de fomentar el uso de Internet como herramienta de comunicación para las marcas e incitarlos a aprovechar al máximo la efectividad de la publicidad en línea.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683568" y="2136338"/>
            <a:ext cx="7776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 smtClean="0"/>
              <a:t>En IAB México </a:t>
            </a:r>
            <a:r>
              <a:rPr lang="es-MX" dirty="0" smtClean="0"/>
              <a:t>inició operaciones en febrero de 2005, a iniciativa de los principales portales, quienes identificaron la necesidad de contar con una entidad neutral dedicada a promover y regular a la publicidad por medios interactivos.</a:t>
            </a:r>
          </a:p>
          <a:p>
            <a:pPr algn="just"/>
            <a:r>
              <a:rPr lang="es-MX" dirty="0" smtClean="0"/>
              <a:t>Objetivos:</a:t>
            </a:r>
          </a:p>
          <a:p>
            <a:pPr marL="447675" indent="-285750">
              <a:buFont typeface="Arial" pitchFamily="34" charset="0"/>
              <a:buChar char="•"/>
            </a:pPr>
            <a:r>
              <a:rPr lang="es-MX" dirty="0" smtClean="0"/>
              <a:t>Aumentar la inversión de las marcas en online marketing.</a:t>
            </a:r>
          </a:p>
          <a:p>
            <a:pPr marL="447675" indent="-285750">
              <a:buFont typeface="Arial" pitchFamily="34" charset="0"/>
              <a:buChar char="•"/>
            </a:pPr>
            <a:r>
              <a:rPr lang="es-MX" dirty="0" smtClean="0"/>
              <a:t>Establecer lineamientos y estándares que faciliten la operación de las campañas.</a:t>
            </a:r>
          </a:p>
          <a:p>
            <a:pPr marL="447675" indent="-285750">
              <a:buFont typeface="Arial" pitchFamily="34" charset="0"/>
              <a:buChar char="•"/>
            </a:pPr>
            <a:r>
              <a:rPr lang="es-MX" dirty="0" smtClean="0"/>
              <a:t>Probar y promover la efectividad del online marketing.</a:t>
            </a:r>
          </a:p>
          <a:p>
            <a:pPr marL="447675" indent="-285750">
              <a:buFont typeface="Arial" pitchFamily="34" charset="0"/>
              <a:buChar char="•"/>
            </a:pPr>
            <a:r>
              <a:rPr lang="es-MX" dirty="0" smtClean="0"/>
              <a:t>Crear un banco de información confiable de la industria.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55576" y="5530006"/>
            <a:ext cx="77403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En </a:t>
            </a:r>
            <a:r>
              <a:rPr lang="es-MX" b="1" dirty="0" err="1" smtClean="0">
                <a:solidFill>
                  <a:schemeClr val="bg1"/>
                </a:solidFill>
              </a:rPr>
              <a:t>Millward</a:t>
            </a:r>
            <a:r>
              <a:rPr lang="es-MX" b="1" dirty="0" smtClean="0">
                <a:solidFill>
                  <a:schemeClr val="bg1"/>
                </a:solidFill>
              </a:rPr>
              <a:t> Brown</a:t>
            </a:r>
            <a:r>
              <a:rPr lang="es-MX" dirty="0" smtClean="0">
                <a:solidFill>
                  <a:schemeClr val="bg1"/>
                </a:solidFill>
              </a:rPr>
              <a:t>, apasionados por las marcas. Agencia de investigación global líder especializada en publicidad y marketing a través de los medios de comunicación, durante más de 35 años.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013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30000">
                <a:schemeClr val="bg1">
                  <a:lumMod val="75000"/>
                </a:schemeClr>
              </a:gs>
              <a:gs pos="7000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51520" y="1124744"/>
            <a:ext cx="5040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“Cada año profundizamos más en cómo los mexicanos utilizan Internet y cómo este medio transforma sus costumbres, hábitos y conductas, así logramos revelar más </a:t>
            </a:r>
            <a:r>
              <a:rPr lang="es-MX" dirty="0" err="1" smtClean="0">
                <a:solidFill>
                  <a:schemeClr val="bg1"/>
                </a:solidFill>
              </a:rPr>
              <a:t>insights</a:t>
            </a:r>
            <a:r>
              <a:rPr lang="es-MX" dirty="0" smtClean="0">
                <a:solidFill>
                  <a:schemeClr val="bg1"/>
                </a:solidFill>
              </a:rPr>
              <a:t> que permiten a los profesionales de la comunicación y la mercadotecnia entender mejor cómo aprovechar Internet y tomar mejores decisiones”, comentó </a:t>
            </a:r>
            <a:r>
              <a:rPr lang="es-MX" b="1" dirty="0" smtClean="0">
                <a:solidFill>
                  <a:schemeClr val="bg1"/>
                </a:solidFill>
              </a:rPr>
              <a:t>Bianca </a:t>
            </a:r>
            <a:r>
              <a:rPr lang="es-MX" b="1" dirty="0" err="1" smtClean="0">
                <a:solidFill>
                  <a:schemeClr val="bg1"/>
                </a:solidFill>
              </a:rPr>
              <a:t>Loew</a:t>
            </a:r>
            <a:r>
              <a:rPr lang="es-MX" b="1" dirty="0" smtClean="0">
                <a:solidFill>
                  <a:schemeClr val="bg1"/>
                </a:solidFill>
              </a:rPr>
              <a:t>, </a:t>
            </a:r>
            <a:r>
              <a:rPr lang="es-MX" dirty="0" smtClean="0">
                <a:solidFill>
                  <a:schemeClr val="bg1"/>
                </a:solidFill>
              </a:rPr>
              <a:t>Directora General de </a:t>
            </a:r>
            <a:r>
              <a:rPr lang="es-MX" b="1" dirty="0" smtClean="0">
                <a:solidFill>
                  <a:schemeClr val="bg1"/>
                </a:solidFill>
              </a:rPr>
              <a:t>IAB México</a:t>
            </a:r>
            <a:r>
              <a:rPr lang="es-MX" dirty="0" smtClean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464496" y="378904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MX" b="1" dirty="0" smtClean="0"/>
              <a:t>Ricardo </a:t>
            </a:r>
            <a:r>
              <a:rPr lang="es-MX" b="1" dirty="0" err="1" smtClean="0"/>
              <a:t>Barrueta</a:t>
            </a:r>
            <a:r>
              <a:rPr lang="es-MX" b="1" dirty="0" smtClean="0"/>
              <a:t>,</a:t>
            </a:r>
            <a:r>
              <a:rPr lang="es-MX" dirty="0" smtClean="0"/>
              <a:t> Director General de </a:t>
            </a:r>
            <a:r>
              <a:rPr lang="es-MX" b="1" dirty="0" err="1" smtClean="0"/>
              <a:t>Millward</a:t>
            </a:r>
            <a:r>
              <a:rPr lang="es-MX" b="1" dirty="0" smtClean="0"/>
              <a:t> Brown </a:t>
            </a:r>
            <a:r>
              <a:rPr lang="es-MX" dirty="0" smtClean="0"/>
              <a:t>declaró que “este estudio además de ser una herramienta de negocios esencial para la toma de decisiones, evidencia la importancia que tiene Internet para las marcas y el gran trabajo que agencias, anunciantes y profesionales del marketing tenemos por delante, ya no hay excusas, estar fuera de Internet es estar fuera del mundo de los consumidores.”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619672" y="44624"/>
            <a:ext cx="63739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b="1" dirty="0" smtClean="0">
                <a:solidFill>
                  <a:schemeClr val="bg1"/>
                </a:solidFill>
              </a:rPr>
              <a:t>Los internautas mexicanos usan más tiempo el Internet que la televisión</a:t>
            </a:r>
            <a:endParaRPr lang="es-MX" sz="3200" dirty="0">
              <a:solidFill>
                <a:schemeClr val="bg1"/>
              </a:solidFill>
            </a:endParaRPr>
          </a:p>
        </p:txBody>
      </p:sp>
      <p:sp>
        <p:nvSpPr>
          <p:cNvPr id="8" name="7 Rectángulo">
            <a:hlinkClick r:id="rId2" action="ppaction://hlinkfile"/>
          </p:cNvPr>
          <p:cNvSpPr/>
          <p:nvPr/>
        </p:nvSpPr>
        <p:spPr>
          <a:xfrm>
            <a:off x="5929815" y="3048827"/>
            <a:ext cx="1261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IAB México</a:t>
            </a: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41115" y="1238172"/>
            <a:ext cx="3128246" cy="175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29" y="4005064"/>
            <a:ext cx="3049191" cy="1714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552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1" t="16875" r="22694" b="10625"/>
          <a:stretch/>
        </p:blipFill>
        <p:spPr bwMode="auto">
          <a:xfrm>
            <a:off x="-1" y="44624"/>
            <a:ext cx="8981775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5" t="31250" r="23749" b="59922"/>
          <a:stretch/>
        </p:blipFill>
        <p:spPr bwMode="auto">
          <a:xfrm>
            <a:off x="1115616" y="1772816"/>
            <a:ext cx="7395334" cy="717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2" t="44200" r="59807" b="24426"/>
          <a:stretch/>
        </p:blipFill>
        <p:spPr bwMode="auto">
          <a:xfrm>
            <a:off x="4813283" y="3563275"/>
            <a:ext cx="1737298" cy="235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11" t="49873" r="40577" b="24775"/>
          <a:stretch/>
        </p:blipFill>
        <p:spPr bwMode="auto">
          <a:xfrm>
            <a:off x="2333774" y="3766515"/>
            <a:ext cx="2238226" cy="215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72" t="49873" r="25337" b="24775"/>
          <a:stretch/>
        </p:blipFill>
        <p:spPr bwMode="auto">
          <a:xfrm>
            <a:off x="6917001" y="3817906"/>
            <a:ext cx="2064773" cy="2059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4283968" y="6525344"/>
            <a:ext cx="288032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3323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3" t="19375" r="22694" b="8125"/>
          <a:stretch/>
        </p:blipFill>
        <p:spPr bwMode="auto">
          <a:xfrm>
            <a:off x="-49917" y="0"/>
            <a:ext cx="9086413" cy="678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4572000" y="6247586"/>
            <a:ext cx="288032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4310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7" t="27708" r="54436" b="16667"/>
          <a:stretch/>
        </p:blipFill>
        <p:spPr bwMode="auto">
          <a:xfrm>
            <a:off x="611560" y="836712"/>
            <a:ext cx="2514600" cy="406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76" t="65645" r="27743" b="21647"/>
          <a:stretch/>
        </p:blipFill>
        <p:spPr bwMode="auto">
          <a:xfrm>
            <a:off x="115496" y="5733256"/>
            <a:ext cx="3185160" cy="929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91" t="82822" r="28858" b="9678"/>
          <a:stretch/>
        </p:blipFill>
        <p:spPr bwMode="auto">
          <a:xfrm>
            <a:off x="1151816" y="5338397"/>
            <a:ext cx="111252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6" t="84312" r="54436" b="9975"/>
          <a:stretch/>
        </p:blipFill>
        <p:spPr bwMode="auto">
          <a:xfrm>
            <a:off x="899592" y="4905792"/>
            <a:ext cx="1616968" cy="417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7" t="39250" r="23749" b="19524"/>
          <a:stretch/>
        </p:blipFill>
        <p:spPr bwMode="auto">
          <a:xfrm>
            <a:off x="3290272" y="603400"/>
            <a:ext cx="5616624" cy="2558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3" t="44859" r="27443" b="17516"/>
          <a:stretch/>
        </p:blipFill>
        <p:spPr bwMode="auto">
          <a:xfrm>
            <a:off x="3331907" y="3445728"/>
            <a:ext cx="5344549" cy="248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8894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9" t="26459" r="23046" b="16667"/>
          <a:stretch/>
        </p:blipFill>
        <p:spPr bwMode="auto">
          <a:xfrm>
            <a:off x="-12157" y="0"/>
            <a:ext cx="5376245" cy="335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3" t="28234" r="27783" b="17238"/>
          <a:stretch/>
        </p:blipFill>
        <p:spPr bwMode="auto">
          <a:xfrm>
            <a:off x="4280072" y="3284984"/>
            <a:ext cx="4690884" cy="323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928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0" t="25833" r="24803" b="17500"/>
          <a:stretch/>
        </p:blipFill>
        <p:spPr bwMode="auto">
          <a:xfrm>
            <a:off x="249452" y="292795"/>
            <a:ext cx="8859052" cy="5656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445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8" t="26875" r="25740" b="13959"/>
          <a:stretch/>
        </p:blipFill>
        <p:spPr bwMode="auto">
          <a:xfrm>
            <a:off x="4360768" y="2341449"/>
            <a:ext cx="4747735" cy="4471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5" t="28786" r="23748" b="18333"/>
          <a:stretch/>
        </p:blipFill>
        <p:spPr bwMode="auto">
          <a:xfrm>
            <a:off x="147320" y="188640"/>
            <a:ext cx="4928735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397390" y="6525344"/>
            <a:ext cx="38252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Rectángulo"/>
          <p:cNvSpPr/>
          <p:nvPr/>
        </p:nvSpPr>
        <p:spPr>
          <a:xfrm>
            <a:off x="8855968" y="6480720"/>
            <a:ext cx="288032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6625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3" t="17357" r="21054" b="6249"/>
          <a:stretch/>
        </p:blipFill>
        <p:spPr bwMode="auto">
          <a:xfrm>
            <a:off x="179512" y="-1"/>
            <a:ext cx="8892480" cy="689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7273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83857" y="908720"/>
            <a:ext cx="856895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Así se conectan los usuarios de Internet en México:</a:t>
            </a:r>
          </a:p>
          <a:p>
            <a:endParaRPr lang="es-MX" sz="24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/>
              <a:t>Poseen y usan más dispositivos, incluso de manera simultánea, el 57% se conecta a Internet desde un celular o </a:t>
            </a:r>
            <a:r>
              <a:rPr lang="es-MX" dirty="0" err="1" smtClean="0"/>
              <a:t>smartphone</a:t>
            </a:r>
            <a:r>
              <a:rPr lang="es-MX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/>
              <a:t>87% de los internautas se conecta desde su casa. Este número incrementó significativamente contra 2011, en consecuencia cae la conexión desde cafés Internet de 26% a 22%.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/>
              <a:t>Realizan actividades de manera paralela: 5 de cada 10 hablan por celular, ven televisión o escuchan música mientras usan Internet.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/>
              <a:t>Internet es una herramienta laboral importante, se aprovecha más para responder correos, trabajar en equipo, atender a los clientes y administrar tareas.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/>
              <a:t>En 2010 la principal actividad en Internet era chatear, en 2011 es buscar información.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27248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1"/>
          <p:cNvSpPr>
            <a:spLocks noGrp="1" noChangeArrowheads="1"/>
          </p:cNvSpPr>
          <p:nvPr>
            <p:ph type="ctrTitle"/>
          </p:nvPr>
        </p:nvSpPr>
        <p:spPr>
          <a:xfrm>
            <a:off x="771525" y="0"/>
            <a:ext cx="7606665" cy="1101567"/>
          </a:xfrm>
          <a:solidFill>
            <a:srgbClr val="D9D2E9"/>
          </a:solidFill>
        </p:spPr>
        <p:txBody>
          <a:bodyPr lIns="0" tIns="0" rIns="0" bIns="0" anchor="t"/>
          <a:lstStyle/>
          <a:p>
            <a:pPr eaLnBrk="1" hangingPunct="1">
              <a:lnSpc>
                <a:spcPct val="95000"/>
              </a:lnSpc>
            </a:pPr>
            <a:r>
              <a:rPr lang="en-US" sz="4300" i="1" dirty="0">
                <a:solidFill>
                  <a:srgbClr val="3D85C6"/>
                </a:solidFill>
                <a:latin typeface="georgia" pitchFamily="18" charset="0"/>
              </a:rPr>
              <a:t>REDES SOCIALES</a:t>
            </a:r>
          </a:p>
        </p:txBody>
      </p:sp>
      <p:pic>
        <p:nvPicPr>
          <p:cNvPr id="6" name="Imagen 7" descr="redes-social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6"/>
            <a:ext cx="7632848" cy="475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55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VE" dirty="0" smtClean="0">
                <a:latin typeface="Showcard Gothic" pitchFamily="82" charset="0"/>
              </a:rPr>
              <a:t>TODOS EN RED.</a:t>
            </a:r>
            <a:endParaRPr lang="es-ES" dirty="0" smtClean="0">
              <a:latin typeface="Showcard Gothic" pitchFamily="82" charset="0"/>
            </a:endParaRPr>
          </a:p>
        </p:txBody>
      </p:sp>
      <p:pic>
        <p:nvPicPr>
          <p:cNvPr id="4100" name="Picture 7" descr="Six_degrees_of_sepa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459" y="1844824"/>
            <a:ext cx="606742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21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222885" y="274320"/>
            <a:ext cx="8698230" cy="822960"/>
          </a:xfrm>
        </p:spPr>
        <p:txBody>
          <a:bodyPr lIns="0" tIns="0" rIns="0" bIns="0" anchor="t"/>
          <a:lstStyle/>
          <a:p>
            <a:pPr eaLnBrk="1" hangingPunct="1">
              <a:lnSpc>
                <a:spcPct val="95000"/>
              </a:lnSpc>
            </a:pPr>
            <a:r>
              <a:rPr lang="en-US" sz="3900">
                <a:solidFill>
                  <a:schemeClr val="tx1"/>
                </a:solidFill>
                <a:latin typeface="georgia" pitchFamily="18" charset="0"/>
              </a:rPr>
              <a:t>Concepto de red social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>
          <a:xfrm>
            <a:off x="222885" y="1645920"/>
            <a:ext cx="8698230" cy="4937760"/>
          </a:xfrm>
        </p:spPr>
        <p:txBody>
          <a:bodyPr lIns="0" tIns="0" rIns="0" bIns="0"/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400" dirty="0">
                <a:latin typeface="Trebuchet MS" pitchFamily="34" charset="0"/>
              </a:rPr>
              <a:t>- </a:t>
            </a:r>
            <a:r>
              <a:rPr lang="en-US" sz="2400" dirty="0" err="1">
                <a:latin typeface="georgia" pitchFamily="18" charset="0"/>
              </a:rPr>
              <a:t>Es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una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b="1" dirty="0">
                <a:latin typeface="georgia" pitchFamily="18" charset="0"/>
              </a:rPr>
              <a:t>forma de </a:t>
            </a:r>
            <a:r>
              <a:rPr lang="en-US" sz="2400" b="1" dirty="0" err="1">
                <a:latin typeface="georgia" pitchFamily="18" charset="0"/>
              </a:rPr>
              <a:t>interacción</a:t>
            </a:r>
            <a:r>
              <a:rPr lang="en-US" sz="2400" b="1" dirty="0">
                <a:latin typeface="georgia" pitchFamily="18" charset="0"/>
              </a:rPr>
              <a:t> </a:t>
            </a:r>
            <a:r>
              <a:rPr lang="en-US" sz="2400" dirty="0">
                <a:latin typeface="georgia" pitchFamily="18" charset="0"/>
              </a:rPr>
              <a:t>social, </a:t>
            </a:r>
            <a:r>
              <a:rPr lang="en-US" sz="2400" dirty="0" err="1">
                <a:latin typeface="georgia" pitchFamily="18" charset="0"/>
              </a:rPr>
              <a:t>donde</a:t>
            </a:r>
            <a:r>
              <a:rPr lang="en-US" sz="2400" dirty="0">
                <a:latin typeface="georgia" pitchFamily="18" charset="0"/>
              </a:rPr>
              <a:t> personas, </a:t>
            </a:r>
            <a:r>
              <a:rPr lang="en-US" sz="2400" dirty="0" err="1">
                <a:latin typeface="georgia" pitchFamily="18" charset="0"/>
              </a:rPr>
              <a:t>grupos</a:t>
            </a:r>
            <a:r>
              <a:rPr lang="en-US" sz="2400" dirty="0">
                <a:latin typeface="georgia" pitchFamily="18" charset="0"/>
              </a:rPr>
              <a:t> o </a:t>
            </a:r>
            <a:r>
              <a:rPr lang="en-US" sz="2400" dirty="0" err="1">
                <a:latin typeface="georgia" pitchFamily="18" charset="0"/>
              </a:rPr>
              <a:t>instituciones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realizan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b="1" dirty="0" err="1">
                <a:latin typeface="georgia" pitchFamily="18" charset="0"/>
              </a:rPr>
              <a:t>intercambios</a:t>
            </a:r>
            <a:r>
              <a:rPr lang="en-US" sz="2400" b="1" dirty="0">
                <a:latin typeface="georgia" pitchFamily="18" charset="0"/>
              </a:rPr>
              <a:t> </a:t>
            </a:r>
            <a:r>
              <a:rPr lang="en-US" sz="2400" b="1" dirty="0" err="1">
                <a:latin typeface="georgia" pitchFamily="18" charset="0"/>
              </a:rPr>
              <a:t>dinámicos</a:t>
            </a:r>
            <a:r>
              <a:rPr lang="en-US" sz="2400" b="1" dirty="0">
                <a:latin typeface="georgia" pitchFamily="18" charset="0"/>
              </a:rPr>
              <a:t> de </a:t>
            </a:r>
            <a:r>
              <a:rPr lang="en-US" sz="2400" b="1" dirty="0" err="1">
                <a:latin typeface="georgia" pitchFamily="18" charset="0"/>
              </a:rPr>
              <a:t>información</a:t>
            </a:r>
            <a:r>
              <a:rPr lang="en-US" sz="2400" dirty="0">
                <a:latin typeface="georgia" pitchFamily="18" charset="0"/>
              </a:rPr>
              <a:t>. </a:t>
            </a:r>
            <a:r>
              <a:rPr lang="en-US" sz="2400" dirty="0" err="1">
                <a:latin typeface="georgia" pitchFamily="18" charset="0"/>
              </a:rPr>
              <a:t>Involucra</a:t>
            </a:r>
            <a:r>
              <a:rPr lang="en-US" sz="2400" dirty="0">
                <a:latin typeface="georgia" pitchFamily="18" charset="0"/>
              </a:rPr>
              <a:t> a personas con </a:t>
            </a:r>
            <a:r>
              <a:rPr lang="en-US" sz="2400" dirty="0" err="1">
                <a:latin typeface="georgia" pitchFamily="18" charset="0"/>
              </a:rPr>
              <a:t>unos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mismos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intereses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que</a:t>
            </a:r>
            <a:r>
              <a:rPr lang="en-US" sz="2400" dirty="0">
                <a:latin typeface="georgia" pitchFamily="18" charset="0"/>
              </a:rPr>
              <a:t> se </a:t>
            </a:r>
            <a:r>
              <a:rPr lang="en-US" sz="2400" dirty="0" err="1">
                <a:latin typeface="georgia" pitchFamily="18" charset="0"/>
              </a:rPr>
              <a:t>unen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para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potenciar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sus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recursos</a:t>
            </a:r>
            <a:r>
              <a:rPr lang="en-US" sz="2400" dirty="0">
                <a:latin typeface="georgia" pitchFamily="18" charset="0"/>
              </a:rPr>
              <a:t>.</a:t>
            </a:r>
            <a:endParaRPr lang="en-US" dirty="0" smtClean="0"/>
          </a:p>
          <a:p>
            <a:pPr marL="0" indent="0" algn="just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 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 smtClean="0">
                <a:latin typeface="georgia" pitchFamily="18" charset="0"/>
              </a:rPr>
              <a:t>.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Trebuchet MS" pitchFamily="34" charset="0"/>
              </a:rPr>
              <a:t> </a:t>
            </a:r>
            <a:endParaRPr lang="en-US" dirty="0" smtClean="0"/>
          </a:p>
        </p:txBody>
      </p:sp>
      <p:pic>
        <p:nvPicPr>
          <p:cNvPr id="4" name="Picture 5" descr="jove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509120"/>
            <a:ext cx="4489450" cy="159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26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sz="2800" b="1" dirty="0">
                <a:latin typeface="georgia" pitchFamily="18" charset="0"/>
              </a:rPr>
              <a:t>Se </a:t>
            </a:r>
            <a:r>
              <a:rPr lang="en-US" sz="2800" b="1" dirty="0" err="1">
                <a:latin typeface="georgia" pitchFamily="18" charset="0"/>
              </a:rPr>
              <a:t>desarrollan</a:t>
            </a:r>
            <a:r>
              <a:rPr lang="en-US" sz="2800" b="1" dirty="0">
                <a:latin typeface="georgia" pitchFamily="18" charset="0"/>
              </a:rPr>
              <a:t> en </a:t>
            </a:r>
            <a:r>
              <a:rPr lang="en-US" sz="2800" b="1" dirty="0" err="1">
                <a:latin typeface="georgia" pitchFamily="18" charset="0"/>
              </a:rPr>
              <a:t>tres</a:t>
            </a:r>
            <a:r>
              <a:rPr lang="en-US" sz="2800" b="1" dirty="0">
                <a:latin typeface="georgia" pitchFamily="18" charset="0"/>
              </a:rPr>
              <a:t> </a:t>
            </a:r>
            <a:r>
              <a:rPr lang="en-US" sz="2800" b="1" dirty="0" err="1">
                <a:latin typeface="georgia" pitchFamily="18" charset="0"/>
              </a:rPr>
              <a:t>ámbitos</a:t>
            </a:r>
            <a:r>
              <a:rPr lang="en-US" sz="2800" b="1">
                <a:latin typeface="georgia" pitchFamily="18" charset="0"/>
              </a:rPr>
              <a:t> </a:t>
            </a:r>
            <a:endParaRPr lang="en-US" sz="2800" b="1" smtClean="0">
              <a:latin typeface="georgia" pitchFamily="18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sz="2800" b="1" smtClean="0">
                <a:latin typeface="georgia" pitchFamily="18" charset="0"/>
              </a:rPr>
              <a:t>de </a:t>
            </a:r>
            <a:r>
              <a:rPr lang="en-US" sz="2800" b="1" dirty="0" err="1">
                <a:latin typeface="georgia" pitchFamily="18" charset="0"/>
              </a:rPr>
              <a:t>actuación</a:t>
            </a:r>
            <a:r>
              <a:rPr lang="en-US" sz="2800" dirty="0">
                <a:latin typeface="georgia" pitchFamily="18" charset="0"/>
              </a:rPr>
              <a:t>: </a:t>
            </a:r>
          </a:p>
          <a:p>
            <a:pPr>
              <a:lnSpc>
                <a:spcPct val="95000"/>
              </a:lnSpc>
              <a:spcBef>
                <a:spcPct val="0"/>
              </a:spcBef>
              <a:buFontTx/>
              <a:buChar char="-"/>
            </a:pPr>
            <a:endParaRPr lang="en-US" sz="2800" dirty="0">
              <a:latin typeface="georgia" pitchFamily="18" charset="0"/>
            </a:endParaRPr>
          </a:p>
          <a:p>
            <a:pPr>
              <a:spcBef>
                <a:spcPct val="0"/>
              </a:spcBef>
              <a:buFontTx/>
              <a:buChar char="-"/>
            </a:pPr>
            <a:r>
              <a:rPr lang="en-US" sz="2800" dirty="0" err="1">
                <a:latin typeface="georgia" pitchFamily="18" charset="0"/>
              </a:rPr>
              <a:t>comunicación</a:t>
            </a:r>
            <a:r>
              <a:rPr lang="en-US" sz="2800" dirty="0">
                <a:latin typeface="georgia" pitchFamily="18" charset="0"/>
              </a:rPr>
              <a:t>( </a:t>
            </a:r>
            <a:r>
              <a:rPr lang="en-US" sz="2800" dirty="0" err="1">
                <a:latin typeface="georgia" pitchFamily="18" charset="0"/>
              </a:rPr>
              <a:t>intercambio</a:t>
            </a:r>
            <a:r>
              <a:rPr lang="en-US" sz="2800" dirty="0">
                <a:latin typeface="georgia" pitchFamily="18" charset="0"/>
              </a:rPr>
              <a:t> de </a:t>
            </a:r>
            <a:r>
              <a:rPr lang="en-US" sz="2800" dirty="0" err="1" smtClean="0">
                <a:latin typeface="georgia" pitchFamily="18" charset="0"/>
              </a:rPr>
              <a:t>conocimiento</a:t>
            </a:r>
            <a:r>
              <a:rPr lang="en-US" sz="2800" dirty="0" smtClean="0">
                <a:latin typeface="georgia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en-US" sz="2800" dirty="0" err="1" smtClean="0">
                <a:latin typeface="georgia" pitchFamily="18" charset="0"/>
              </a:rPr>
              <a:t>cooperación</a:t>
            </a:r>
            <a:r>
              <a:rPr lang="en-US" sz="2800" dirty="0" smtClean="0">
                <a:latin typeface="georgia" pitchFamily="18" charset="0"/>
              </a:rPr>
              <a:t>(</a:t>
            </a:r>
            <a:r>
              <a:rPr lang="en-US" sz="2800" dirty="0" err="1" smtClean="0">
                <a:latin typeface="georgia" pitchFamily="18" charset="0"/>
              </a:rPr>
              <a:t>compartir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>
                <a:latin typeface="georgia" pitchFamily="18" charset="0"/>
              </a:rPr>
              <a:t>recursos</a:t>
            </a:r>
            <a:r>
              <a:rPr lang="en-US" sz="2800" dirty="0">
                <a:latin typeface="georgia" pitchFamily="18" charset="0"/>
              </a:rPr>
              <a:t>) 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en-US" sz="2800" dirty="0">
                <a:latin typeface="georgia" pitchFamily="18" charset="0"/>
              </a:rPr>
              <a:t>y </a:t>
            </a:r>
            <a:r>
              <a:rPr lang="en-US" sz="2800" dirty="0" err="1">
                <a:latin typeface="georgia" pitchFamily="18" charset="0"/>
              </a:rPr>
              <a:t>comunidad</a:t>
            </a:r>
            <a:r>
              <a:rPr lang="en-US" sz="2800" dirty="0">
                <a:latin typeface="georgia" pitchFamily="18" charset="0"/>
              </a:rPr>
              <a:t>(</a:t>
            </a:r>
            <a:r>
              <a:rPr lang="en-US" sz="2800" dirty="0" err="1">
                <a:latin typeface="georgia" pitchFamily="18" charset="0"/>
              </a:rPr>
              <a:t>integración</a:t>
            </a:r>
            <a:r>
              <a:rPr lang="en-US" sz="2800" dirty="0">
                <a:latin typeface="georgia" pitchFamily="18" charset="0"/>
              </a:rPr>
              <a:t> de </a:t>
            </a:r>
            <a:r>
              <a:rPr lang="en-US" sz="2800" dirty="0" err="1">
                <a:latin typeface="georgia" pitchFamily="18" charset="0"/>
              </a:rPr>
              <a:t>grupos</a:t>
            </a:r>
            <a:r>
              <a:rPr lang="en-US" sz="2800" dirty="0">
                <a:latin typeface="georgia" pitchFamily="18" charset="0"/>
              </a:rPr>
              <a:t>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138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0" y="3766961"/>
            <a:ext cx="4171950" cy="3078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1"/>
          <p:cNvSpPr>
            <a:spLocks noGrp="1" noChangeArrowheads="1"/>
          </p:cNvSpPr>
          <p:nvPr>
            <p:ph type="title"/>
          </p:nvPr>
        </p:nvSpPr>
        <p:spPr>
          <a:xfrm>
            <a:off x="222885" y="274320"/>
            <a:ext cx="8698230" cy="822960"/>
          </a:xfrm>
        </p:spPr>
        <p:txBody>
          <a:bodyPr lIns="0" tIns="0" rIns="0" bIns="0" anchor="t"/>
          <a:lstStyle/>
          <a:p>
            <a:pPr algn="ctr" eaLnBrk="1" hangingPunct="1">
              <a:lnSpc>
                <a:spcPct val="95000"/>
              </a:lnSpc>
            </a:pPr>
            <a:r>
              <a:rPr lang="en-US" sz="3900" dirty="0" err="1">
                <a:solidFill>
                  <a:schemeClr val="tx1"/>
                </a:solidFill>
                <a:latin typeface="georgia" pitchFamily="18" charset="0"/>
              </a:rPr>
              <a:t>Acciones</a:t>
            </a:r>
            <a:r>
              <a:rPr lang="en-US" sz="3900" dirty="0">
                <a:solidFill>
                  <a:schemeClr val="tx1"/>
                </a:solidFill>
                <a:latin typeface="georgia" pitchFamily="18" charset="0"/>
              </a:rPr>
              <a:t> en la red social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idx="1"/>
          </p:nvPr>
        </p:nvSpPr>
        <p:spPr>
          <a:xfrm>
            <a:off x="131445" y="1280160"/>
            <a:ext cx="8705374" cy="5126355"/>
          </a:xfr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Trebuchet MS" pitchFamily="34" charset="0"/>
              </a:rPr>
              <a:t>- </a:t>
            </a:r>
            <a:r>
              <a:rPr lang="en-US" sz="2400" dirty="0" err="1">
                <a:latin typeface="georgia" pitchFamily="18" charset="0"/>
              </a:rPr>
              <a:t>Informarse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 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- </a:t>
            </a:r>
            <a:r>
              <a:rPr lang="en-US" sz="2400" dirty="0" err="1">
                <a:latin typeface="georgia" pitchFamily="18" charset="0"/>
              </a:rPr>
              <a:t>Conversar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 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- </a:t>
            </a:r>
            <a:r>
              <a:rPr lang="en-US" sz="2400" dirty="0" err="1">
                <a:latin typeface="georgia" pitchFamily="18" charset="0"/>
              </a:rPr>
              <a:t>Compartir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fotos</a:t>
            </a:r>
            <a:r>
              <a:rPr lang="en-US" sz="2400" dirty="0">
                <a:latin typeface="georgia" pitchFamily="18" charset="0"/>
              </a:rPr>
              <a:t>, videos, enlaces e </a:t>
            </a:r>
            <a:r>
              <a:rPr lang="en-US" sz="2400" dirty="0" err="1">
                <a:latin typeface="georgia" pitchFamily="18" charset="0"/>
              </a:rPr>
              <a:t>información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Trebuchet MS" pitchFamily="34" charset="0"/>
              </a:rPr>
              <a:t> 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- </a:t>
            </a:r>
            <a:r>
              <a:rPr lang="en-US" sz="2400" dirty="0" err="1">
                <a:latin typeface="georgia" pitchFamily="18" charset="0"/>
              </a:rPr>
              <a:t>Divertirse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 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- </a:t>
            </a:r>
            <a:r>
              <a:rPr lang="en-US" sz="2400" dirty="0" err="1">
                <a:latin typeface="georgia" pitchFamily="18" charset="0"/>
              </a:rPr>
              <a:t>Actuar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como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experto</a:t>
            </a:r>
            <a:r>
              <a:rPr lang="en-US" sz="2400" dirty="0">
                <a:latin typeface="georgia" pitchFamily="18" charset="0"/>
              </a:rPr>
              <a:t> en un campo </a:t>
            </a:r>
            <a:r>
              <a:rPr lang="en-US" sz="2400" dirty="0" err="1">
                <a:latin typeface="georgia" pitchFamily="18" charset="0"/>
              </a:rPr>
              <a:t>profesional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determinado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 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- </a:t>
            </a:r>
            <a:r>
              <a:rPr lang="en-US" sz="2400" dirty="0" err="1">
                <a:latin typeface="georgia" pitchFamily="18" charset="0"/>
              </a:rPr>
              <a:t>Escribir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 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- </a:t>
            </a:r>
            <a:r>
              <a:rPr lang="en-US" sz="2400" dirty="0" err="1">
                <a:latin typeface="georgia" pitchFamily="18" charset="0"/>
              </a:rPr>
              <a:t>Encontrar</a:t>
            </a:r>
            <a:r>
              <a:rPr lang="en-US" sz="2400" dirty="0">
                <a:latin typeface="georgia" pitchFamily="18" charset="0"/>
              </a:rPr>
              <a:t> amigos</a:t>
            </a:r>
            <a:endParaRPr lang="en-US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latin typeface="georgia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2622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333375"/>
            <a:ext cx="7054850" cy="1727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VE" sz="4000" b="1" i="1" smtClean="0">
                <a:latin typeface="Showcard Gothic" pitchFamily="82" charset="0"/>
              </a:rPr>
              <a:t>Ventajas y Desventajas del uso de las Redes Sociales</a:t>
            </a:r>
            <a:endParaRPr lang="es-ES" sz="4000" b="1" i="1" smtClean="0">
              <a:latin typeface="Showcard Gothic" pitchFamily="82" charset="0"/>
            </a:endParaRPr>
          </a:p>
        </p:txBody>
      </p:sp>
      <p:pic>
        <p:nvPicPr>
          <p:cNvPr id="23556" name="Picture 4" descr="Osaka_sede_veloc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133600"/>
            <a:ext cx="59055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69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VE" i="1" smtClean="0">
                <a:latin typeface="Showcard Gothic" pitchFamily="82" charset="0"/>
              </a:rPr>
              <a:t>VENTAJAS</a:t>
            </a:r>
            <a:endParaRPr lang="es-ES" i="1" smtClean="0">
              <a:latin typeface="Showcard Gothic" pitchFamily="82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76263" y="2032000"/>
            <a:ext cx="3240087" cy="40592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s-ES" sz="1800" smtClean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51275" y="1628775"/>
            <a:ext cx="4897438" cy="4824413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es-ES" sz="1600" dirty="0" smtClean="0"/>
              <a:t>Permite </a:t>
            </a:r>
            <a:r>
              <a:rPr lang="es-ES" sz="1600" b="1" dirty="0" smtClean="0"/>
              <a:t>el establecimiento de lazos y relaciones con personas que comparten los mismos intereses, preocupaciones y necesidades</a:t>
            </a:r>
            <a:r>
              <a:rPr lang="es-ES" sz="1600" dirty="0" smtClean="0"/>
              <a:t>, así como la actualización permanente de los contactos a diferencia de un servicio de correo electrónico </a:t>
            </a:r>
            <a:endParaRPr lang="es-VE" sz="1600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s-ES" sz="1600" dirty="0" smtClean="0"/>
              <a:t>Con respecto al </a:t>
            </a:r>
            <a:r>
              <a:rPr lang="es-ES" sz="1600" b="1" dirty="0" smtClean="0"/>
              <a:t>sector académico y laboral</a:t>
            </a:r>
            <a:r>
              <a:rPr lang="es-ES" sz="1600" dirty="0" smtClean="0"/>
              <a:t>, no se han quedado atrás, </a:t>
            </a:r>
            <a:r>
              <a:rPr lang="es-ES" sz="1600" b="1" dirty="0" smtClean="0"/>
              <a:t>diversas experiencias innovadoras se reflejan en estas redes</a:t>
            </a:r>
            <a:r>
              <a:rPr lang="es-ES" sz="1600" dirty="0" smtClean="0"/>
              <a:t>. </a:t>
            </a:r>
            <a:endParaRPr lang="es-VE" sz="1600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s-ES" sz="1600" dirty="0" smtClean="0"/>
              <a:t>Los </a:t>
            </a:r>
            <a:r>
              <a:rPr lang="es-ES" sz="1600" b="1" dirty="0" smtClean="0"/>
              <a:t>empresarios</a:t>
            </a:r>
            <a:r>
              <a:rPr lang="es-ES" sz="1600" dirty="0" smtClean="0"/>
              <a:t> que hacen uso de las </a:t>
            </a:r>
            <a:r>
              <a:rPr lang="es-ES" sz="1600" b="1" dirty="0" smtClean="0"/>
              <a:t>redes han demostrado un nivel de eficiencia y un acertado trabajo en equipo, </a:t>
            </a:r>
            <a:r>
              <a:rPr lang="es-ES" sz="1600" dirty="0" smtClean="0"/>
              <a:t>consolidando proyectos de gestión del conocimiento. </a:t>
            </a:r>
            <a:endParaRPr lang="es-VE" sz="1600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s-ES" sz="1600" b="1" dirty="0" smtClean="0"/>
              <a:t>Movimientos masivos de solidaridad</a:t>
            </a:r>
            <a:r>
              <a:rPr lang="es-ES" sz="1600" dirty="0" smtClean="0"/>
              <a:t>, se han visto en funcionamiento.</a:t>
            </a:r>
            <a:endParaRPr lang="es-VE" sz="1600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s-ES" sz="1600" dirty="0" smtClean="0"/>
              <a:t>Por último entre muchos </a:t>
            </a:r>
            <a:r>
              <a:rPr lang="es-ES" sz="1600" b="1" dirty="0" smtClean="0"/>
              <a:t>ejemplos campañas publicitarias novedosas se proponen diariamente</a:t>
            </a:r>
            <a:r>
              <a:rPr lang="es-ES" sz="1600" dirty="0" smtClean="0"/>
              <a:t>, con una respuesta interesante de los usuarios a muy bajo costo</a:t>
            </a:r>
          </a:p>
          <a:p>
            <a:pPr eaLnBrk="1" hangingPunct="1">
              <a:lnSpc>
                <a:spcPct val="80000"/>
              </a:lnSpc>
              <a:defRPr/>
            </a:pPr>
            <a:endParaRPr lang="es-ES" sz="1800" dirty="0" smtClean="0"/>
          </a:p>
        </p:txBody>
      </p:sp>
      <p:pic>
        <p:nvPicPr>
          <p:cNvPr id="24581" name="Picture 5" descr="internet-velocidad-de-la-lu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33600"/>
            <a:ext cx="338455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897215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VE" b="1" i="1" dirty="0" smtClean="0">
                <a:latin typeface="Showcard Gothic" pitchFamily="82" charset="0"/>
              </a:rPr>
              <a:t>DESVENTAJAS</a:t>
            </a:r>
            <a:endParaRPr lang="es-ES" b="1" i="1" dirty="0" smtClean="0">
              <a:latin typeface="Showcard Gothic" pitchFamily="82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00200"/>
            <a:ext cx="4968875" cy="485298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es-ES" sz="1800" dirty="0" smtClean="0"/>
              <a:t>La </a:t>
            </a:r>
            <a:r>
              <a:rPr lang="es-ES" sz="1800" b="1" dirty="0" smtClean="0"/>
              <a:t>invasión de la privacidad</a:t>
            </a:r>
            <a:r>
              <a:rPr lang="es-ES" sz="1800" dirty="0" smtClean="0"/>
              <a:t> es un grave problema que está presenta en las redes sociales, compañías especialistas en seguridad afirman que para los hackers es muy sencillo obtener información confidencial de sus usuarios. </a:t>
            </a:r>
            <a:endParaRPr lang="es-VE" sz="1800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s-ES" sz="1800" dirty="0" smtClean="0"/>
              <a:t>Para algunos países, </a:t>
            </a:r>
            <a:r>
              <a:rPr lang="es-ES" sz="1800" b="1" dirty="0" smtClean="0"/>
              <a:t>ser usuario de estas redes se convierte en una amenaza para la seguridad naciona</a:t>
            </a:r>
            <a:r>
              <a:rPr lang="es-ES" sz="1800" dirty="0" smtClean="0"/>
              <a:t>l. Esto ha hecho que para el personal relacionado con la seguridad de un país sea una prohibición. </a:t>
            </a:r>
            <a:endParaRPr lang="es-VE" sz="1800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s-ES" sz="1800" b="1" dirty="0" smtClean="0"/>
              <a:t>Pertenecer a una red social no es sinónimo de productividad</a:t>
            </a:r>
            <a:r>
              <a:rPr lang="es-ES" sz="1800" dirty="0" smtClean="0"/>
              <a:t>. Deambular en dicho dominio se ha convertido en una adicción. </a:t>
            </a:r>
            <a:endParaRPr lang="es-VE" sz="1800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s-ES" sz="1800" b="1" dirty="0" smtClean="0"/>
              <a:t>Gran cantidad de casos de pornografía infantil y pedofilia </a:t>
            </a:r>
            <a:r>
              <a:rPr lang="es-ES" sz="1800" dirty="0" smtClean="0"/>
              <a:t>se han manifestado en las diferentes redes sociales. </a:t>
            </a:r>
            <a:endParaRPr lang="es-VE" sz="18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s-ES" sz="2000" dirty="0" smtClean="0"/>
          </a:p>
        </p:txBody>
      </p:sp>
      <p:pic>
        <p:nvPicPr>
          <p:cNvPr id="25605" name="Picture 5" descr="646572Arc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133600"/>
            <a:ext cx="35433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52839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-32586"/>
            <a:ext cx="8229601" cy="137160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VE" b="1" i="1" dirty="0" smtClean="0">
                <a:latin typeface="Showcard Gothic" pitchFamily="82" charset="0"/>
              </a:rPr>
              <a:t>cifras de Redes  Sociales</a:t>
            </a:r>
            <a:endParaRPr lang="es-ES" dirty="0" smtClean="0">
              <a:latin typeface="Showcard Gothic" pitchFamily="82" charset="0"/>
            </a:endParaRPr>
          </a:p>
        </p:txBody>
      </p:sp>
      <p:pic>
        <p:nvPicPr>
          <p:cNvPr id="20483" name="Picture 3" descr="http://www.opcionweb.com/wp-content/uploads/2007/02/mapa-redes-socia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071563"/>
            <a:ext cx="8251825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49268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7" t="20208" r="22694" b="26875"/>
          <a:stretch/>
        </p:blipFill>
        <p:spPr bwMode="auto">
          <a:xfrm>
            <a:off x="-30520" y="0"/>
            <a:ext cx="7914888" cy="2135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0" t="28333" r="22226" b="18333"/>
          <a:stretch/>
        </p:blipFill>
        <p:spPr bwMode="auto">
          <a:xfrm>
            <a:off x="899592" y="2135939"/>
            <a:ext cx="7704856" cy="440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69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2" t="28333" r="24099" b="18958"/>
          <a:stretch/>
        </p:blipFill>
        <p:spPr bwMode="auto">
          <a:xfrm>
            <a:off x="35496" y="44624"/>
            <a:ext cx="900100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6" t="30088" r="21889" b="18045"/>
          <a:stretch/>
        </p:blipFill>
        <p:spPr bwMode="auto">
          <a:xfrm>
            <a:off x="0" y="4221088"/>
            <a:ext cx="889248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4 Conector recto"/>
          <p:cNvCxnSpPr/>
          <p:nvPr/>
        </p:nvCxnSpPr>
        <p:spPr>
          <a:xfrm>
            <a:off x="-108520" y="3789040"/>
            <a:ext cx="9252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12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2" t="29375" r="23280" b="9622"/>
          <a:stretch/>
        </p:blipFill>
        <p:spPr bwMode="auto">
          <a:xfrm>
            <a:off x="323528" y="548680"/>
            <a:ext cx="8721474" cy="5857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2586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7" t="17500" r="23045" b="35000"/>
          <a:stretch/>
        </p:blipFill>
        <p:spPr bwMode="auto">
          <a:xfrm>
            <a:off x="0" y="0"/>
            <a:ext cx="6918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2" t="27292" r="28902" b="14167"/>
          <a:stretch/>
        </p:blipFill>
        <p:spPr bwMode="auto">
          <a:xfrm>
            <a:off x="2843808" y="2420888"/>
            <a:ext cx="5334000" cy="4282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462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7" t="26874" r="24451" b="16459"/>
          <a:stretch/>
        </p:blipFill>
        <p:spPr bwMode="auto">
          <a:xfrm>
            <a:off x="107504" y="-99392"/>
            <a:ext cx="8604448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9" t="26163" r="22796" b="9173"/>
          <a:stretch/>
        </p:blipFill>
        <p:spPr bwMode="auto">
          <a:xfrm>
            <a:off x="35496" y="2564904"/>
            <a:ext cx="4824536" cy="42000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6" t="27117" r="25970" b="18246"/>
          <a:stretch/>
        </p:blipFill>
        <p:spPr bwMode="auto">
          <a:xfrm>
            <a:off x="4875697" y="2551471"/>
            <a:ext cx="4232807" cy="41898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2008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5" t="27318" r="22909" b="16230"/>
          <a:stretch/>
        </p:blipFill>
        <p:spPr bwMode="auto">
          <a:xfrm>
            <a:off x="3479820" y="3140968"/>
            <a:ext cx="5700692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0" t="25833" r="23045" b="17075"/>
          <a:stretch/>
        </p:blipFill>
        <p:spPr bwMode="auto">
          <a:xfrm>
            <a:off x="107504" y="19492"/>
            <a:ext cx="5616624" cy="3262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6484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4" t="28125" r="23162" b="10000"/>
          <a:stretch/>
        </p:blipFill>
        <p:spPr bwMode="auto">
          <a:xfrm>
            <a:off x="35496" y="0"/>
            <a:ext cx="4968552" cy="3346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6" t="28327" r="23023" b="8972"/>
          <a:stretch/>
        </p:blipFill>
        <p:spPr bwMode="auto">
          <a:xfrm>
            <a:off x="3977700" y="3342202"/>
            <a:ext cx="5166300" cy="3515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3844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340768"/>
            <a:ext cx="4381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989944"/>
            <a:ext cx="3888431" cy="2959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6271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124744"/>
            <a:ext cx="4104456" cy="11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1632" y="2338388"/>
            <a:ext cx="7284784" cy="399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9833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16832"/>
            <a:ext cx="7128792" cy="2469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908720"/>
            <a:ext cx="3456384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581128"/>
            <a:ext cx="7488832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938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6161" y="755040"/>
            <a:ext cx="6410325" cy="2889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077072"/>
            <a:ext cx="72008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8056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763284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96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5"/>
            <a:ext cx="8064896" cy="5520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03908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7896225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5530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484784"/>
            <a:ext cx="6943725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60648"/>
            <a:ext cx="770485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 b="13247"/>
          <a:stretch>
            <a:fillRect/>
          </a:stretch>
        </p:blipFill>
        <p:spPr bwMode="auto">
          <a:xfrm>
            <a:off x="899592" y="2852936"/>
            <a:ext cx="697686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5667375"/>
            <a:ext cx="684076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4365104"/>
            <a:ext cx="7128792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4717979"/>
      </p:ext>
    </p:extLst>
  </p:cSld>
  <p:clrMapOvr>
    <a:masterClrMapping/>
  </p:clrMapOvr>
  <p:transition xmlns:p14="http://schemas.microsoft.com/office/powerpoint/2010/main">
    <p:sndAc>
      <p:stSnd>
        <p:snd r:embed="rId2" name="camera.wav"/>
      </p:stSnd>
    </p:sndAc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POR ÚLTIMO</a:t>
            </a:r>
            <a:endParaRPr lang="es-MX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340768"/>
            <a:ext cx="727280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182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8892480" cy="609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5314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476672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Principales conclusiones</a:t>
            </a:r>
            <a:endParaRPr lang="es-MX" dirty="0" smtClean="0"/>
          </a:p>
          <a:p>
            <a:r>
              <a:rPr lang="es-MX" dirty="0" smtClean="0"/>
              <a:t>• Más de todo</a:t>
            </a:r>
            <a:br>
              <a:rPr lang="es-MX" dirty="0" smtClean="0"/>
            </a:br>
            <a:r>
              <a:rPr lang="es-MX" dirty="0" smtClean="0"/>
              <a:t>Los usuarios están más tiempo en Internet (4 horas en promedio) y se conectan desde más dispositivos (tienen entre 2 y 3 aparatos), para hacer más actividades online y visitar más sitios por categoría (entre 9 y 10). La principal tendencia está en el crecimiento de la digitalización del consumo de medios.</a:t>
            </a:r>
          </a:p>
          <a:p>
            <a:r>
              <a:rPr lang="es-MX" dirty="0" smtClean="0"/>
              <a:t>• Social + Mobile</a:t>
            </a:r>
            <a:br>
              <a:rPr lang="es-MX" dirty="0" smtClean="0"/>
            </a:br>
            <a:r>
              <a:rPr lang="es-MX" dirty="0" smtClean="0"/>
              <a:t>Los dispositivos móviles hacen que Internet se vuelva un medio más accesible para los usuarios, más del 40% de los usuarios que utilizan un </a:t>
            </a:r>
            <a:r>
              <a:rPr lang="es-MX" dirty="0" err="1" smtClean="0"/>
              <a:t>smartphone</a:t>
            </a:r>
            <a:r>
              <a:rPr lang="es-MX" dirty="0" smtClean="0"/>
              <a:t>, una laptop o una Palm/ PDA declaran que realizan alguna actividad en Internet por más de 5 horas.</a:t>
            </a:r>
            <a:br>
              <a:rPr lang="es-MX" dirty="0" smtClean="0"/>
            </a:br>
            <a:r>
              <a:rPr lang="es-MX" dirty="0" smtClean="0"/>
              <a:t>El acceso a las redes sociales desde los dispositivos móviles motiva a los usuarios a comprar </a:t>
            </a:r>
            <a:r>
              <a:rPr lang="es-MX" dirty="0" err="1" smtClean="0"/>
              <a:t>smartphones</a:t>
            </a:r>
            <a:r>
              <a:rPr lang="es-MX" dirty="0" smtClean="0"/>
              <a:t>, con los que comparten y consumen más contenidos audiovisuales online.</a:t>
            </a:r>
            <a:br>
              <a:rPr lang="es-MX" dirty="0" smtClean="0"/>
            </a:br>
            <a:r>
              <a:rPr lang="es-MX" dirty="0" smtClean="0"/>
              <a:t>El poder usar Internet en cualquier momento y lugar en especial, aunado al factor social, representa una gran oportunidad para las marcas de comunicarse con los consumidores con un excelente contexto y relevancia, logrando mejor respuesta y </a:t>
            </a:r>
            <a:r>
              <a:rPr lang="es-MX" dirty="0" err="1" smtClean="0"/>
              <a:t>viralidad</a:t>
            </a:r>
            <a:r>
              <a:rPr lang="es-MX" dirty="0" smtClean="0"/>
              <a:t>.</a:t>
            </a:r>
          </a:p>
          <a:p>
            <a:r>
              <a:rPr lang="es-MX" dirty="0" smtClean="0"/>
              <a:t>• Relación con Marcas</a:t>
            </a:r>
            <a:br>
              <a:rPr lang="es-MX" dirty="0" smtClean="0"/>
            </a:br>
            <a:r>
              <a:rPr lang="es-MX" dirty="0" smtClean="0"/>
              <a:t>Internet acerca más a las marcas con las personas, quienes además de buscar información de las marcas y leer comentarios de otros usuarios, también buscan los contenidos que generan y los usuarios esperan interacciones con valor y participar en sus actividades online: las marcas se convierten en medios.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66262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815</Words>
  <Application>Microsoft Macintosh PowerPoint</Application>
  <PresentationFormat>Presentación en pantalla (4:3)</PresentationFormat>
  <Paragraphs>79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REDES SOCIALES</vt:lpstr>
      <vt:lpstr>TODOS EN RED.</vt:lpstr>
      <vt:lpstr>Concepto de red social</vt:lpstr>
      <vt:lpstr>Presentación de PowerPoint</vt:lpstr>
      <vt:lpstr>Acciones en la red social</vt:lpstr>
      <vt:lpstr>Ventajas y Desventajas del uso de las Redes Sociales</vt:lpstr>
      <vt:lpstr>VENTAJAS</vt:lpstr>
      <vt:lpstr>DESVENTAJAS</vt:lpstr>
      <vt:lpstr>cifras de Redes  Sociales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 ÚLTIMO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Octavio Islas</cp:lastModifiedBy>
  <cp:revision>21</cp:revision>
  <dcterms:created xsi:type="dcterms:W3CDTF">2012-04-03T03:46:24Z</dcterms:created>
  <dcterms:modified xsi:type="dcterms:W3CDTF">2012-04-04T16:24:16Z</dcterms:modified>
</cp:coreProperties>
</file>