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p:scale>
          <a:sx n="80" d="100"/>
          <a:sy n="80" d="100"/>
        </p:scale>
        <p:origin x="-88" y="480"/>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fld id="{0BD675C1-19F7-4990-98B8-3F5B83D399E6}" type="datetimeFigureOut">
              <a:rPr lang="es-MX" smtClean="0"/>
              <a:pPr/>
              <a:t>04/04/12</a:t>
            </a:fld>
            <a:endParaRPr lang="es-MX"/>
          </a:p>
        </p:txBody>
      </p:sp>
      <p:sp>
        <p:nvSpPr>
          <p:cNvPr id="20" name="19 Marcador de pie de página"/>
          <p:cNvSpPr>
            <a:spLocks noGrp="1"/>
          </p:cNvSpPr>
          <p:nvPr>
            <p:ph type="ftr" sz="quarter" idx="11"/>
          </p:nvPr>
        </p:nvSpPr>
        <p:spPr/>
        <p:txBody>
          <a:bodyPr/>
          <a:lstStyle>
            <a:extLst/>
          </a:lstStyle>
          <a:p>
            <a:endParaRPr lang="es-MX"/>
          </a:p>
        </p:txBody>
      </p:sp>
      <p:sp>
        <p:nvSpPr>
          <p:cNvPr id="10" name="9 Marcador de número de diapositiva"/>
          <p:cNvSpPr>
            <a:spLocks noGrp="1"/>
          </p:cNvSpPr>
          <p:nvPr>
            <p:ph type="sldNum" sz="quarter" idx="12"/>
          </p:nvPr>
        </p:nvSpPr>
        <p:spPr/>
        <p:txBody>
          <a:bodyPr/>
          <a:lstStyle>
            <a:extLst/>
          </a:lstStyle>
          <a:p>
            <a:fld id="{93642E55-F7C2-4C33-80D9-1A6C2D89A3B8}" type="slidenum">
              <a:rPr lang="es-MX" smtClean="0"/>
              <a:pPr/>
              <a:t>‹Nr.›</a:t>
            </a:fld>
            <a:endParaRPr lang="es-MX"/>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BD675C1-19F7-4990-98B8-3F5B83D399E6}" type="datetimeFigureOut">
              <a:rPr lang="es-MX" smtClean="0"/>
              <a:pPr/>
              <a:t>04/04/12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93642E55-F7C2-4C33-80D9-1A6C2D89A3B8}" type="slidenum">
              <a:rPr lang="es-MX" smtClean="0"/>
              <a:pPr/>
              <a:t>‹Nr.›</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0BD675C1-19F7-4990-98B8-3F5B83D399E6}" type="datetimeFigureOut">
              <a:rPr lang="es-MX" smtClean="0"/>
              <a:pPr/>
              <a:t>04/04/12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93642E55-F7C2-4C33-80D9-1A6C2D89A3B8}" type="slidenum">
              <a:rPr lang="es-MX" smtClean="0"/>
              <a:pPr/>
              <a:t>‹Nr.›</a:t>
            </a:fld>
            <a:endParaRPr lang="es-MX"/>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0BD675C1-19F7-4990-98B8-3F5B83D399E6}" type="datetimeFigureOut">
              <a:rPr lang="es-MX" smtClean="0"/>
              <a:pPr/>
              <a:t>04/04/12</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93642E55-F7C2-4C33-80D9-1A6C2D89A3B8}" type="slidenum">
              <a:rPr lang="es-MX" smtClean="0"/>
              <a:pPr/>
              <a:t>‹Nr.›</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0BD675C1-19F7-4990-98B8-3F5B83D399E6}" type="datetimeFigureOut">
              <a:rPr lang="es-MX" smtClean="0"/>
              <a:pPr/>
              <a:t>04/04/12</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9" name="8 Marcador de número de diapositiva"/>
          <p:cNvSpPr>
            <a:spLocks noGrp="1"/>
          </p:cNvSpPr>
          <p:nvPr>
            <p:ph type="sldNum" sz="quarter" idx="12"/>
          </p:nvPr>
        </p:nvSpPr>
        <p:spPr/>
        <p:txBody>
          <a:bodyPr/>
          <a:lstStyle>
            <a:extLst/>
          </a:lstStyle>
          <a:p>
            <a:fld id="{93642E55-F7C2-4C33-80D9-1A6C2D89A3B8}" type="slidenum">
              <a:rPr lang="es-MX" smtClean="0"/>
              <a:pPr/>
              <a:t>‹Nr.›</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0BD675C1-19F7-4990-98B8-3F5B83D399E6}" type="datetimeFigureOut">
              <a:rPr lang="es-MX" smtClean="0"/>
              <a:pPr/>
              <a:t>04/04/12</a:t>
            </a:fld>
            <a:endParaRPr lang="es-MX"/>
          </a:p>
        </p:txBody>
      </p:sp>
      <p:sp>
        <p:nvSpPr>
          <p:cNvPr id="4" name="3 Marcador de pie de página"/>
          <p:cNvSpPr>
            <a:spLocks noGrp="1"/>
          </p:cNvSpPr>
          <p:nvPr>
            <p:ph type="ftr" sz="quarter" idx="11"/>
          </p:nvPr>
        </p:nvSpPr>
        <p:spPr/>
        <p:txBody>
          <a:bodyPr/>
          <a:lstStyle>
            <a:extLst/>
          </a:lstStyle>
          <a:p>
            <a:endParaRPr lang="es-MX"/>
          </a:p>
        </p:txBody>
      </p:sp>
      <p:sp>
        <p:nvSpPr>
          <p:cNvPr id="5" name="4 Marcador de número de diapositiva"/>
          <p:cNvSpPr>
            <a:spLocks noGrp="1"/>
          </p:cNvSpPr>
          <p:nvPr>
            <p:ph type="sldNum" sz="quarter" idx="12"/>
          </p:nvPr>
        </p:nvSpPr>
        <p:spPr/>
        <p:txBody>
          <a:bodyPr/>
          <a:lstStyle>
            <a:extLst/>
          </a:lstStyle>
          <a:p>
            <a:fld id="{93642E55-F7C2-4C33-80D9-1A6C2D89A3B8}" type="slidenum">
              <a:rPr lang="es-MX" smtClean="0"/>
              <a:pPr/>
              <a:t>‹Nr.›</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0BD675C1-19F7-4990-98B8-3F5B83D399E6}" type="datetimeFigureOut">
              <a:rPr lang="es-MX" smtClean="0"/>
              <a:pPr/>
              <a:t>04/04/12</a:t>
            </a:fld>
            <a:endParaRPr lang="es-MX"/>
          </a:p>
        </p:txBody>
      </p:sp>
      <p:sp>
        <p:nvSpPr>
          <p:cNvPr id="3" name="2 Marcador de pie de página"/>
          <p:cNvSpPr>
            <a:spLocks noGrp="1"/>
          </p:cNvSpPr>
          <p:nvPr>
            <p:ph type="ftr" sz="quarter" idx="11"/>
          </p:nvPr>
        </p:nvSpPr>
        <p:spPr/>
        <p:txBody>
          <a:bodyPr/>
          <a:lstStyle>
            <a:extLst/>
          </a:lstStyle>
          <a:p>
            <a:endParaRPr lang="es-MX"/>
          </a:p>
        </p:txBody>
      </p:sp>
      <p:sp>
        <p:nvSpPr>
          <p:cNvPr id="4" name="3 Marcador de número de diapositiva"/>
          <p:cNvSpPr>
            <a:spLocks noGrp="1"/>
          </p:cNvSpPr>
          <p:nvPr>
            <p:ph type="sldNum" sz="quarter" idx="12"/>
          </p:nvPr>
        </p:nvSpPr>
        <p:spPr/>
        <p:txBody>
          <a:bodyPr/>
          <a:lstStyle>
            <a:extLst/>
          </a:lstStyle>
          <a:p>
            <a:fld id="{93642E55-F7C2-4C33-80D9-1A6C2D89A3B8}" type="slidenum">
              <a:rPr lang="es-MX" smtClean="0"/>
              <a:pPr/>
              <a:t>‹Nr.›</a:t>
            </a:fld>
            <a:endParaRPr lang="es-MX"/>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0BD675C1-19F7-4990-98B8-3F5B83D399E6}" type="datetimeFigureOut">
              <a:rPr lang="es-MX" smtClean="0"/>
              <a:pPr/>
              <a:t>04/04/12</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93642E55-F7C2-4C33-80D9-1A6C2D89A3B8}" type="slidenum">
              <a:rPr lang="es-MX" smtClean="0"/>
              <a:pPr/>
              <a:t>‹Nr.›</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fld id="{0BD675C1-19F7-4990-98B8-3F5B83D399E6}" type="datetimeFigureOut">
              <a:rPr lang="es-MX" smtClean="0"/>
              <a:pPr/>
              <a:t>04/04/12</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93642E55-F7C2-4C33-80D9-1A6C2D89A3B8}" type="slidenum">
              <a:rPr lang="es-MX" smtClean="0"/>
              <a:pPr/>
              <a:t>‹Nr.›</a:t>
            </a:fld>
            <a:endParaRPr lang="es-MX"/>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BD675C1-19F7-4990-98B8-3F5B83D399E6}" type="datetimeFigureOut">
              <a:rPr lang="es-MX" smtClean="0"/>
              <a:pPr/>
              <a:t>04/04/12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93642E55-F7C2-4C33-80D9-1A6C2D89A3B8}" type="slidenum">
              <a:rPr lang="es-MX" smtClean="0"/>
              <a:pPr/>
              <a:t>‹Nr.›</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BD675C1-19F7-4990-98B8-3F5B83D399E6}" type="datetimeFigureOut">
              <a:rPr lang="es-MX" smtClean="0"/>
              <a:pPr/>
              <a:t>04/04/12</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93642E55-F7C2-4C33-80D9-1A6C2D89A3B8}" type="slidenum">
              <a:rPr lang="es-MX" smtClean="0"/>
              <a:pPr/>
              <a:t>‹Nr.›</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BD675C1-19F7-4990-98B8-3F5B83D399E6}" type="datetimeFigureOut">
              <a:rPr lang="es-MX" smtClean="0"/>
              <a:pPr/>
              <a:t>04/04/12</a:t>
            </a:fld>
            <a:endParaRPr lang="es-MX"/>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MX"/>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3642E55-F7C2-4C33-80D9-1A6C2D89A3B8}" type="slidenum">
              <a:rPr lang="es-MX" smtClean="0"/>
              <a:pPr/>
              <a:t>‹Nr.›</a:t>
            </a:fld>
            <a:endParaRPr lang="es-MX"/>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237326" y="2143116"/>
            <a:ext cx="7406640" cy="1472184"/>
          </a:xfrm>
        </p:spPr>
        <p:txBody>
          <a:bodyPr>
            <a:normAutofit fontScale="90000"/>
          </a:bodyPr>
          <a:lstStyle/>
          <a:p>
            <a:r>
              <a:rPr lang="es-MX" dirty="0" smtClean="0">
                <a:latin typeface="Arial Black" pitchFamily="34" charset="0"/>
              </a:rPr>
              <a:t>CUMBRE MUNDIAL SOBRE LA SOCIEDAD DE LA INFORMACION </a:t>
            </a:r>
            <a:r>
              <a:rPr lang="es-MX" sz="2800" dirty="0" smtClean="0">
                <a:latin typeface="Arial Black" pitchFamily="34" charset="0"/>
              </a:rPr>
              <a:t>(una visión de la misma ).</a:t>
            </a:r>
            <a:br>
              <a:rPr lang="es-MX" sz="2800" dirty="0" smtClean="0">
                <a:latin typeface="Arial Black" pitchFamily="34" charset="0"/>
              </a:rPr>
            </a:br>
            <a:r>
              <a:rPr lang="es-MX" sz="2800" dirty="0" smtClean="0">
                <a:latin typeface="Arial Black" pitchFamily="34" charset="0"/>
              </a:rPr>
              <a:t/>
            </a:r>
            <a:br>
              <a:rPr lang="es-MX" sz="2800" dirty="0" smtClean="0">
                <a:latin typeface="Arial Black" pitchFamily="34" charset="0"/>
              </a:rPr>
            </a:br>
            <a:r>
              <a:rPr lang="es-MX" sz="2800" dirty="0" smtClean="0">
                <a:latin typeface="Arial Black" pitchFamily="34" charset="0"/>
              </a:rPr>
              <a:t>EQUIPO # 3</a:t>
            </a:r>
            <a:endParaRPr lang="es-MX" dirty="0">
              <a:latin typeface="Arial Black" pitchFamily="34" charset="0"/>
            </a:endParaRPr>
          </a:p>
        </p:txBody>
      </p:sp>
      <p:sp>
        <p:nvSpPr>
          <p:cNvPr id="4" name="3 CuadroTexto"/>
          <p:cNvSpPr txBox="1"/>
          <p:nvPr/>
        </p:nvSpPr>
        <p:spPr>
          <a:xfrm>
            <a:off x="6215074" y="5331283"/>
            <a:ext cx="3929090" cy="1384995"/>
          </a:xfrm>
          <a:prstGeom prst="rect">
            <a:avLst/>
          </a:prstGeom>
          <a:noFill/>
        </p:spPr>
        <p:txBody>
          <a:bodyPr wrap="square" rtlCol="0">
            <a:spAutoFit/>
          </a:bodyPr>
          <a:lstStyle/>
          <a:p>
            <a:r>
              <a:rPr lang="es-MX" sz="1400" dirty="0" smtClean="0"/>
              <a:t>PRESENTAN :</a:t>
            </a:r>
          </a:p>
          <a:p>
            <a:endParaRPr lang="es-MX" sz="1400" dirty="0" smtClean="0"/>
          </a:p>
          <a:p>
            <a:pPr>
              <a:buFontTx/>
              <a:buChar char="-"/>
            </a:pPr>
            <a:r>
              <a:rPr lang="es-MX" sz="1400" dirty="0" smtClean="0"/>
              <a:t>XIHANNY OTMARA ALVAREZ</a:t>
            </a:r>
          </a:p>
          <a:p>
            <a:pPr>
              <a:buFontTx/>
              <a:buChar char="-"/>
            </a:pPr>
            <a:r>
              <a:rPr lang="es-MX" sz="1400" dirty="0" smtClean="0"/>
              <a:t>MARIA TERESA LEON</a:t>
            </a:r>
          </a:p>
          <a:p>
            <a:pPr>
              <a:buFontTx/>
              <a:buChar char="-"/>
            </a:pPr>
            <a:r>
              <a:rPr lang="es-MX" sz="1400" dirty="0" smtClean="0"/>
              <a:t>ENRIQUE NOSTE </a:t>
            </a:r>
          </a:p>
          <a:p>
            <a:pPr>
              <a:buFontTx/>
              <a:buChar char="-"/>
            </a:pPr>
            <a:r>
              <a:rPr lang="es-MX" sz="1400" dirty="0" smtClean="0"/>
              <a:t>ANTONIO CARBAJAL</a:t>
            </a:r>
            <a:endParaRPr lang="es-MX" sz="1400" dirty="0"/>
          </a:p>
        </p:txBody>
      </p:sp>
      <p:sp>
        <p:nvSpPr>
          <p:cNvPr id="5" name="4 CuadroTexto"/>
          <p:cNvSpPr txBox="1"/>
          <p:nvPr/>
        </p:nvSpPr>
        <p:spPr>
          <a:xfrm>
            <a:off x="1357290" y="214290"/>
            <a:ext cx="7215238" cy="369332"/>
          </a:xfrm>
          <a:prstGeom prst="rect">
            <a:avLst/>
          </a:prstGeom>
          <a:noFill/>
        </p:spPr>
        <p:txBody>
          <a:bodyPr wrap="square" rtlCol="0">
            <a:spAutoFit/>
          </a:bodyPr>
          <a:lstStyle/>
          <a:p>
            <a:pPr algn="ctr"/>
            <a:r>
              <a:rPr lang="es-MX" dirty="0" smtClean="0"/>
              <a:t>INSTITUTO UNIVERSITARIO INTERNACIONAL DE TOLUCA</a:t>
            </a:r>
            <a:endParaRPr lang="es-MX" dirty="0"/>
          </a:p>
        </p:txBody>
      </p:sp>
      <p:cxnSp>
        <p:nvCxnSpPr>
          <p:cNvPr id="7" name="6 Conector recto"/>
          <p:cNvCxnSpPr/>
          <p:nvPr/>
        </p:nvCxnSpPr>
        <p:spPr>
          <a:xfrm>
            <a:off x="1285852" y="569892"/>
            <a:ext cx="7429552" cy="1588"/>
          </a:xfrm>
          <a:prstGeom prst="line">
            <a:avLst/>
          </a:prstGeom>
          <a:ln w="3492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500050"/>
            <a:ext cx="7498080" cy="1143000"/>
          </a:xfrm>
        </p:spPr>
        <p:txBody>
          <a:bodyPr>
            <a:normAutofit/>
          </a:bodyPr>
          <a:lstStyle/>
          <a:p>
            <a:r>
              <a:rPr lang="es-MX" sz="3200" b="1" dirty="0" smtClean="0"/>
              <a:t>¿PORQUE UNA CUMBRE DE LA SOCIEDAD DE LA INFORMACION?</a:t>
            </a:r>
            <a:endParaRPr lang="es-MX" sz="3200" b="1" dirty="0"/>
          </a:p>
        </p:txBody>
      </p:sp>
      <p:sp>
        <p:nvSpPr>
          <p:cNvPr id="3" name="2 Marcador de contenido"/>
          <p:cNvSpPr>
            <a:spLocks noGrp="1"/>
          </p:cNvSpPr>
          <p:nvPr>
            <p:ph idx="1"/>
          </p:nvPr>
        </p:nvSpPr>
        <p:spPr>
          <a:xfrm>
            <a:off x="1000100" y="2057424"/>
            <a:ext cx="7929618" cy="4800600"/>
          </a:xfrm>
        </p:spPr>
        <p:txBody>
          <a:bodyPr/>
          <a:lstStyle/>
          <a:p>
            <a:r>
              <a:rPr lang="es-MX" sz="2000" dirty="0" smtClean="0"/>
              <a:t>Las naciones unidas constataron  el impacto de la revolución digital en la sociedad evaluando la manera en que se ha transformado la forma de pensar, actuar y comunicarse de las personas. La manera en lograrse el sustento y las nuevas modalidades de generar y transmitir conocimiento.</a:t>
            </a:r>
          </a:p>
          <a:p>
            <a:r>
              <a:rPr lang="es-MX" sz="2000" dirty="0" smtClean="0"/>
              <a:t>La comunidad de naciones observó paradójicamente que la brecha digital ha ampliado las fronteras de la aldea global entre los países del mundo que utilizan mejor y mas las TIC y quienes todavía tienen un limitado o nulo acceso a ellas.</a:t>
            </a:r>
          </a:p>
          <a:p>
            <a:r>
              <a:rPr lang="es-MX" sz="2000" dirty="0" smtClean="0"/>
              <a:t>Bajo esta perspectiva no queda mas que discutir este tema a escala mundial y lograr un consenso en el camino a seguir.</a:t>
            </a:r>
            <a:endParaRPr lang="es-MX" sz="2000" dirty="0"/>
          </a:p>
        </p:txBody>
      </p:sp>
      <p:sp>
        <p:nvSpPr>
          <p:cNvPr id="4" name="3 CuadroTexto"/>
          <p:cNvSpPr txBox="1"/>
          <p:nvPr/>
        </p:nvSpPr>
        <p:spPr>
          <a:xfrm>
            <a:off x="1357290" y="71414"/>
            <a:ext cx="7215238" cy="276999"/>
          </a:xfrm>
          <a:prstGeom prst="rect">
            <a:avLst/>
          </a:prstGeom>
          <a:noFill/>
        </p:spPr>
        <p:txBody>
          <a:bodyPr wrap="square" rtlCol="0">
            <a:spAutoFit/>
          </a:bodyPr>
          <a:lstStyle/>
          <a:p>
            <a:pPr algn="ctr"/>
            <a:r>
              <a:rPr lang="es-MX" sz="1200" dirty="0" smtClean="0"/>
              <a:t>INSTITUTO UNIVERSITARIO INTERNACIONAL DE TOLUCA</a:t>
            </a:r>
            <a:endParaRPr lang="es-MX" sz="1200" dirty="0"/>
          </a:p>
        </p:txBody>
      </p:sp>
      <p:cxnSp>
        <p:nvCxnSpPr>
          <p:cNvPr id="5" name="4 Conector recto"/>
          <p:cNvCxnSpPr/>
          <p:nvPr/>
        </p:nvCxnSpPr>
        <p:spPr>
          <a:xfrm>
            <a:off x="1285852" y="285728"/>
            <a:ext cx="7429552" cy="158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CUMBRE DE GINEBRA</a:t>
            </a:r>
            <a:endParaRPr lang="es-MX" dirty="0"/>
          </a:p>
        </p:txBody>
      </p:sp>
      <p:sp>
        <p:nvSpPr>
          <p:cNvPr id="3" name="2 Marcador de contenido"/>
          <p:cNvSpPr>
            <a:spLocks noGrp="1"/>
          </p:cNvSpPr>
          <p:nvPr>
            <p:ph idx="1"/>
          </p:nvPr>
        </p:nvSpPr>
        <p:spPr/>
        <p:txBody>
          <a:bodyPr>
            <a:normAutofit/>
          </a:bodyPr>
          <a:lstStyle/>
          <a:p>
            <a:r>
              <a:rPr lang="es-MX" sz="1800" dirty="0" smtClean="0"/>
              <a:t>ES LA PRIMERA FASE DE CMSI Y SE DESARROLLA EN EL 2003 CON 11000 PARTICIPANTES DE 175 PAISES.</a:t>
            </a:r>
          </a:p>
          <a:p>
            <a:endParaRPr lang="es-MX" sz="1800" dirty="0" smtClean="0"/>
          </a:p>
          <a:p>
            <a:r>
              <a:rPr lang="es-MX" sz="1800" dirty="0" smtClean="0"/>
              <a:t>ESTA FASE TIENE COMO OBJETIVO REDACTAR Y PROPICIAR UNA CLARA DECLARACION  DE  VOLUNTAD POLITICA Y TOMAR MEDIDAS CONCRETAS SOBRE  LA CONSTRUCCION DE LA SOCIEDAD DE LA INFORMACION.</a:t>
            </a:r>
          </a:p>
          <a:p>
            <a:endParaRPr lang="es-MX" sz="1800" dirty="0" smtClean="0"/>
          </a:p>
          <a:p>
            <a:r>
              <a:rPr lang="es-MX" sz="1800" dirty="0" smtClean="0"/>
              <a:t>EN ESTA FASE SE ACUERDAN DOS DOCUMENTOS CENTRALES:</a:t>
            </a:r>
          </a:p>
          <a:p>
            <a:pPr lvl="1"/>
            <a:endParaRPr lang="es-MX" sz="1800" dirty="0" smtClean="0"/>
          </a:p>
          <a:p>
            <a:pPr lvl="1"/>
            <a:r>
              <a:rPr lang="es-MX" sz="1800" dirty="0" smtClean="0"/>
              <a:t>DECLARACION DE PRINCIPIOS </a:t>
            </a:r>
          </a:p>
          <a:p>
            <a:pPr lvl="1"/>
            <a:r>
              <a:rPr lang="es-MX" sz="1800" dirty="0" smtClean="0"/>
              <a:t>PLAN DE ACCION</a:t>
            </a:r>
          </a:p>
          <a:p>
            <a:pPr lvl="1">
              <a:buNone/>
            </a:pPr>
            <a:endParaRPr lang="es-MX" sz="1800" dirty="0" smtClean="0"/>
          </a:p>
        </p:txBody>
      </p:sp>
      <p:sp>
        <p:nvSpPr>
          <p:cNvPr id="4" name="3 CuadroTexto"/>
          <p:cNvSpPr txBox="1"/>
          <p:nvPr/>
        </p:nvSpPr>
        <p:spPr>
          <a:xfrm>
            <a:off x="1357290" y="71414"/>
            <a:ext cx="7215238" cy="276999"/>
          </a:xfrm>
          <a:prstGeom prst="rect">
            <a:avLst/>
          </a:prstGeom>
          <a:noFill/>
        </p:spPr>
        <p:txBody>
          <a:bodyPr wrap="square" rtlCol="0">
            <a:spAutoFit/>
          </a:bodyPr>
          <a:lstStyle/>
          <a:p>
            <a:pPr algn="ctr"/>
            <a:r>
              <a:rPr lang="es-MX" sz="1200" dirty="0" smtClean="0"/>
              <a:t>INSTITUTO UNIVERSITARIO INTERNACIONAL DE TOLUCA</a:t>
            </a:r>
            <a:endParaRPr lang="es-MX" sz="1200" dirty="0"/>
          </a:p>
        </p:txBody>
      </p:sp>
      <p:cxnSp>
        <p:nvCxnSpPr>
          <p:cNvPr id="5" name="4 Conector recto"/>
          <p:cNvCxnSpPr/>
          <p:nvPr/>
        </p:nvCxnSpPr>
        <p:spPr>
          <a:xfrm>
            <a:off x="1285852" y="285728"/>
            <a:ext cx="7429552" cy="158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CUMBRE DE TUNES</a:t>
            </a:r>
            <a:endParaRPr lang="es-MX" dirty="0"/>
          </a:p>
        </p:txBody>
      </p:sp>
      <p:sp>
        <p:nvSpPr>
          <p:cNvPr id="3" name="2 Marcador de contenido"/>
          <p:cNvSpPr>
            <a:spLocks noGrp="1"/>
          </p:cNvSpPr>
          <p:nvPr>
            <p:ph idx="1"/>
          </p:nvPr>
        </p:nvSpPr>
        <p:spPr/>
        <p:txBody>
          <a:bodyPr>
            <a:normAutofit/>
          </a:bodyPr>
          <a:lstStyle/>
          <a:p>
            <a:r>
              <a:rPr lang="es-MX" sz="1800" dirty="0" smtClean="0"/>
              <a:t>ESTA ES LA SEGUNDA FASE DE LA CMSI QUE SE DESARROLLA EN EL 2005, DONDE ASISTIERON 19000 PARTICIPANTES DE 174 PAISES.</a:t>
            </a:r>
          </a:p>
          <a:p>
            <a:endParaRPr lang="es-MX" sz="1800" dirty="0" smtClean="0"/>
          </a:p>
          <a:p>
            <a:r>
              <a:rPr lang="es-MX" sz="1800" dirty="0" smtClean="0"/>
              <a:t>ESTA FASE TIENE COMO OBJETIVO PONER EN MARCHA EL PLAN DE ACCION DE GINEBRA Y HALLAR SOLUCIONES A LOS PROBLEMAS PRESENTES RELATIVOS AL GOBIERNO DE INTERNET, FINANCIAMIENTO Y SEGUIMIENTO  DE LAS ACCIONES PREVISTAS.</a:t>
            </a:r>
          </a:p>
          <a:p>
            <a:endParaRPr lang="es-MX" sz="1800" dirty="0" smtClean="0"/>
          </a:p>
          <a:p>
            <a:r>
              <a:rPr lang="es-MX" sz="1800" dirty="0" smtClean="0"/>
              <a:t>FINALMENTE SE HACE UNA DECLARACION DE LA CUMBRE CON LOS AJUSTES Y LAS MEDIDAS CORRECTIVAS AL PLAN DE ACCION CON METAS ENTRE 2010 Y 2015.</a:t>
            </a:r>
            <a:endParaRPr lang="es-MX" sz="1800" dirty="0"/>
          </a:p>
        </p:txBody>
      </p:sp>
      <p:sp>
        <p:nvSpPr>
          <p:cNvPr id="4" name="3 CuadroTexto"/>
          <p:cNvSpPr txBox="1"/>
          <p:nvPr/>
        </p:nvSpPr>
        <p:spPr>
          <a:xfrm>
            <a:off x="1357290" y="71414"/>
            <a:ext cx="7215238" cy="276999"/>
          </a:xfrm>
          <a:prstGeom prst="rect">
            <a:avLst/>
          </a:prstGeom>
          <a:noFill/>
        </p:spPr>
        <p:txBody>
          <a:bodyPr wrap="square" rtlCol="0">
            <a:spAutoFit/>
          </a:bodyPr>
          <a:lstStyle/>
          <a:p>
            <a:pPr algn="ctr"/>
            <a:r>
              <a:rPr lang="es-MX" sz="1200" dirty="0" smtClean="0"/>
              <a:t>INSTITUTO UNIVERSITARIO INTERNACIONAL DE TOLUCA</a:t>
            </a:r>
            <a:endParaRPr lang="es-MX" sz="1200" dirty="0"/>
          </a:p>
        </p:txBody>
      </p:sp>
      <p:cxnSp>
        <p:nvCxnSpPr>
          <p:cNvPr id="5" name="4 Conector recto"/>
          <p:cNvCxnSpPr/>
          <p:nvPr/>
        </p:nvCxnSpPr>
        <p:spPr>
          <a:xfrm>
            <a:off x="1285852" y="285728"/>
            <a:ext cx="7429552" cy="158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A MODO DE CONCLUSION:</a:t>
            </a:r>
            <a:endParaRPr lang="es-MX" dirty="0"/>
          </a:p>
        </p:txBody>
      </p:sp>
      <p:sp>
        <p:nvSpPr>
          <p:cNvPr id="3" name="2 Marcador de contenido"/>
          <p:cNvSpPr>
            <a:spLocks noGrp="1"/>
          </p:cNvSpPr>
          <p:nvPr>
            <p:ph idx="1"/>
          </p:nvPr>
        </p:nvSpPr>
        <p:spPr/>
        <p:txBody>
          <a:bodyPr>
            <a:normAutofit/>
          </a:bodyPr>
          <a:lstStyle/>
          <a:p>
            <a:endParaRPr lang="es-MX" sz="1800" dirty="0" smtClean="0"/>
          </a:p>
          <a:p>
            <a:endParaRPr lang="es-MX" sz="1800" dirty="0"/>
          </a:p>
          <a:p>
            <a:pPr marL="82296" indent="0">
              <a:buNone/>
            </a:pPr>
            <a:r>
              <a:rPr lang="es-MX" sz="1800" dirty="0" smtClean="0"/>
              <a:t>LA CMSI LOGRA ESCENCIALMENTE LOS OBJETIVOS DE PONER LAS REGLAS BASICAS  A SEGUIR POR EL CONCIERTO DE NACIONES A LA HORA DEL DESARROLLO DE LAS TIC Y DE ESTRECHAR LA BRECHA ENTRE LOS PAISES SOBRE ESTE TEMA.</a:t>
            </a:r>
          </a:p>
          <a:p>
            <a:pPr>
              <a:buNone/>
            </a:pPr>
            <a:endParaRPr lang="es-MX" sz="2000" dirty="0" smtClean="0"/>
          </a:p>
          <a:p>
            <a:endParaRPr lang="es-MX" sz="2000" dirty="0" smtClean="0"/>
          </a:p>
          <a:p>
            <a:endParaRPr lang="es-MX" sz="2000" dirty="0" smtClean="0"/>
          </a:p>
          <a:p>
            <a:endParaRPr lang="es-MX" sz="2000" dirty="0"/>
          </a:p>
        </p:txBody>
      </p:sp>
      <p:sp>
        <p:nvSpPr>
          <p:cNvPr id="4" name="3 CuadroTexto"/>
          <p:cNvSpPr txBox="1"/>
          <p:nvPr/>
        </p:nvSpPr>
        <p:spPr>
          <a:xfrm>
            <a:off x="1357290" y="71414"/>
            <a:ext cx="7215238" cy="276999"/>
          </a:xfrm>
          <a:prstGeom prst="rect">
            <a:avLst/>
          </a:prstGeom>
          <a:noFill/>
        </p:spPr>
        <p:txBody>
          <a:bodyPr wrap="square" rtlCol="0">
            <a:spAutoFit/>
          </a:bodyPr>
          <a:lstStyle/>
          <a:p>
            <a:pPr algn="ctr"/>
            <a:r>
              <a:rPr lang="es-MX" sz="1200" dirty="0" smtClean="0"/>
              <a:t>INSTITUTO UNIVERSITARIO INTERNACIONAL DE TOLUCA</a:t>
            </a:r>
            <a:endParaRPr lang="es-MX" sz="1200" dirty="0"/>
          </a:p>
        </p:txBody>
      </p:sp>
      <p:cxnSp>
        <p:nvCxnSpPr>
          <p:cNvPr id="5" name="4 Conector recto"/>
          <p:cNvCxnSpPr/>
          <p:nvPr/>
        </p:nvCxnSpPr>
        <p:spPr>
          <a:xfrm>
            <a:off x="1285852" y="285728"/>
            <a:ext cx="7429552" cy="158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effectLst/>
              </a:rPr>
              <a:t>DECLARACION DE PRINCIPIOS, ELEMENTOS CLAVES</a:t>
            </a:r>
            <a:endParaRPr lang="es-MX" dirty="0"/>
          </a:p>
        </p:txBody>
      </p:sp>
      <p:sp>
        <p:nvSpPr>
          <p:cNvPr id="3" name="2 Marcador de contenido"/>
          <p:cNvSpPr>
            <a:spLocks noGrp="1"/>
          </p:cNvSpPr>
          <p:nvPr>
            <p:ph idx="1"/>
          </p:nvPr>
        </p:nvSpPr>
        <p:spPr/>
        <p:txBody>
          <a:bodyPr>
            <a:normAutofit fontScale="40000" lnSpcReduction="20000"/>
          </a:bodyPr>
          <a:lstStyle/>
          <a:p>
            <a:pPr marL="82296" indent="0">
              <a:buNone/>
            </a:pPr>
            <a:endParaRPr lang="es-MX" sz="4500" b="1" dirty="0" smtClean="0"/>
          </a:p>
          <a:p>
            <a:pPr marL="82296" indent="0">
              <a:buNone/>
            </a:pPr>
            <a:r>
              <a:rPr lang="es-MX" sz="4500" b="1" dirty="0" smtClean="0"/>
              <a:t>CONTRUIR </a:t>
            </a:r>
            <a:r>
              <a:rPr lang="es-MX" sz="4500" b="1" dirty="0"/>
              <a:t>LA SOCIEDAD DE LA INFORMACION COMO UN DESAFIO GLOBAL PARA EL NUEVO MILENIO</a:t>
            </a:r>
            <a:r>
              <a:rPr lang="es-MX" sz="4500" b="1" dirty="0" smtClean="0"/>
              <a:t>:</a:t>
            </a:r>
            <a:r>
              <a:rPr lang="es-MX" sz="4500" dirty="0"/>
              <a:t> </a:t>
            </a:r>
          </a:p>
          <a:p>
            <a:endParaRPr lang="es-MX" dirty="0" smtClean="0"/>
          </a:p>
          <a:p>
            <a:endParaRPr lang="es-MX" dirty="0" smtClean="0"/>
          </a:p>
          <a:p>
            <a:r>
              <a:rPr lang="es-MX" sz="3800" dirty="0" smtClean="0"/>
              <a:t>LOS </a:t>
            </a:r>
            <a:r>
              <a:rPr lang="es-MX" sz="3800" dirty="0"/>
              <a:t>REPRESENTANTES DE LOS GOBIERNOS EN GINEBRA ACORDARON UNA VISION COMUN DE LA  SOCIEDAD DE LA INFORMACION ENTRE ELLOS LOS MAS IMPORTANTES:</a:t>
            </a:r>
          </a:p>
          <a:p>
            <a:pPr lvl="0"/>
            <a:r>
              <a:rPr lang="es-MX" sz="3800" dirty="0"/>
              <a:t> DECLARAR EL DESEO DEL COMPROMISO COMUN DE CONSTRIUR UNA SOCIEDAD DE LA INFORMAICON (SI) CENTRADA EN LA PERSONA PARA UN DESARROLLO SOSTENIDO EN LA MEJORA DE LA CALIDAD DE SU VIDA CON BASE EN LOS PROPOSITOS Y PRINCIPIOS DE LA CARTA DE LAS NACIONES UNIDAS Y LA DECLARACION UNIVERSAL DE LOS DERECHOS HUMANOS.</a:t>
            </a:r>
          </a:p>
          <a:p>
            <a:r>
              <a:rPr lang="es-MX" sz="3800" dirty="0"/>
              <a:t>ES UN DESAFIO DE LA SOCIEDAD POTENCIAR LA INFORMACION Y LA TECNOLOGIA DE LA COMUNICACIÓN (TIC) PARA PROMOVER LOS OBJETIVOS DE LA DECLARACION DEL MILENIO,  ERRADICAR LA EXTREMA POBREZA Y EL HAMBRE, ASEGURAR LA EDUCACION PRIMARIA UNIVERSAL, PROMOVER LA EQUIDAD DE GENERO, REDUCIR LA MORTALIDAD INFANTIL, COMBATIR EL SIDA ETC</a:t>
            </a:r>
          </a:p>
        </p:txBody>
      </p:sp>
    </p:spTree>
    <p:extLst>
      <p:ext uri="{BB962C8B-B14F-4D97-AF65-F5344CB8AC3E}">
        <p14:creationId xmlns:p14="http://schemas.microsoft.com/office/powerpoint/2010/main" val="313185905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effectLst/>
              </a:rPr>
              <a:t>DECLARACION DE PRINCIPIOS, ELEMENTOS </a:t>
            </a:r>
            <a:r>
              <a:rPr lang="es-MX" dirty="0" smtClean="0">
                <a:effectLst/>
              </a:rPr>
              <a:t>CLAVES .(CONT)</a:t>
            </a:r>
            <a:endParaRPr lang="es-MX" dirty="0"/>
          </a:p>
        </p:txBody>
      </p:sp>
      <p:sp>
        <p:nvSpPr>
          <p:cNvPr id="3" name="2 Marcador de contenido"/>
          <p:cNvSpPr>
            <a:spLocks noGrp="1"/>
          </p:cNvSpPr>
          <p:nvPr>
            <p:ph idx="1"/>
          </p:nvPr>
        </p:nvSpPr>
        <p:spPr/>
        <p:txBody>
          <a:bodyPr>
            <a:normAutofit fontScale="55000" lnSpcReduction="20000"/>
          </a:bodyPr>
          <a:lstStyle/>
          <a:p>
            <a:pPr lvl="0"/>
            <a:endParaRPr lang="es-MX" dirty="0" smtClean="0"/>
          </a:p>
          <a:p>
            <a:pPr lvl="0"/>
            <a:r>
              <a:rPr lang="es-MX" dirty="0" smtClean="0"/>
              <a:t>LOS </a:t>
            </a:r>
            <a:r>
              <a:rPr lang="es-MX" dirty="0"/>
              <a:t>GOBRENANTES REAFIRMARON LA UNIVERSALIDAD Y  INDIVISIBILIDAD DE TODOS LO DERECHOS HUMANOS INCLUIDOS EL DESARROLLO, EN DONDE JUEGA UN PAPEL FUNDAMENTAL LAS TIC.</a:t>
            </a:r>
          </a:p>
          <a:p>
            <a:pPr lvl="0"/>
            <a:r>
              <a:rPr lang="es-MX" dirty="0"/>
              <a:t>SE REAFIRMA COMO FUNDAMENTO DE LA SI EL DERECHO DE CADA INDIVIDUO A LA LIBERTAD DE OPINION Y EXPRESION Y A RECIBIR INFORMACION Y OPINIONES Y A SU VEZ DIFUNDIRLAS SIN FRONTERA POR CUALQUIER MEDIO DE EXPRESION.</a:t>
            </a:r>
          </a:p>
          <a:p>
            <a:pPr lvl="0"/>
            <a:r>
              <a:rPr lang="es-MX" dirty="0"/>
              <a:t>REAFIRMA QUE EL HOMBRE EN EL EJERCICIO DE SUS DERECHOS Y LIBERTADES NO PUEDE IR EN CONTRA DE LOS PROPOSITOS Y PRINCIPIOS ESTABLECIDO POR LAS NACIONES UNIDAS QUE ES FOMENTAR LA SI.</a:t>
            </a:r>
          </a:p>
          <a:p>
            <a:pPr lvl="0"/>
            <a:r>
              <a:rPr lang="es-MX" dirty="0"/>
              <a:t>DEFENDER LA IGUALDAD SOBERANA EN TODOS LOS ESTADOS.</a:t>
            </a:r>
          </a:p>
          <a:p>
            <a:pPr lvl="0"/>
            <a:r>
              <a:rPr lang="es-MX" dirty="0"/>
              <a:t>LA CIENCIA, LA TECNOLOGIA SON RESULTADOS DE LA INVESTIGACION Y LA COMUNICACIÓN.</a:t>
            </a:r>
          </a:p>
          <a:p>
            <a:endParaRPr lang="es-MX" dirty="0"/>
          </a:p>
        </p:txBody>
      </p:sp>
    </p:spTree>
    <p:extLst>
      <p:ext uri="{BB962C8B-B14F-4D97-AF65-F5344CB8AC3E}">
        <p14:creationId xmlns:p14="http://schemas.microsoft.com/office/powerpoint/2010/main" val="31108202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effectLst/>
              </a:rPr>
              <a:t>DECLARACION DE PRINCIPIOS, ELEMENTOS CLAVES </a:t>
            </a:r>
            <a:r>
              <a:rPr lang="es-MX" dirty="0" smtClean="0">
                <a:effectLst/>
              </a:rPr>
              <a:t>.(CONT.)</a:t>
            </a:r>
            <a:endParaRPr lang="es-MX" dirty="0"/>
          </a:p>
        </p:txBody>
      </p:sp>
      <p:sp>
        <p:nvSpPr>
          <p:cNvPr id="3" name="2 Marcador de contenido"/>
          <p:cNvSpPr>
            <a:spLocks noGrp="1"/>
          </p:cNvSpPr>
          <p:nvPr>
            <p:ph idx="1"/>
          </p:nvPr>
        </p:nvSpPr>
        <p:spPr/>
        <p:txBody>
          <a:bodyPr>
            <a:normAutofit/>
          </a:bodyPr>
          <a:lstStyle/>
          <a:p>
            <a:pPr lvl="0"/>
            <a:endParaRPr lang="es-MX" sz="2100" dirty="0" smtClean="0"/>
          </a:p>
          <a:p>
            <a:pPr lvl="0"/>
            <a:endParaRPr lang="es-MX" sz="2100" dirty="0"/>
          </a:p>
          <a:p>
            <a:pPr lvl="0"/>
            <a:r>
              <a:rPr lang="es-MX" sz="1800" dirty="0" smtClean="0"/>
              <a:t>RECONOCER </a:t>
            </a:r>
            <a:r>
              <a:rPr lang="es-MX" sz="1800" dirty="0"/>
              <a:t>QUE LA EDUCACION MEDIANTE LAS TIC SON ESENCIALES PARA EL PROGRESO DE LA SOCIEDAD.</a:t>
            </a:r>
          </a:p>
          <a:p>
            <a:pPr lvl="0"/>
            <a:r>
              <a:rPr lang="es-MX" sz="1800" dirty="0"/>
              <a:t>LAS TIC SON UN MEDIO Y NO UN FIN</a:t>
            </a:r>
          </a:p>
          <a:p>
            <a:pPr lvl="0"/>
            <a:r>
              <a:rPr lang="es-MX" sz="1800" dirty="0"/>
              <a:t>COMPROMISO PARA ESTRECHAR LA BRECHA DIGITAL.</a:t>
            </a:r>
          </a:p>
          <a:p>
            <a:pPr lvl="0"/>
            <a:r>
              <a:rPr lang="es-MX" sz="1800" dirty="0"/>
              <a:t> LA SI VELARA Y ENFOCARA SU VIVION HACIA LOS NIÑOS Y JOVENES PARA EL FUTURO.</a:t>
            </a:r>
          </a:p>
          <a:p>
            <a:pPr lvl="0"/>
            <a:r>
              <a:rPr lang="es-MX" sz="1800" dirty="0"/>
              <a:t>ASOCIACION Y COOPERACION DE LOS GOBIERNOS  .</a:t>
            </a:r>
          </a:p>
          <a:p>
            <a:endParaRPr lang="es-MX" sz="1800" dirty="0"/>
          </a:p>
        </p:txBody>
      </p:sp>
    </p:spTree>
    <p:extLst>
      <p:ext uri="{BB962C8B-B14F-4D97-AF65-F5344CB8AC3E}">
        <p14:creationId xmlns:p14="http://schemas.microsoft.com/office/powerpoint/2010/main" val="53867386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effectLst/>
              </a:rPr>
              <a:t>DECLARACION DE PRINCIPIOS, ELEMENTOS CLAVES </a:t>
            </a:r>
            <a:r>
              <a:rPr lang="es-MX" dirty="0" smtClean="0">
                <a:effectLst/>
              </a:rPr>
              <a:t>.(C0NT.)</a:t>
            </a:r>
            <a:endParaRPr lang="es-MX" dirty="0"/>
          </a:p>
        </p:txBody>
      </p:sp>
      <p:sp>
        <p:nvSpPr>
          <p:cNvPr id="3" name="2 Marcador de contenido"/>
          <p:cNvSpPr>
            <a:spLocks noGrp="1"/>
          </p:cNvSpPr>
          <p:nvPr>
            <p:ph idx="1"/>
          </p:nvPr>
        </p:nvSpPr>
        <p:spPr>
          <a:xfrm>
            <a:off x="1475656" y="1412776"/>
            <a:ext cx="7458032" cy="5293568"/>
          </a:xfrm>
        </p:spPr>
        <p:txBody>
          <a:bodyPr>
            <a:normAutofit fontScale="25000" lnSpcReduction="20000"/>
          </a:bodyPr>
          <a:lstStyle/>
          <a:p>
            <a:pPr marL="82296" indent="0">
              <a:buNone/>
            </a:pPr>
            <a:r>
              <a:rPr lang="es-MX" sz="8000" b="1" dirty="0"/>
              <a:t>OTROS ELEMENTOS ESTAN ENFOCADOS EN TRABAJAR Y DESARROLLAR</a:t>
            </a:r>
            <a:r>
              <a:rPr lang="es-MX" b="1" dirty="0"/>
              <a:t>:</a:t>
            </a:r>
          </a:p>
          <a:p>
            <a:pPr marL="82296" indent="0">
              <a:buNone/>
            </a:pPr>
            <a:r>
              <a:rPr lang="es-MX" dirty="0"/>
              <a:t> </a:t>
            </a:r>
          </a:p>
          <a:p>
            <a:pPr lvl="0"/>
            <a:r>
              <a:rPr lang="es-MX" sz="6400" dirty="0"/>
              <a:t> LA INFRAESTRUCTURA DE LA INFORMACION Y LAS COMUNICACIONES</a:t>
            </a:r>
          </a:p>
          <a:p>
            <a:pPr lvl="0"/>
            <a:r>
              <a:rPr lang="es-MX" sz="6400" dirty="0"/>
              <a:t>EL ACCESO  A LA INFORMACION UNIVERSAL</a:t>
            </a:r>
          </a:p>
          <a:p>
            <a:pPr lvl="0"/>
            <a:r>
              <a:rPr lang="es-MX" sz="6400" dirty="0"/>
              <a:t>LA CAPACIDAD (COMPETENCIAS Y HABILIDADES PARA COMPRENDER LA SOCIEDAD DE LA INFORMACION</a:t>
            </a:r>
          </a:p>
          <a:p>
            <a:pPr lvl="0"/>
            <a:r>
              <a:rPr lang="es-MX" sz="6400" dirty="0"/>
              <a:t>EL FOMENTO DE LA CONFIANZA Y SEGURIDAD EN LA UTILIZACION DE LAS TIC</a:t>
            </a:r>
          </a:p>
          <a:p>
            <a:pPr lvl="0"/>
            <a:r>
              <a:rPr lang="es-MX" sz="6400" dirty="0"/>
              <a:t>EL ENTORNO PROPICIO DONDE SE OBSERVE EL  ESTADO DE DERECHO, EL CRECIMIENTO,LA NEUTRALIDAD,EL ACCESO, </a:t>
            </a:r>
            <a:r>
              <a:rPr lang="es-MX" sz="6400" dirty="0" smtClean="0"/>
              <a:t>LANORMALZACION,LA </a:t>
            </a:r>
            <a:r>
              <a:rPr lang="es-MX" sz="6400" dirty="0"/>
              <a:t>SEGURIDAD, GESTION, PAPELES DE LA SOCIEDAD CIVIL, SECTOR  PRIVADO, AUTORIDAD POLITICA, ORGANIZACIONES INTERNACIONALES., </a:t>
            </a:r>
          </a:p>
          <a:p>
            <a:pPr lvl="0"/>
            <a:r>
              <a:rPr lang="es-MX" sz="6400" dirty="0"/>
              <a:t>APLICACIONES DE LAS TIC: BENEFICIO EN TODOS LOS ASPECTOS DE LA VIDA COMO SON GOBIERNOS ELECTRONICOS,NEGOCIOS </a:t>
            </a:r>
            <a:r>
              <a:rPr lang="es-MX" sz="6400" dirty="0" smtClean="0"/>
              <a:t>ELECTRONICOS, ETC.</a:t>
            </a:r>
          </a:p>
          <a:p>
            <a:pPr lvl="0"/>
            <a:r>
              <a:rPr lang="es-MX" sz="6400" dirty="0" smtClean="0"/>
              <a:t>LA </a:t>
            </a:r>
            <a:r>
              <a:rPr lang="es-MX" sz="6400" dirty="0"/>
              <a:t>DIVERSIDAD E IDENTIDAD CULTURALES, DIVERSIDAD LINGÜÍSTICA Y CONTENIDO LOCAL.</a:t>
            </a:r>
          </a:p>
          <a:p>
            <a:pPr lvl="0"/>
            <a:r>
              <a:rPr lang="es-MX" sz="6400" dirty="0"/>
              <a:t>MEDIOS DE COMUNICACIÓN: PLURALISMO Y DIVERSIDAD DE MEDIOS, </a:t>
            </a:r>
          </a:p>
          <a:p>
            <a:pPr lvl="0"/>
            <a:r>
              <a:rPr lang="es-MX" sz="6400" dirty="0"/>
              <a:t>DIMENSONES ETICAS DE LA SOCIEDAD DE LA INFORMACION: RESPETAR LOS VALORES ETICOS Y MORALES.</a:t>
            </a:r>
          </a:p>
          <a:p>
            <a:r>
              <a:rPr lang="es-MX" sz="6400" dirty="0" smtClean="0"/>
              <a:t>COOPERACION </a:t>
            </a:r>
            <a:r>
              <a:rPr lang="es-MX" sz="6400" dirty="0"/>
              <a:t>INTERNACIONAL Y REGIONAL.</a:t>
            </a:r>
          </a:p>
          <a:p>
            <a:pPr marL="82296" indent="0">
              <a:buNone/>
            </a:pPr>
            <a:r>
              <a:rPr lang="es-MX" sz="6400" dirty="0"/>
              <a:t> </a:t>
            </a:r>
          </a:p>
          <a:p>
            <a:endParaRPr lang="es-MX" dirty="0"/>
          </a:p>
        </p:txBody>
      </p:sp>
    </p:spTree>
    <p:extLst>
      <p:ext uri="{BB962C8B-B14F-4D97-AF65-F5344CB8AC3E}">
        <p14:creationId xmlns:p14="http://schemas.microsoft.com/office/powerpoint/2010/main" val="146059287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effectLst/>
              </a:rPr>
              <a:t>PLAN DE ACCION</a:t>
            </a:r>
            <a:endParaRPr lang="es-MX" dirty="0"/>
          </a:p>
        </p:txBody>
      </p:sp>
      <p:sp>
        <p:nvSpPr>
          <p:cNvPr id="3" name="2 Marcador de contenido"/>
          <p:cNvSpPr>
            <a:spLocks noGrp="1"/>
          </p:cNvSpPr>
          <p:nvPr>
            <p:ph idx="1"/>
          </p:nvPr>
        </p:nvSpPr>
        <p:spPr>
          <a:xfrm>
            <a:off x="1475656" y="1196752"/>
            <a:ext cx="7498080" cy="5668448"/>
          </a:xfrm>
        </p:spPr>
        <p:txBody>
          <a:bodyPr>
            <a:noAutofit/>
          </a:bodyPr>
          <a:lstStyle/>
          <a:p>
            <a:pPr marL="82296" indent="0">
              <a:buNone/>
            </a:pPr>
            <a:r>
              <a:rPr lang="es-MX" sz="1800" dirty="0"/>
              <a:t>HACIA UNA SOCIEDAD DE LA INFORMACION PARA TODOS BASADA EN EL INTERCAMBIO DE CONOCIMIENTOS.: COMPROMISO A CREAR UN </a:t>
            </a:r>
            <a:r>
              <a:rPr lang="es-MX" sz="1800" b="1" dirty="0"/>
              <a:t>PLAN DE ACCION</a:t>
            </a:r>
            <a:r>
              <a:rPr lang="es-MX" sz="1800" dirty="0"/>
              <a:t> PARA REDUCIR LA BRECHA DIGITAL Y LA </a:t>
            </a:r>
            <a:r>
              <a:rPr lang="es-MX" sz="1800" dirty="0" smtClean="0"/>
              <a:t>POBREZA</a:t>
            </a:r>
            <a:r>
              <a:rPr lang="es-MX" sz="1800" dirty="0"/>
              <a:t> </a:t>
            </a:r>
          </a:p>
          <a:p>
            <a:pPr lvl="0"/>
            <a:r>
              <a:rPr lang="es-MX" sz="1800" b="1" dirty="0"/>
              <a:t>PLAN DE ACCION</a:t>
            </a:r>
            <a:r>
              <a:rPr lang="es-MX" sz="1800" dirty="0"/>
              <a:t>: ES UN PLATAFORMA DINAMICA PARA PROMOVER LA SOCIEDAD DE LA INFORMACION EN LOS PLANOS NACIONAL, REGIONAL E </a:t>
            </a:r>
            <a:r>
              <a:rPr lang="es-MX" sz="1800" dirty="0" smtClean="0"/>
              <a:t>INTERNACIONAL</a:t>
            </a:r>
            <a:r>
              <a:rPr lang="es-MX" sz="1800" b="1" dirty="0"/>
              <a:t> </a:t>
            </a:r>
            <a:endParaRPr lang="es-MX" sz="1800" dirty="0"/>
          </a:p>
          <a:p>
            <a:r>
              <a:rPr lang="es-MX" sz="1800" b="1" dirty="0"/>
              <a:t>OBJETIVOS Y METAS</a:t>
            </a:r>
            <a:r>
              <a:rPr lang="es-MX" sz="1800" dirty="0"/>
              <a:t>: CONSTRUIR LA SOCIEDAD DE LA INFORMACION, A TRAVES DE OBJETIVOS ESPECIFICOS Y METAS Q DEBEN ALCANZARSE ANTES DE 2015</a:t>
            </a:r>
            <a:r>
              <a:rPr lang="es-MX" sz="1800" dirty="0" smtClean="0"/>
              <a:t>.</a:t>
            </a:r>
            <a:r>
              <a:rPr lang="es-MX" sz="1800" dirty="0"/>
              <a:t> </a:t>
            </a:r>
          </a:p>
          <a:p>
            <a:r>
              <a:rPr lang="es-MX" sz="1800" b="1" dirty="0"/>
              <a:t>LINEAS DE ACCION</a:t>
            </a:r>
            <a:r>
              <a:rPr lang="es-MX" sz="1800" dirty="0"/>
              <a:t>: PAPEL DE LOS GOBIERNOS, PARTES INTERESADAS EN LA PROMOCION DE LAS TIC.  Están  encaminadas a dirigir las acciones de cada actor. (INFRAESTRUCTURA</a:t>
            </a:r>
            <a:r>
              <a:rPr lang="es-MX" sz="1800" dirty="0" smtClean="0"/>
              <a:t>)</a:t>
            </a:r>
            <a:r>
              <a:rPr lang="es-MX" sz="1800" dirty="0"/>
              <a:t> </a:t>
            </a:r>
          </a:p>
          <a:p>
            <a:endParaRPr lang="es-MX" sz="1800" dirty="0"/>
          </a:p>
        </p:txBody>
      </p:sp>
    </p:spTree>
    <p:extLst>
      <p:ext uri="{BB962C8B-B14F-4D97-AF65-F5344CB8AC3E}">
        <p14:creationId xmlns:p14="http://schemas.microsoft.com/office/powerpoint/2010/main" val="160548040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effectLst/>
              </a:rPr>
              <a:t>PLAN DE </a:t>
            </a:r>
            <a:r>
              <a:rPr lang="es-MX" dirty="0" smtClean="0">
                <a:effectLst/>
              </a:rPr>
              <a:t>ACCION (CONT.)</a:t>
            </a:r>
            <a:endParaRPr lang="es-MX" dirty="0"/>
          </a:p>
        </p:txBody>
      </p:sp>
      <p:sp>
        <p:nvSpPr>
          <p:cNvPr id="3" name="2 Marcador de contenido"/>
          <p:cNvSpPr>
            <a:spLocks noGrp="1"/>
          </p:cNvSpPr>
          <p:nvPr>
            <p:ph idx="1"/>
          </p:nvPr>
        </p:nvSpPr>
        <p:spPr/>
        <p:txBody>
          <a:bodyPr>
            <a:noAutofit/>
          </a:bodyPr>
          <a:lstStyle/>
          <a:p>
            <a:r>
              <a:rPr lang="es-MX" sz="1800" b="1" dirty="0"/>
              <a:t>CREACION DE CAPACIDAD</a:t>
            </a:r>
            <a:r>
              <a:rPr lang="es-MX" sz="1800" dirty="0"/>
              <a:t>: HABILIDADES Y APTITUDES NECESARIOS PARA EL MANEJO DE LA INFORMACION</a:t>
            </a:r>
          </a:p>
          <a:p>
            <a:r>
              <a:rPr lang="es-MX" sz="1800" b="1" dirty="0"/>
              <a:t> </a:t>
            </a:r>
            <a:endParaRPr lang="es-MX" sz="1800" dirty="0"/>
          </a:p>
          <a:p>
            <a:r>
              <a:rPr lang="es-MX" sz="1800" b="1" dirty="0"/>
              <a:t>APLICACIONES DE LAS TIC</a:t>
            </a:r>
            <a:r>
              <a:rPr lang="es-MX" sz="1800" dirty="0"/>
              <a:t>; VENTAJAS EN TODOS LOS APSECTOS DE LA VIDA:  </a:t>
            </a:r>
          </a:p>
          <a:p>
            <a:pPr lvl="0"/>
            <a:r>
              <a:rPr lang="es-MX" sz="1800" dirty="0"/>
              <a:t>GOBIERNO ELECTRONICO</a:t>
            </a:r>
          </a:p>
          <a:p>
            <a:pPr lvl="0"/>
            <a:r>
              <a:rPr lang="es-MX" sz="1800" dirty="0"/>
              <a:t>NEGOCIOS ELECTRONICOS</a:t>
            </a:r>
          </a:p>
          <a:p>
            <a:pPr lvl="0"/>
            <a:r>
              <a:rPr lang="es-MX" sz="1800" dirty="0"/>
              <a:t>APRENDIZAJE ELECTRONICO </a:t>
            </a:r>
          </a:p>
          <a:p>
            <a:pPr lvl="0"/>
            <a:r>
              <a:rPr lang="es-MX" sz="1800" dirty="0"/>
              <a:t>CIBERSALUD</a:t>
            </a:r>
          </a:p>
          <a:p>
            <a:pPr lvl="0"/>
            <a:r>
              <a:rPr lang="es-MX" sz="1800" dirty="0"/>
              <a:t>CIBERECOLOGIA</a:t>
            </a:r>
          </a:p>
          <a:p>
            <a:pPr lvl="0"/>
            <a:r>
              <a:rPr lang="es-MX" sz="1800" dirty="0"/>
              <a:t>CIBEREMPLEO</a:t>
            </a:r>
          </a:p>
          <a:p>
            <a:pPr lvl="0"/>
            <a:r>
              <a:rPr lang="es-MX" sz="1800" dirty="0"/>
              <a:t>CIBERAGRICULRUTA</a:t>
            </a:r>
          </a:p>
          <a:p>
            <a:pPr lvl="0"/>
            <a:r>
              <a:rPr lang="es-MX" sz="1800" dirty="0" smtClean="0"/>
              <a:t>CIBERCIENCIA</a:t>
            </a:r>
            <a:r>
              <a:rPr lang="es-MX" sz="1800" dirty="0"/>
              <a:t> </a:t>
            </a:r>
          </a:p>
        </p:txBody>
      </p:sp>
    </p:spTree>
    <p:extLst>
      <p:ext uri="{BB962C8B-B14F-4D97-AF65-F5344CB8AC3E}">
        <p14:creationId xmlns:p14="http://schemas.microsoft.com/office/powerpoint/2010/main" val="399426801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effectLst/>
              </a:rPr>
              <a:t>PLAN DE ACCION (CONT.)</a:t>
            </a:r>
            <a:endParaRPr lang="es-MX" dirty="0"/>
          </a:p>
        </p:txBody>
      </p:sp>
      <p:sp>
        <p:nvSpPr>
          <p:cNvPr id="3" name="2 Marcador de contenido"/>
          <p:cNvSpPr>
            <a:spLocks noGrp="1"/>
          </p:cNvSpPr>
          <p:nvPr>
            <p:ph idx="1"/>
          </p:nvPr>
        </p:nvSpPr>
        <p:spPr/>
        <p:txBody>
          <a:bodyPr>
            <a:normAutofit/>
          </a:bodyPr>
          <a:lstStyle/>
          <a:p>
            <a:endParaRPr lang="es-MX" sz="1800" b="1" dirty="0" smtClean="0"/>
          </a:p>
          <a:p>
            <a:r>
              <a:rPr lang="es-MX" sz="1800" b="1" dirty="0" smtClean="0"/>
              <a:t>MEDIOS </a:t>
            </a:r>
            <a:r>
              <a:rPr lang="es-MX" sz="1800" b="1" dirty="0"/>
              <a:t>DE COMUNICACIÓN</a:t>
            </a:r>
            <a:r>
              <a:rPr lang="es-MX" sz="1800" dirty="0"/>
              <a:t> : LIBERTAD DE EXPRESION Y PLURALIDAD DE LA INFORMACION</a:t>
            </a:r>
          </a:p>
          <a:p>
            <a:r>
              <a:rPr lang="es-MX" sz="1800" b="1" dirty="0"/>
              <a:t>DIMENSIONES ETICAS</a:t>
            </a:r>
            <a:r>
              <a:rPr lang="es-MX" sz="1800" dirty="0"/>
              <a:t>; BASADA EN VALORES PROMOVER EL BIEN COMUN</a:t>
            </a:r>
          </a:p>
          <a:p>
            <a:r>
              <a:rPr lang="es-MX" sz="1800" dirty="0"/>
              <a:t> </a:t>
            </a:r>
          </a:p>
          <a:p>
            <a:r>
              <a:rPr lang="es-MX" sz="1800" b="1" dirty="0"/>
              <a:t>AGENDA DE SOLIDARIDAD DIGITAL</a:t>
            </a:r>
            <a:r>
              <a:rPr lang="es-MX" sz="1800" dirty="0"/>
              <a:t>.: PRIORIDADES Y </a:t>
            </a:r>
            <a:r>
              <a:rPr lang="es-MX" sz="1800" dirty="0" smtClean="0"/>
              <a:t>ESTRATEGIAS,MOVILIZACION </a:t>
            </a:r>
            <a:r>
              <a:rPr lang="es-MX" sz="1800" dirty="0"/>
              <a:t>DE RECURSOS</a:t>
            </a:r>
          </a:p>
          <a:p>
            <a:r>
              <a:rPr lang="es-MX" sz="1800" dirty="0"/>
              <a:t> </a:t>
            </a:r>
          </a:p>
          <a:p>
            <a:r>
              <a:rPr lang="es-MX" sz="1800" b="1" dirty="0"/>
              <a:t>SEGUIMIENTO Y EVALUCACION</a:t>
            </a:r>
            <a:r>
              <a:rPr lang="es-MX" sz="1800" dirty="0"/>
              <a:t>: INDICE  DE OPORTUNIDAD DIGITAL (INDICE COMPUESTO SOBRE EL DESARROLLO DE LAS TIC)</a:t>
            </a:r>
          </a:p>
          <a:p>
            <a:endParaRPr lang="es-MX" sz="1800" dirty="0"/>
          </a:p>
        </p:txBody>
      </p:sp>
    </p:spTree>
    <p:extLst>
      <p:ext uri="{BB962C8B-B14F-4D97-AF65-F5344CB8AC3E}">
        <p14:creationId xmlns:p14="http://schemas.microsoft.com/office/powerpoint/2010/main" val="197206574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effectLst/>
              </a:rPr>
              <a:t>CUMBRE DE TUNEZ SEGUNDA FASE DE LA CUMBRE:</a:t>
            </a:r>
            <a:br>
              <a:rPr lang="es-MX" dirty="0">
                <a:effectLst/>
              </a:rPr>
            </a:br>
            <a:endParaRPr lang="es-MX" dirty="0"/>
          </a:p>
        </p:txBody>
      </p:sp>
      <p:sp>
        <p:nvSpPr>
          <p:cNvPr id="3" name="2 Marcador de contenido"/>
          <p:cNvSpPr>
            <a:spLocks noGrp="1"/>
          </p:cNvSpPr>
          <p:nvPr>
            <p:ph idx="1"/>
          </p:nvPr>
        </p:nvSpPr>
        <p:spPr/>
        <p:txBody>
          <a:bodyPr>
            <a:normAutofit/>
          </a:bodyPr>
          <a:lstStyle/>
          <a:p>
            <a:r>
              <a:rPr lang="es-MX" sz="1900" dirty="0"/>
              <a:t> CREAR MAYOR CONCIENCIA SOBRE LA VENTAJAS DE LAS TIC Y EVALUAR EN SU </a:t>
            </a:r>
            <a:r>
              <a:rPr lang="es-MX" sz="1900" dirty="0" smtClean="0"/>
              <a:t>AGENDA</a:t>
            </a:r>
            <a:r>
              <a:rPr lang="es-MX" sz="1900" dirty="0"/>
              <a:t> </a:t>
            </a:r>
            <a:r>
              <a:rPr lang="es-MX" sz="1900" dirty="0" smtClean="0"/>
              <a:t>.</a:t>
            </a:r>
            <a:r>
              <a:rPr lang="es-MX" sz="1900" dirty="0"/>
              <a:t> </a:t>
            </a:r>
          </a:p>
          <a:p>
            <a:pPr lvl="0"/>
            <a:r>
              <a:rPr lang="es-MX" sz="1900" dirty="0"/>
              <a:t>IDENTIFICAR ESFERAS Y PAISES EN LOS QUE SE LOGRARON AVANCES Y EN LOS QUE  AUN NO LO HAN LOGRADO.</a:t>
            </a:r>
          </a:p>
          <a:p>
            <a:pPr lvl="0"/>
            <a:r>
              <a:rPr lang="es-MX" sz="1900" dirty="0"/>
              <a:t>SE CREA POR LAS NACIONES UNIDAS UN GRUPO ESPECCIAL PARA LOS MECANISMOS DE FINANCIACION (TFFM)</a:t>
            </a:r>
          </a:p>
          <a:p>
            <a:pPr lvl="0"/>
            <a:r>
              <a:rPr lang="es-MX" sz="1900" dirty="0"/>
              <a:t>GOBERNANCIA DE INTERNET (DEBERIA EXISTIR GOBERNANCIA EN LA SOCEDAD DE LA INFORMACION)CREANDOSE ESTE GRUPO</a:t>
            </a:r>
          </a:p>
          <a:p>
            <a:pPr lvl="0"/>
            <a:r>
              <a:rPr lang="es-MX" sz="1900" dirty="0"/>
              <a:t>SE AJUSTAN MECANISMOS DE SEGUIMIENTO DE LA SI MEDIANTE FORUMS DE SEGUIMIENTO,CONSENSO Y EVALUACION</a:t>
            </a:r>
            <a:r>
              <a:rPr lang="es-MX" sz="1900" dirty="0" smtClean="0"/>
              <a:t>.</a:t>
            </a:r>
            <a:r>
              <a:rPr lang="es-MX" sz="1900" dirty="0"/>
              <a:t> </a:t>
            </a:r>
          </a:p>
          <a:p>
            <a:endParaRPr lang="es-MX" dirty="0"/>
          </a:p>
        </p:txBody>
      </p:sp>
    </p:spTree>
    <p:extLst>
      <p:ext uri="{BB962C8B-B14F-4D97-AF65-F5344CB8AC3E}">
        <p14:creationId xmlns:p14="http://schemas.microsoft.com/office/powerpoint/2010/main" val="264590619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230</TotalTime>
  <Words>720</Words>
  <Application>Microsoft Macintosh PowerPoint</Application>
  <PresentationFormat>Presentación en pantalla (4:3)</PresentationFormat>
  <Paragraphs>105</Paragraphs>
  <Slides>13</Slides>
  <Notes>0</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Solsticio</vt:lpstr>
      <vt:lpstr>CUMBRE MUNDIAL SOBRE LA SOCIEDAD DE LA INFORMACION (una visión de la misma ).  EQUIPO # 3</vt:lpstr>
      <vt:lpstr>¿PORQUE UNA CUMBRE DE LA SOCIEDAD DE LA INFORMACION?</vt:lpstr>
      <vt:lpstr>LA CUMBRE DE GINEBRA</vt:lpstr>
      <vt:lpstr>LA CUMBRE DE TUNES</vt:lpstr>
      <vt:lpstr>A MODO DE CONCLUSION:</vt:lpstr>
      <vt:lpstr>DECLARACION DE PRINCIPIOS, ELEMENTOS CLAVES</vt:lpstr>
      <vt:lpstr>DECLARACION DE PRINCIPIOS, ELEMENTOS CLAVES .(CONT)</vt:lpstr>
      <vt:lpstr>DECLARACION DE PRINCIPIOS, ELEMENTOS CLAVES .(CONT.)</vt:lpstr>
      <vt:lpstr>DECLARACION DE PRINCIPIOS, ELEMENTOS CLAVES .(C0NT.)</vt:lpstr>
      <vt:lpstr>PLAN DE ACCION</vt:lpstr>
      <vt:lpstr>PLAN DE ACCION (CONT.)</vt:lpstr>
      <vt:lpstr>PLAN DE ACCION (CONT.)</vt:lpstr>
      <vt:lpstr>CUMBRE DE TUNEZ SEGUNDA FASE DE LA CUMBRE: </vt:lpstr>
    </vt:vector>
  </TitlesOfParts>
  <Company>Organización Autorizada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Usuario Autorizado</dc:creator>
  <cp:lastModifiedBy>Octavio Islas</cp:lastModifiedBy>
  <cp:revision>16</cp:revision>
  <dcterms:created xsi:type="dcterms:W3CDTF">2012-03-31T17:37:18Z</dcterms:created>
  <dcterms:modified xsi:type="dcterms:W3CDTF">2012-04-04T15:11:11Z</dcterms:modified>
</cp:coreProperties>
</file>