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4369C-9CA2-4D61-85BB-9E81C91FAAFA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386AF-91AE-441B-A485-9533284490BD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5166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86AF-91AE-441B-A485-9533284490BD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456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3223035-6B48-4631-BD8E-AF170620DF9D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2ED1F12-77CE-45DB-9EF6-D7FB0B3EF0D7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ESTUDIO AMIPCI </a:t>
            </a:r>
            <a:br>
              <a:rPr lang="es-MX" dirty="0" smtClean="0"/>
            </a:br>
            <a:r>
              <a:rPr lang="es-MX" dirty="0" smtClean="0"/>
              <a:t>“REDES SOCIALES”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MX" sz="2000" b="1" dirty="0" smtClean="0">
                <a:solidFill>
                  <a:schemeClr val="tx1"/>
                </a:solidFill>
              </a:rPr>
              <a:t>EQUIPO 3 </a:t>
            </a:r>
          </a:p>
          <a:p>
            <a:r>
              <a:rPr lang="es-MX" sz="2000" b="1" dirty="0" smtClean="0">
                <a:solidFill>
                  <a:schemeClr val="tx1"/>
                </a:solidFill>
              </a:rPr>
              <a:t>INTEGRANTES:</a:t>
            </a:r>
          </a:p>
          <a:p>
            <a:pPr algn="r">
              <a:buFontTx/>
              <a:buChar char="-"/>
            </a:pPr>
            <a:r>
              <a:rPr lang="es-MX" sz="2000" b="1" dirty="0" smtClean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XIHANNY OTMARA ALVAREZ</a:t>
            </a:r>
          </a:p>
          <a:p>
            <a:pPr algn="r">
              <a:buFontTx/>
              <a:buChar char="-"/>
            </a:pPr>
            <a:r>
              <a:rPr lang="es-MX" sz="2000" b="1" dirty="0" smtClean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MARIA TERESA LEON </a:t>
            </a:r>
          </a:p>
          <a:p>
            <a:pPr algn="r">
              <a:buFontTx/>
              <a:buChar char="-"/>
            </a:pPr>
            <a:r>
              <a:rPr lang="es-MX" sz="2000" b="1" dirty="0" smtClean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ANTONIO CARBAJAL</a:t>
            </a:r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186320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AMIPCI: ASOCIACIÓN MEXICANA DE INTERNET </a:t>
            </a:r>
            <a:endParaRPr lang="es-MX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dirty="0" smtClean="0"/>
              <a:t>DATOS ESTADÍSTICOS DE CONAPO,INEGI  Y COFETEL  POR LA EMPRESA ELOGIA METODOLOGÍA DISEÑADA POR COMSCOLL </a:t>
            </a:r>
            <a:endParaRPr lang="es-MX" dirty="0"/>
          </a:p>
        </p:txBody>
      </p:sp>
      <p:pic>
        <p:nvPicPr>
          <p:cNvPr id="1026" name="Picture 2" descr="C:\Users\Tere León\Pictures\compu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252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r>
              <a:rPr lang="es-MX" dirty="0" smtClean="0"/>
              <a:t>CONSULTAS EN LÍNEA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7427168" cy="4857403"/>
          </a:xfrm>
        </p:spPr>
        <p:txBody>
          <a:bodyPr/>
          <a:lstStyle/>
          <a:p>
            <a:r>
              <a:rPr lang="es-MX" sz="2400" dirty="0" smtClean="0"/>
              <a:t>Se espera crecimiento de usuarios en línea en América Latina gracias a la banda ancha residencial y ambientes compartidos.</a:t>
            </a:r>
          </a:p>
          <a:p>
            <a:r>
              <a:rPr lang="es-MX" sz="2400" dirty="0" smtClean="0"/>
              <a:t>En México se incrementó de 17 millones en 2005  a 34.9 millones de usuarios n 2010.</a:t>
            </a:r>
          </a:p>
          <a:p>
            <a:r>
              <a:rPr lang="es-MX" sz="2400" dirty="0" smtClean="0"/>
              <a:t>Quedando los más altos porcentajes entre el Estado de México (14.9) y el Distrito Federal (11.8)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2051" name="Picture 3" descr="C:\Users\Tere León\Pictures\re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93096"/>
            <a:ext cx="54864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498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México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51% hombres </a:t>
            </a:r>
          </a:p>
          <a:p>
            <a:r>
              <a:rPr lang="es-MX" dirty="0" smtClean="0"/>
              <a:t>49% mujeres</a:t>
            </a:r>
          </a:p>
          <a:p>
            <a:endParaRPr lang="es-MX" dirty="0"/>
          </a:p>
          <a:p>
            <a:r>
              <a:rPr lang="es-MX" dirty="0" smtClean="0"/>
              <a:t>Mayor rango de 12 a 17 años (27%)</a:t>
            </a:r>
          </a:p>
          <a:p>
            <a:r>
              <a:rPr lang="es-MX" dirty="0" smtClean="0"/>
              <a:t>18 a 24 años (23%)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Estrato socioeconómico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46% Medio bajo y 31%  Medio alto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sz="2000" b="1" dirty="0" smtClean="0"/>
              <a:t>REDES SOCIALES MÁS UTILIZADAS</a:t>
            </a:r>
          </a:p>
          <a:p>
            <a:pPr marL="0" indent="0">
              <a:buNone/>
            </a:pPr>
            <a:r>
              <a:rPr lang="es-MX" dirty="0" smtClean="0"/>
              <a:t>Facebook  734 240</a:t>
            </a:r>
          </a:p>
          <a:p>
            <a:pPr marL="0" indent="0">
              <a:buNone/>
            </a:pPr>
            <a:r>
              <a:rPr lang="es-MX" dirty="0" err="1" smtClean="0"/>
              <a:t>Twitter</a:t>
            </a:r>
            <a:r>
              <a:rPr lang="es-MX" dirty="0" smtClean="0"/>
              <a:t>       144 441 </a:t>
            </a:r>
          </a:p>
          <a:p>
            <a:pPr marL="0" indent="0">
              <a:buNone/>
            </a:pPr>
            <a:r>
              <a:rPr lang="es-MX" dirty="0" err="1" smtClean="0"/>
              <a:t>Yahoo</a:t>
            </a:r>
            <a:r>
              <a:rPr lang="es-MX" dirty="0" smtClean="0"/>
              <a:t>            37 600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74275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ACCESO EN MÉXICO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6 de cada 10 internautas acceden a una red diariamente </a:t>
            </a:r>
          </a:p>
          <a:p>
            <a:r>
              <a:rPr lang="es-MX" dirty="0" smtClean="0"/>
              <a:t>Para entretenimiento 3.4 horas al día en promedio mensual </a:t>
            </a:r>
          </a:p>
          <a:p>
            <a:r>
              <a:rPr lang="es-MX" dirty="0" smtClean="0"/>
              <a:t>Blogs 16%</a:t>
            </a:r>
          </a:p>
          <a:p>
            <a:pPr marL="0" indent="0">
              <a:buNone/>
            </a:pPr>
            <a:r>
              <a:rPr lang="es-MX" dirty="0" smtClean="0"/>
              <a:t>Facebook    97%</a:t>
            </a:r>
          </a:p>
          <a:p>
            <a:pPr marL="0" indent="0">
              <a:buNone/>
            </a:pPr>
            <a:r>
              <a:rPr lang="es-MX" dirty="0" err="1" smtClean="0"/>
              <a:t>Youtube</a:t>
            </a:r>
            <a:r>
              <a:rPr lang="es-MX" dirty="0" smtClean="0"/>
              <a:t> 81%</a:t>
            </a:r>
          </a:p>
          <a:p>
            <a:pPr marL="0" indent="0">
              <a:buNone/>
            </a:pPr>
            <a:r>
              <a:rPr lang="es-MX" dirty="0" err="1" smtClean="0"/>
              <a:t>Twitter</a:t>
            </a:r>
            <a:r>
              <a:rPr lang="es-MX" dirty="0" smtClean="0"/>
              <a:t>   76%</a:t>
            </a:r>
          </a:p>
          <a:p>
            <a:pPr marL="0" indent="0">
              <a:buNone/>
            </a:pPr>
            <a:r>
              <a:rPr lang="es-MX" dirty="0" smtClean="0"/>
              <a:t>9 de cada 10 se comunica por redes sociales a familiares y amigos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4412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COMERCIALIZACIÓN EN INTERNET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RESPUESTA DE USUARIOS </a:t>
            </a:r>
          </a:p>
          <a:p>
            <a:r>
              <a:rPr lang="es-MX" dirty="0" smtClean="0"/>
              <a:t>indiferente 44%</a:t>
            </a:r>
          </a:p>
          <a:p>
            <a:r>
              <a:rPr lang="es-MX" dirty="0" smtClean="0"/>
              <a:t>Me gusta  26%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 smtClean="0"/>
              <a:t>Productos comerciales más ofrecidos 74% : Computadoras, comida, </a:t>
            </a:r>
            <a:r>
              <a:rPr lang="es-MX" dirty="0" err="1" smtClean="0"/>
              <a:t>gadgets</a:t>
            </a:r>
            <a:r>
              <a:rPr lang="es-MX" dirty="0" smtClean="0"/>
              <a:t>, papelería </a:t>
            </a:r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51365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USO DE REDES DE PARTIDOS POLÍTICOS 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FACEBOOK</a:t>
            </a:r>
            <a:endParaRPr lang="es-MX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MX" dirty="0" smtClean="0"/>
              <a:t>TWITTER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s-MX" sz="4400" dirty="0" smtClean="0"/>
              <a:t>PRI  21,666</a:t>
            </a:r>
          </a:p>
          <a:p>
            <a:r>
              <a:rPr lang="es-MX" sz="4400" dirty="0" smtClean="0"/>
              <a:t>PAN  1,341</a:t>
            </a:r>
          </a:p>
          <a:p>
            <a:r>
              <a:rPr lang="es-MX" sz="4400" dirty="0" smtClean="0"/>
              <a:t>PRD   5,213</a:t>
            </a:r>
          </a:p>
          <a:p>
            <a:endParaRPr lang="es-MX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MX" sz="4400" dirty="0" smtClean="0"/>
              <a:t>PRI     2,662</a:t>
            </a:r>
          </a:p>
          <a:p>
            <a:r>
              <a:rPr lang="es-MX" sz="4400" dirty="0" smtClean="0"/>
              <a:t>PAN    1,341</a:t>
            </a:r>
          </a:p>
          <a:p>
            <a:r>
              <a:rPr lang="es-MX" sz="4400" dirty="0" smtClean="0"/>
              <a:t>PRD     7,900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48090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EXPECTATIVAS DE LA GENTE HACIA LOS PARTIDOS POLÍTICOS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PROPUESTAS CLARAS Y ATRACTIVAS, NO ATAQUES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SERIEDAD CONGRUENCIA Y HONESTIDAD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INFORMACIÓN CLARA SOBRE LO QUE REALIZAN :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PRI       7%  al 20%</a:t>
            </a:r>
          </a:p>
          <a:p>
            <a:pPr marL="0" indent="0">
              <a:buNone/>
            </a:pPr>
            <a:r>
              <a:rPr lang="es-MX" dirty="0" smtClean="0"/>
              <a:t>PAN      51%  al  59%</a:t>
            </a:r>
          </a:p>
          <a:p>
            <a:pPr marL="0" indent="0">
              <a:buNone/>
            </a:pPr>
            <a:r>
              <a:rPr lang="es-MX" dirty="0" smtClean="0"/>
              <a:t>PRD      16% al  22% 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sz="2000" b="1" dirty="0"/>
              <a:t> </a:t>
            </a:r>
            <a:r>
              <a:rPr lang="es-MX" sz="2000" b="1" dirty="0" smtClean="0"/>
              <a:t>   RECUERDAN A PRECANDIDATOS </a:t>
            </a:r>
          </a:p>
          <a:p>
            <a:pPr marL="0" indent="0">
              <a:buNone/>
            </a:pPr>
            <a:r>
              <a:rPr lang="es-MX" dirty="0" smtClean="0"/>
              <a:t>             </a:t>
            </a:r>
            <a:r>
              <a:rPr lang="es-MX" sz="1800" b="1" dirty="0" smtClean="0"/>
              <a:t>ESPONTÁNEO          CON AYUDA</a:t>
            </a:r>
          </a:p>
          <a:p>
            <a:pPr marL="0" indent="0">
              <a:buNone/>
            </a:pPr>
            <a:endParaRPr lang="es-MX" sz="1800" dirty="0"/>
          </a:p>
          <a:p>
            <a:pPr marL="0" indent="0">
              <a:buNone/>
            </a:pPr>
            <a:r>
              <a:rPr lang="es-MX" sz="2000" dirty="0" smtClean="0"/>
              <a:t>EPN               65%                            73%</a:t>
            </a:r>
          </a:p>
          <a:p>
            <a:pPr marL="0" indent="0">
              <a:buNone/>
            </a:pPr>
            <a:r>
              <a:rPr lang="es-MX" sz="2000" dirty="0" smtClean="0"/>
              <a:t>JVM               24%                            34%</a:t>
            </a:r>
          </a:p>
          <a:p>
            <a:pPr marL="0" indent="0">
              <a:buNone/>
            </a:pPr>
            <a:r>
              <a:rPr lang="es-MX" sz="2000" dirty="0" smtClean="0"/>
              <a:t>CREEL            10%                            21%</a:t>
            </a:r>
          </a:p>
          <a:p>
            <a:pPr marL="0" indent="0">
              <a:buNone/>
            </a:pPr>
            <a:r>
              <a:rPr lang="es-MX" sz="2000" dirty="0" smtClean="0"/>
              <a:t>AMLO            10%                            34%</a:t>
            </a:r>
          </a:p>
          <a:p>
            <a:pPr marL="0" indent="0">
              <a:buNone/>
            </a:pPr>
            <a:r>
              <a:rPr lang="es-MX" sz="2000" dirty="0" smtClean="0"/>
              <a:t>EBRARD        10%                             29%    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73144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MÉXICO </a:t>
            </a:r>
            <a:endParaRPr lang="es-MX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 número de internautas a nivel mundial es de 1374 millones</a:t>
            </a:r>
          </a:p>
          <a:p>
            <a:r>
              <a:rPr lang="es-MX" dirty="0" smtClean="0"/>
              <a:t>México ocupa el 2º lugar de participación en audiencia en internet</a:t>
            </a:r>
          </a:p>
          <a:p>
            <a:r>
              <a:rPr lang="es-MX" dirty="0" smtClean="0"/>
              <a:t>Alcanzó el 34.9%</a:t>
            </a:r>
          </a:p>
          <a:p>
            <a:r>
              <a:rPr lang="es-MX" dirty="0" smtClean="0"/>
              <a:t>86%  de internautas mexicanos visitan un sitio de entretenimiento al mes y dedican 3.4 horas semanales </a:t>
            </a:r>
          </a:p>
          <a:p>
            <a:r>
              <a:rPr lang="es-MX" dirty="0" smtClean="0"/>
              <a:t>Dedica 10.6 horas en sitios de video </a:t>
            </a:r>
            <a:r>
              <a:rPr lang="es-MX" dirty="0" err="1" smtClean="0"/>
              <a:t>On</a:t>
            </a:r>
            <a:r>
              <a:rPr lang="es-MX" dirty="0" smtClean="0"/>
              <a:t> Line al mes ocupando el primer lugar en América Latina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1664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257</TotalTime>
  <Words>381</Words>
  <Application>Microsoft Macintosh PowerPoint</Application>
  <PresentationFormat>Presentación en pantalla (4:3)</PresentationFormat>
  <Paragraphs>73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Opulento</vt:lpstr>
      <vt:lpstr>ESTUDIO AMIPCI  “REDES SOCIALES”</vt:lpstr>
      <vt:lpstr>AMIPCI: ASOCIACIÓN MEXICANA DE INTERNET </vt:lpstr>
      <vt:lpstr>CONSULTAS EN LÍNEA </vt:lpstr>
      <vt:lpstr>México </vt:lpstr>
      <vt:lpstr>ACCESO EN MÉXICO</vt:lpstr>
      <vt:lpstr>COMERCIALIZACIÓN EN INTERNET</vt:lpstr>
      <vt:lpstr>USO DE REDES DE PARTIDOS POLÍTICOS </vt:lpstr>
      <vt:lpstr>EXPECTATIVAS DE LA GENTE HACIA LOS PARTIDOS POLÍTICOS</vt:lpstr>
      <vt:lpstr>MÉXICO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AMIPCI “REDES SOCIALES”</dc:title>
  <dc:creator>Tere León</dc:creator>
  <cp:lastModifiedBy>Octavio Islas</cp:lastModifiedBy>
  <cp:revision>12</cp:revision>
  <dcterms:created xsi:type="dcterms:W3CDTF">2012-04-03T00:51:05Z</dcterms:created>
  <dcterms:modified xsi:type="dcterms:W3CDTF">2012-04-04T15:43:52Z</dcterms:modified>
</cp:coreProperties>
</file>