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66" r:id="rId3"/>
    <p:sldId id="259" r:id="rId4"/>
    <p:sldId id="271" r:id="rId5"/>
    <p:sldId id="270" r:id="rId6"/>
    <p:sldId id="260" r:id="rId7"/>
    <p:sldId id="262" r:id="rId8"/>
    <p:sldId id="273" r:id="rId9"/>
    <p:sldId id="257" r:id="rId10"/>
    <p:sldId id="265" r:id="rId11"/>
    <p:sldId id="263" r:id="rId12"/>
    <p:sldId id="272" r:id="rId13"/>
    <p:sldId id="268" r:id="rId14"/>
    <p:sldId id="267" r:id="rId15"/>
    <p:sldId id="269" r:id="rId16"/>
    <p:sldId id="264" r:id="rId17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9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EF6FCB-D699-428B-A2AD-AA1DB24464B0}" type="doc">
      <dgm:prSet loTypeId="urn:microsoft.com/office/officeart/2005/8/layout/hierarchy5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CCF2B9F5-7D94-46AD-8C3A-14A524841C9E}">
      <dgm:prSet phldrT="[Texto]" custT="1"/>
      <dgm:spPr/>
      <dgm:t>
        <a:bodyPr/>
        <a:lstStyle/>
        <a:p>
          <a:r>
            <a:rPr lang="es-MX" sz="3600" dirty="0" smtClean="0"/>
            <a:t>Viejos tiempos</a:t>
          </a:r>
          <a:endParaRPr lang="es-MX" sz="3600" dirty="0"/>
        </a:p>
      </dgm:t>
    </dgm:pt>
    <dgm:pt modelId="{038210D0-C733-4D1D-8154-1D69F0572149}" type="parTrans" cxnId="{7DF69E2B-E8E6-4F9F-B420-BE9B4001F788}">
      <dgm:prSet/>
      <dgm:spPr/>
      <dgm:t>
        <a:bodyPr/>
        <a:lstStyle/>
        <a:p>
          <a:endParaRPr lang="es-MX"/>
        </a:p>
      </dgm:t>
    </dgm:pt>
    <dgm:pt modelId="{579CD76C-CB0B-4A37-BB04-C14A85A0270F}" type="sibTrans" cxnId="{7DF69E2B-E8E6-4F9F-B420-BE9B4001F788}">
      <dgm:prSet/>
      <dgm:spPr/>
      <dgm:t>
        <a:bodyPr/>
        <a:lstStyle/>
        <a:p>
          <a:endParaRPr lang="es-MX"/>
        </a:p>
      </dgm:t>
    </dgm:pt>
    <dgm:pt modelId="{0DEA4DE1-3CBA-450A-8772-2CBE08571560}">
      <dgm:prSet phldrT="[Texto]"/>
      <dgm:spPr/>
      <dgm:t>
        <a:bodyPr/>
        <a:lstStyle/>
        <a:p>
          <a:r>
            <a:rPr lang="es-MX" dirty="0" smtClean="0"/>
            <a:t>Economía del petróleo</a:t>
          </a:r>
          <a:endParaRPr lang="es-MX" dirty="0"/>
        </a:p>
      </dgm:t>
    </dgm:pt>
    <dgm:pt modelId="{683F3869-BF6E-42A4-8639-FB6C84ECFBB4}" type="parTrans" cxnId="{E04AD5F6-DCF2-4EBB-BFA0-9FF3950938B5}">
      <dgm:prSet/>
      <dgm:spPr/>
      <dgm:t>
        <a:bodyPr/>
        <a:lstStyle/>
        <a:p>
          <a:endParaRPr lang="es-MX"/>
        </a:p>
      </dgm:t>
    </dgm:pt>
    <dgm:pt modelId="{F81B884C-5D55-43BB-AD7C-8B77EED09EA6}" type="sibTrans" cxnId="{E04AD5F6-DCF2-4EBB-BFA0-9FF3950938B5}">
      <dgm:prSet/>
      <dgm:spPr/>
      <dgm:t>
        <a:bodyPr/>
        <a:lstStyle/>
        <a:p>
          <a:endParaRPr lang="es-MX"/>
        </a:p>
      </dgm:t>
    </dgm:pt>
    <dgm:pt modelId="{FD1A2C11-C431-4091-927E-8F6CF0CB001D}">
      <dgm:prSet phldrT="[Texto]"/>
      <dgm:spPr/>
      <dgm:t>
        <a:bodyPr/>
        <a:lstStyle/>
        <a:p>
          <a:r>
            <a:rPr lang="es-MX" dirty="0" smtClean="0"/>
            <a:t>Resistencia</a:t>
          </a:r>
        </a:p>
        <a:p>
          <a:r>
            <a:rPr lang="es-MX" dirty="0" smtClean="0"/>
            <a:t>Bush-Irak</a:t>
          </a:r>
          <a:endParaRPr lang="es-MX" dirty="0"/>
        </a:p>
      </dgm:t>
    </dgm:pt>
    <dgm:pt modelId="{B66E46C3-668F-4C0C-A32C-939900D53C99}" type="parTrans" cxnId="{49B91815-77C2-4D07-8955-9F67B44866CC}">
      <dgm:prSet/>
      <dgm:spPr/>
      <dgm:t>
        <a:bodyPr/>
        <a:lstStyle/>
        <a:p>
          <a:endParaRPr lang="es-MX"/>
        </a:p>
      </dgm:t>
    </dgm:pt>
    <dgm:pt modelId="{91AB66DD-3261-49C4-ABFC-6F62C3770ABA}" type="sibTrans" cxnId="{49B91815-77C2-4D07-8955-9F67B44866CC}">
      <dgm:prSet/>
      <dgm:spPr/>
      <dgm:t>
        <a:bodyPr/>
        <a:lstStyle/>
        <a:p>
          <a:endParaRPr lang="es-MX"/>
        </a:p>
      </dgm:t>
    </dgm:pt>
    <dgm:pt modelId="{90916263-B970-4004-89F8-CD1FEAE09328}">
      <dgm:prSet phldrT="[Texto]"/>
      <dgm:spPr/>
      <dgm:t>
        <a:bodyPr/>
        <a:lstStyle/>
        <a:p>
          <a:endParaRPr lang="es-MX" dirty="0"/>
        </a:p>
      </dgm:t>
    </dgm:pt>
    <dgm:pt modelId="{29BD99B7-6203-4007-A297-0715F1449D4F}" type="sibTrans" cxnId="{8899CB53-A933-4908-B45E-8F3767B43DED}">
      <dgm:prSet/>
      <dgm:spPr/>
      <dgm:t>
        <a:bodyPr/>
        <a:lstStyle/>
        <a:p>
          <a:endParaRPr lang="es-MX"/>
        </a:p>
      </dgm:t>
    </dgm:pt>
    <dgm:pt modelId="{2EE43F1C-44CB-4E0A-81FC-A772AEF73CC9}" type="parTrans" cxnId="{8899CB53-A933-4908-B45E-8F3767B43DED}">
      <dgm:prSet/>
      <dgm:spPr/>
      <dgm:t>
        <a:bodyPr/>
        <a:lstStyle/>
        <a:p>
          <a:endParaRPr lang="es-MX"/>
        </a:p>
      </dgm:t>
    </dgm:pt>
    <dgm:pt modelId="{CF9529E4-C812-4553-AA78-A7D3F9F49C4B}" type="pres">
      <dgm:prSet presAssocID="{3DEF6FCB-D699-428B-A2AD-AA1DB24464B0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08FB6A85-8AB7-4B6D-9616-C0A895C2DE8E}" type="pres">
      <dgm:prSet presAssocID="{3DEF6FCB-D699-428B-A2AD-AA1DB24464B0}" presName="hierFlow" presStyleCnt="0"/>
      <dgm:spPr/>
    </dgm:pt>
    <dgm:pt modelId="{7690355F-A275-4274-9E2F-D3E840AC734C}" type="pres">
      <dgm:prSet presAssocID="{3DEF6FCB-D699-428B-A2AD-AA1DB24464B0}" presName="firstBuf" presStyleCnt="0"/>
      <dgm:spPr/>
    </dgm:pt>
    <dgm:pt modelId="{32D5A015-8B23-4828-8DEB-733B6FBD99E2}" type="pres">
      <dgm:prSet presAssocID="{3DEF6FCB-D699-428B-A2AD-AA1DB24464B0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AB56F1FB-1DD7-4158-BD9C-698E55507262}" type="pres">
      <dgm:prSet presAssocID="{CCF2B9F5-7D94-46AD-8C3A-14A524841C9E}" presName="Name17" presStyleCnt="0"/>
      <dgm:spPr/>
    </dgm:pt>
    <dgm:pt modelId="{4E631153-623F-4263-A1D5-1C6FB5B360C8}" type="pres">
      <dgm:prSet presAssocID="{CCF2B9F5-7D94-46AD-8C3A-14A524841C9E}" presName="level1Shape" presStyleLbl="node0" presStyleIdx="0" presStyleCnt="1" custLinFactY="-17072" custLinFactNeighborX="-1929" custLinFactNeighborY="-100000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BFA809E4-E9D8-47FA-B3FC-44A2AC3AE3AA}" type="pres">
      <dgm:prSet presAssocID="{CCF2B9F5-7D94-46AD-8C3A-14A524841C9E}" presName="hierChild2" presStyleCnt="0"/>
      <dgm:spPr/>
    </dgm:pt>
    <dgm:pt modelId="{A408F407-C3AE-4DBB-AC76-5DE1F79B77CA}" type="pres">
      <dgm:prSet presAssocID="{683F3869-BF6E-42A4-8639-FB6C84ECFBB4}" presName="Name25" presStyleLbl="parChTrans1D2" presStyleIdx="0" presStyleCnt="2"/>
      <dgm:spPr/>
      <dgm:t>
        <a:bodyPr/>
        <a:lstStyle/>
        <a:p>
          <a:endParaRPr lang="es-MX"/>
        </a:p>
      </dgm:t>
    </dgm:pt>
    <dgm:pt modelId="{1F0EA0D6-990B-4430-B677-D09F4512CC17}" type="pres">
      <dgm:prSet presAssocID="{683F3869-BF6E-42A4-8639-FB6C84ECFBB4}" presName="connTx" presStyleLbl="parChTrans1D2" presStyleIdx="0" presStyleCnt="2"/>
      <dgm:spPr/>
      <dgm:t>
        <a:bodyPr/>
        <a:lstStyle/>
        <a:p>
          <a:endParaRPr lang="es-MX"/>
        </a:p>
      </dgm:t>
    </dgm:pt>
    <dgm:pt modelId="{6655E966-214A-498A-8E96-24EE9F0FCB78}" type="pres">
      <dgm:prSet presAssocID="{0DEA4DE1-3CBA-450A-8772-2CBE08571560}" presName="Name30" presStyleCnt="0"/>
      <dgm:spPr/>
    </dgm:pt>
    <dgm:pt modelId="{ABB4598B-1CD5-4A20-849A-FDF83BF20D57}" type="pres">
      <dgm:prSet presAssocID="{0DEA4DE1-3CBA-450A-8772-2CBE08571560}" presName="level2Shape" presStyleLbl="node2" presStyleIdx="0" presStyleCnt="2" custScaleY="47944" custLinFactY="-2013" custLinFactNeighborX="-4887" custLinFactNeighborY="-100000"/>
      <dgm:spPr/>
      <dgm:t>
        <a:bodyPr/>
        <a:lstStyle/>
        <a:p>
          <a:endParaRPr lang="es-MX"/>
        </a:p>
      </dgm:t>
    </dgm:pt>
    <dgm:pt modelId="{D388A009-1E52-49FA-BFD6-C05FED7E1743}" type="pres">
      <dgm:prSet presAssocID="{0DEA4DE1-3CBA-450A-8772-2CBE08571560}" presName="hierChild3" presStyleCnt="0"/>
      <dgm:spPr/>
    </dgm:pt>
    <dgm:pt modelId="{E3E3CF6E-64B2-40D6-8260-BF46216D8868}" type="pres">
      <dgm:prSet presAssocID="{B66E46C3-668F-4C0C-A32C-939900D53C99}" presName="Name25" presStyleLbl="parChTrans1D2" presStyleIdx="1" presStyleCnt="2"/>
      <dgm:spPr/>
      <dgm:t>
        <a:bodyPr/>
        <a:lstStyle/>
        <a:p>
          <a:endParaRPr lang="es-MX"/>
        </a:p>
      </dgm:t>
    </dgm:pt>
    <dgm:pt modelId="{3A9367AD-0B0F-4A9C-AD18-C4C830F2F6C1}" type="pres">
      <dgm:prSet presAssocID="{B66E46C3-668F-4C0C-A32C-939900D53C99}" presName="connTx" presStyleLbl="parChTrans1D2" presStyleIdx="1" presStyleCnt="2"/>
      <dgm:spPr/>
      <dgm:t>
        <a:bodyPr/>
        <a:lstStyle/>
        <a:p>
          <a:endParaRPr lang="es-MX"/>
        </a:p>
      </dgm:t>
    </dgm:pt>
    <dgm:pt modelId="{A2F1DD23-34AB-455A-91D4-E26AB12E7D34}" type="pres">
      <dgm:prSet presAssocID="{FD1A2C11-C431-4091-927E-8F6CF0CB001D}" presName="Name30" presStyleCnt="0"/>
      <dgm:spPr/>
    </dgm:pt>
    <dgm:pt modelId="{8CD4B5BC-9438-43DD-80B2-2A8BBB934E02}" type="pres">
      <dgm:prSet presAssocID="{FD1A2C11-C431-4091-927E-8F6CF0CB001D}" presName="level2Shape" presStyleLbl="node2" presStyleIdx="1" presStyleCnt="2" custScaleY="47698" custLinFactY="-6852" custLinFactNeighborX="-2652" custLinFactNeighborY="-100000"/>
      <dgm:spPr/>
      <dgm:t>
        <a:bodyPr/>
        <a:lstStyle/>
        <a:p>
          <a:endParaRPr lang="es-MX"/>
        </a:p>
      </dgm:t>
    </dgm:pt>
    <dgm:pt modelId="{26D123FF-B506-4178-A906-4342FA0C99D3}" type="pres">
      <dgm:prSet presAssocID="{FD1A2C11-C431-4091-927E-8F6CF0CB001D}" presName="hierChild3" presStyleCnt="0"/>
      <dgm:spPr/>
    </dgm:pt>
    <dgm:pt modelId="{FC6E7811-F87E-4D94-BDD7-23483E8AAAEE}" type="pres">
      <dgm:prSet presAssocID="{3DEF6FCB-D699-428B-A2AD-AA1DB24464B0}" presName="bgShapesFlow" presStyleCnt="0"/>
      <dgm:spPr/>
    </dgm:pt>
    <dgm:pt modelId="{C0A43D15-8551-45AC-8A25-F324FE10E215}" type="pres">
      <dgm:prSet presAssocID="{90916263-B970-4004-89F8-CD1FEAE09328}" presName="rectComp" presStyleCnt="0"/>
      <dgm:spPr/>
    </dgm:pt>
    <dgm:pt modelId="{BB41F174-6400-4455-82FF-5E51F7791AE0}" type="pres">
      <dgm:prSet presAssocID="{90916263-B970-4004-89F8-CD1FEAE09328}" presName="bgRect" presStyleLbl="bgShp" presStyleIdx="0" presStyleCnt="1"/>
      <dgm:spPr/>
      <dgm:t>
        <a:bodyPr/>
        <a:lstStyle/>
        <a:p>
          <a:endParaRPr lang="es-MX"/>
        </a:p>
      </dgm:t>
    </dgm:pt>
    <dgm:pt modelId="{4D0A7364-4361-4095-A20D-2D7709265000}" type="pres">
      <dgm:prSet presAssocID="{90916263-B970-4004-89F8-CD1FEAE09328}" presName="bgRectTx" presStyleLbl="bgShp" presStyleIdx="0" presStyleCnt="1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49B91815-77C2-4D07-8955-9F67B44866CC}" srcId="{CCF2B9F5-7D94-46AD-8C3A-14A524841C9E}" destId="{FD1A2C11-C431-4091-927E-8F6CF0CB001D}" srcOrd="1" destOrd="0" parTransId="{B66E46C3-668F-4C0C-A32C-939900D53C99}" sibTransId="{91AB66DD-3261-49C4-ABFC-6F62C3770ABA}"/>
    <dgm:cxn modelId="{E9AEF4B1-649F-4BFD-B004-D48F1E215DB2}" type="presOf" srcId="{CCF2B9F5-7D94-46AD-8C3A-14A524841C9E}" destId="{4E631153-623F-4263-A1D5-1C6FB5B360C8}" srcOrd="0" destOrd="0" presId="urn:microsoft.com/office/officeart/2005/8/layout/hierarchy5"/>
    <dgm:cxn modelId="{C579F896-AA07-424A-B3E4-1612F1CF45DA}" type="presOf" srcId="{683F3869-BF6E-42A4-8639-FB6C84ECFBB4}" destId="{A408F407-C3AE-4DBB-AC76-5DE1F79B77CA}" srcOrd="0" destOrd="0" presId="urn:microsoft.com/office/officeart/2005/8/layout/hierarchy5"/>
    <dgm:cxn modelId="{939BB2DD-B704-49EB-911B-59621C3435E7}" type="presOf" srcId="{3DEF6FCB-D699-428B-A2AD-AA1DB24464B0}" destId="{CF9529E4-C812-4553-AA78-A7D3F9F49C4B}" srcOrd="0" destOrd="0" presId="urn:microsoft.com/office/officeart/2005/8/layout/hierarchy5"/>
    <dgm:cxn modelId="{41A300B5-3B26-47AA-9CBF-D1ACADC803E8}" type="presOf" srcId="{FD1A2C11-C431-4091-927E-8F6CF0CB001D}" destId="{8CD4B5BC-9438-43DD-80B2-2A8BBB934E02}" srcOrd="0" destOrd="0" presId="urn:microsoft.com/office/officeart/2005/8/layout/hierarchy5"/>
    <dgm:cxn modelId="{4DE66598-DFF3-46C9-A1C5-5DDA52AD85AB}" type="presOf" srcId="{90916263-B970-4004-89F8-CD1FEAE09328}" destId="{4D0A7364-4361-4095-A20D-2D7709265000}" srcOrd="1" destOrd="0" presId="urn:microsoft.com/office/officeart/2005/8/layout/hierarchy5"/>
    <dgm:cxn modelId="{7DF69E2B-E8E6-4F9F-B420-BE9B4001F788}" srcId="{3DEF6FCB-D699-428B-A2AD-AA1DB24464B0}" destId="{CCF2B9F5-7D94-46AD-8C3A-14A524841C9E}" srcOrd="0" destOrd="0" parTransId="{038210D0-C733-4D1D-8154-1D69F0572149}" sibTransId="{579CD76C-CB0B-4A37-BB04-C14A85A0270F}"/>
    <dgm:cxn modelId="{B422E326-9435-42EF-A8CA-8B6D8CBF5355}" type="presOf" srcId="{B66E46C3-668F-4C0C-A32C-939900D53C99}" destId="{3A9367AD-0B0F-4A9C-AD18-C4C830F2F6C1}" srcOrd="1" destOrd="0" presId="urn:microsoft.com/office/officeart/2005/8/layout/hierarchy5"/>
    <dgm:cxn modelId="{81C8D46D-863D-4A22-B9F7-73A808233061}" type="presOf" srcId="{0DEA4DE1-3CBA-450A-8772-2CBE08571560}" destId="{ABB4598B-1CD5-4A20-849A-FDF83BF20D57}" srcOrd="0" destOrd="0" presId="urn:microsoft.com/office/officeart/2005/8/layout/hierarchy5"/>
    <dgm:cxn modelId="{3101288D-D4C6-4DDC-B4A6-2F7CB9B77784}" type="presOf" srcId="{B66E46C3-668F-4C0C-A32C-939900D53C99}" destId="{E3E3CF6E-64B2-40D6-8260-BF46216D8868}" srcOrd="0" destOrd="0" presId="urn:microsoft.com/office/officeart/2005/8/layout/hierarchy5"/>
    <dgm:cxn modelId="{8899CB53-A933-4908-B45E-8F3767B43DED}" srcId="{3DEF6FCB-D699-428B-A2AD-AA1DB24464B0}" destId="{90916263-B970-4004-89F8-CD1FEAE09328}" srcOrd="1" destOrd="0" parTransId="{2EE43F1C-44CB-4E0A-81FC-A772AEF73CC9}" sibTransId="{29BD99B7-6203-4007-A297-0715F1449D4F}"/>
    <dgm:cxn modelId="{E04AD5F6-DCF2-4EBB-BFA0-9FF3950938B5}" srcId="{CCF2B9F5-7D94-46AD-8C3A-14A524841C9E}" destId="{0DEA4DE1-3CBA-450A-8772-2CBE08571560}" srcOrd="0" destOrd="0" parTransId="{683F3869-BF6E-42A4-8639-FB6C84ECFBB4}" sibTransId="{F81B884C-5D55-43BB-AD7C-8B77EED09EA6}"/>
    <dgm:cxn modelId="{B975437A-B44A-4DE2-9128-DA1BBD805478}" type="presOf" srcId="{90916263-B970-4004-89F8-CD1FEAE09328}" destId="{BB41F174-6400-4455-82FF-5E51F7791AE0}" srcOrd="0" destOrd="0" presId="urn:microsoft.com/office/officeart/2005/8/layout/hierarchy5"/>
    <dgm:cxn modelId="{044B9621-FD52-4286-8B95-C160C9BFB797}" type="presOf" srcId="{683F3869-BF6E-42A4-8639-FB6C84ECFBB4}" destId="{1F0EA0D6-990B-4430-B677-D09F4512CC17}" srcOrd="1" destOrd="0" presId="urn:microsoft.com/office/officeart/2005/8/layout/hierarchy5"/>
    <dgm:cxn modelId="{CC8F333D-2E0F-4E0A-84BC-0A77E46614E8}" type="presParOf" srcId="{CF9529E4-C812-4553-AA78-A7D3F9F49C4B}" destId="{08FB6A85-8AB7-4B6D-9616-C0A895C2DE8E}" srcOrd="0" destOrd="0" presId="urn:microsoft.com/office/officeart/2005/8/layout/hierarchy5"/>
    <dgm:cxn modelId="{F02BD8F7-5646-4BE5-9B9E-2A68CD2A50BB}" type="presParOf" srcId="{08FB6A85-8AB7-4B6D-9616-C0A895C2DE8E}" destId="{7690355F-A275-4274-9E2F-D3E840AC734C}" srcOrd="0" destOrd="0" presId="urn:microsoft.com/office/officeart/2005/8/layout/hierarchy5"/>
    <dgm:cxn modelId="{D7054129-0A67-4D15-BD0C-4DA38F2B20E1}" type="presParOf" srcId="{08FB6A85-8AB7-4B6D-9616-C0A895C2DE8E}" destId="{32D5A015-8B23-4828-8DEB-733B6FBD99E2}" srcOrd="1" destOrd="0" presId="urn:microsoft.com/office/officeart/2005/8/layout/hierarchy5"/>
    <dgm:cxn modelId="{0B638ACD-5996-475C-AC7F-0E78E9FA7673}" type="presParOf" srcId="{32D5A015-8B23-4828-8DEB-733B6FBD99E2}" destId="{AB56F1FB-1DD7-4158-BD9C-698E55507262}" srcOrd="0" destOrd="0" presId="urn:microsoft.com/office/officeart/2005/8/layout/hierarchy5"/>
    <dgm:cxn modelId="{119BF323-4027-49E9-B35D-06C314B63CB8}" type="presParOf" srcId="{AB56F1FB-1DD7-4158-BD9C-698E55507262}" destId="{4E631153-623F-4263-A1D5-1C6FB5B360C8}" srcOrd="0" destOrd="0" presId="urn:microsoft.com/office/officeart/2005/8/layout/hierarchy5"/>
    <dgm:cxn modelId="{3553D303-962D-4DEC-A46E-8F3DFD6413A7}" type="presParOf" srcId="{AB56F1FB-1DD7-4158-BD9C-698E55507262}" destId="{BFA809E4-E9D8-47FA-B3FC-44A2AC3AE3AA}" srcOrd="1" destOrd="0" presId="urn:microsoft.com/office/officeart/2005/8/layout/hierarchy5"/>
    <dgm:cxn modelId="{A8B45E3A-3883-42BF-A3A9-3F6F899AFC09}" type="presParOf" srcId="{BFA809E4-E9D8-47FA-B3FC-44A2AC3AE3AA}" destId="{A408F407-C3AE-4DBB-AC76-5DE1F79B77CA}" srcOrd="0" destOrd="0" presId="urn:microsoft.com/office/officeart/2005/8/layout/hierarchy5"/>
    <dgm:cxn modelId="{52CC6509-7585-481F-9A1F-3276E63C87E5}" type="presParOf" srcId="{A408F407-C3AE-4DBB-AC76-5DE1F79B77CA}" destId="{1F0EA0D6-990B-4430-B677-D09F4512CC17}" srcOrd="0" destOrd="0" presId="urn:microsoft.com/office/officeart/2005/8/layout/hierarchy5"/>
    <dgm:cxn modelId="{9EF79D90-B60A-42F9-92F1-320ADD606DF5}" type="presParOf" srcId="{BFA809E4-E9D8-47FA-B3FC-44A2AC3AE3AA}" destId="{6655E966-214A-498A-8E96-24EE9F0FCB78}" srcOrd="1" destOrd="0" presId="urn:microsoft.com/office/officeart/2005/8/layout/hierarchy5"/>
    <dgm:cxn modelId="{78F43123-43FB-4384-911B-946B950D47AB}" type="presParOf" srcId="{6655E966-214A-498A-8E96-24EE9F0FCB78}" destId="{ABB4598B-1CD5-4A20-849A-FDF83BF20D57}" srcOrd="0" destOrd="0" presId="urn:microsoft.com/office/officeart/2005/8/layout/hierarchy5"/>
    <dgm:cxn modelId="{8FE8E9AF-8F16-48AF-92CC-A32F8DDC4874}" type="presParOf" srcId="{6655E966-214A-498A-8E96-24EE9F0FCB78}" destId="{D388A009-1E52-49FA-BFD6-C05FED7E1743}" srcOrd="1" destOrd="0" presId="urn:microsoft.com/office/officeart/2005/8/layout/hierarchy5"/>
    <dgm:cxn modelId="{EAA04B25-6F1C-4A74-B10C-79D2D5BA6903}" type="presParOf" srcId="{BFA809E4-E9D8-47FA-B3FC-44A2AC3AE3AA}" destId="{E3E3CF6E-64B2-40D6-8260-BF46216D8868}" srcOrd="2" destOrd="0" presId="urn:microsoft.com/office/officeart/2005/8/layout/hierarchy5"/>
    <dgm:cxn modelId="{0C70B6F5-68F1-4314-9C30-34BD10DF44AE}" type="presParOf" srcId="{E3E3CF6E-64B2-40D6-8260-BF46216D8868}" destId="{3A9367AD-0B0F-4A9C-AD18-C4C830F2F6C1}" srcOrd="0" destOrd="0" presId="urn:microsoft.com/office/officeart/2005/8/layout/hierarchy5"/>
    <dgm:cxn modelId="{81F7A851-77B2-402E-B68C-38013ECEC828}" type="presParOf" srcId="{BFA809E4-E9D8-47FA-B3FC-44A2AC3AE3AA}" destId="{A2F1DD23-34AB-455A-91D4-E26AB12E7D34}" srcOrd="3" destOrd="0" presId="urn:microsoft.com/office/officeart/2005/8/layout/hierarchy5"/>
    <dgm:cxn modelId="{09C2E796-AF92-44A6-BD2B-FCDE49EB73F0}" type="presParOf" srcId="{A2F1DD23-34AB-455A-91D4-E26AB12E7D34}" destId="{8CD4B5BC-9438-43DD-80B2-2A8BBB934E02}" srcOrd="0" destOrd="0" presId="urn:microsoft.com/office/officeart/2005/8/layout/hierarchy5"/>
    <dgm:cxn modelId="{395722E6-42D5-47B5-A7B8-01AB57749CE6}" type="presParOf" srcId="{A2F1DD23-34AB-455A-91D4-E26AB12E7D34}" destId="{26D123FF-B506-4178-A906-4342FA0C99D3}" srcOrd="1" destOrd="0" presId="urn:microsoft.com/office/officeart/2005/8/layout/hierarchy5"/>
    <dgm:cxn modelId="{EFF86695-AD37-4C1A-9DDE-A60CA554CE82}" type="presParOf" srcId="{CF9529E4-C812-4553-AA78-A7D3F9F49C4B}" destId="{FC6E7811-F87E-4D94-BDD7-23483E8AAAEE}" srcOrd="1" destOrd="0" presId="urn:microsoft.com/office/officeart/2005/8/layout/hierarchy5"/>
    <dgm:cxn modelId="{A209D88F-3733-4537-8578-8E0C81749C7B}" type="presParOf" srcId="{FC6E7811-F87E-4D94-BDD7-23483E8AAAEE}" destId="{C0A43D15-8551-45AC-8A25-F324FE10E215}" srcOrd="0" destOrd="0" presId="urn:microsoft.com/office/officeart/2005/8/layout/hierarchy5"/>
    <dgm:cxn modelId="{E07CE84A-CB4E-4F4C-BD42-FBB00E9966A6}" type="presParOf" srcId="{C0A43D15-8551-45AC-8A25-F324FE10E215}" destId="{BB41F174-6400-4455-82FF-5E51F7791AE0}" srcOrd="0" destOrd="0" presId="urn:microsoft.com/office/officeart/2005/8/layout/hierarchy5"/>
    <dgm:cxn modelId="{A54109F5-24BC-4E68-BCB1-31AE5A104966}" type="presParOf" srcId="{C0A43D15-8551-45AC-8A25-F324FE10E215}" destId="{4D0A7364-4361-4095-A20D-2D7709265000}" srcOrd="1" destOrd="0" presId="urn:microsoft.com/office/officeart/2005/8/layout/hierarchy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B41F174-6400-4455-82FF-5E51F7791AE0}">
      <dsp:nvSpPr>
        <dsp:cNvPr id="0" name=""/>
        <dsp:cNvSpPr/>
      </dsp:nvSpPr>
      <dsp:spPr>
        <a:xfrm>
          <a:off x="87179" y="0"/>
          <a:ext cx="3866516" cy="452596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1376" tIns="341376" rIns="341376" bIns="341376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4800" kern="1200" dirty="0"/>
        </a:p>
      </dsp:txBody>
      <dsp:txXfrm>
        <a:off x="87179" y="0"/>
        <a:ext cx="3866516" cy="1357788"/>
      </dsp:txXfrm>
    </dsp:sp>
    <dsp:sp modelId="{4E631153-623F-4263-A1D5-1C6FB5B360C8}">
      <dsp:nvSpPr>
        <dsp:cNvPr id="0" name=""/>
        <dsp:cNvSpPr/>
      </dsp:nvSpPr>
      <dsp:spPr>
        <a:xfrm>
          <a:off x="347234" y="159745"/>
          <a:ext cx="3222096" cy="161104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600" kern="1200" dirty="0" smtClean="0"/>
            <a:t>Viejos tiempos</a:t>
          </a:r>
          <a:endParaRPr lang="es-MX" sz="3600" kern="1200" dirty="0"/>
        </a:p>
      </dsp:txBody>
      <dsp:txXfrm>
        <a:off x="347234" y="159745"/>
        <a:ext cx="3222096" cy="1611048"/>
      </dsp:txXfrm>
    </dsp:sp>
    <dsp:sp modelId="{A408F407-C3AE-4DBB-AC76-5DE1F79B77CA}">
      <dsp:nvSpPr>
        <dsp:cNvPr id="0" name=""/>
        <dsp:cNvSpPr/>
      </dsp:nvSpPr>
      <dsp:spPr>
        <a:xfrm rot="20855930">
          <a:off x="3555074" y="802014"/>
          <a:ext cx="1222041" cy="64072"/>
        </a:xfrm>
        <a:custGeom>
          <a:avLst/>
          <a:gdLst/>
          <a:ahLst/>
          <a:cxnLst/>
          <a:rect l="0" t="0" r="0" b="0"/>
          <a:pathLst>
            <a:path>
              <a:moveTo>
                <a:pt x="0" y="32036"/>
              </a:moveTo>
              <a:lnTo>
                <a:pt x="1222041" y="3203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 rot="20855930">
        <a:off x="4135544" y="803499"/>
        <a:ext cx="61102" cy="61102"/>
      </dsp:txXfrm>
    </dsp:sp>
    <dsp:sp modelId="{ABB4598B-1CD5-4A20-849A-FDF83BF20D57}">
      <dsp:nvSpPr>
        <dsp:cNvPr id="0" name=""/>
        <dsp:cNvSpPr/>
      </dsp:nvSpPr>
      <dsp:spPr>
        <a:xfrm>
          <a:off x="4762860" y="316629"/>
          <a:ext cx="3222096" cy="7724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/>
            <a:t>Economía del petróleo</a:t>
          </a:r>
          <a:endParaRPr lang="es-MX" sz="2000" kern="1200" dirty="0"/>
        </a:p>
      </dsp:txBody>
      <dsp:txXfrm>
        <a:off x="4762860" y="316629"/>
        <a:ext cx="3222096" cy="772401"/>
      </dsp:txXfrm>
    </dsp:sp>
    <dsp:sp modelId="{E3E3CF6E-64B2-40D6-8260-BF46216D8868}">
      <dsp:nvSpPr>
        <dsp:cNvPr id="0" name=""/>
        <dsp:cNvSpPr/>
      </dsp:nvSpPr>
      <dsp:spPr>
        <a:xfrm rot="1677409">
          <a:off x="3485731" y="1269073"/>
          <a:ext cx="1432742" cy="64072"/>
        </a:xfrm>
        <a:custGeom>
          <a:avLst/>
          <a:gdLst/>
          <a:ahLst/>
          <a:cxnLst/>
          <a:rect l="0" t="0" r="0" b="0"/>
          <a:pathLst>
            <a:path>
              <a:moveTo>
                <a:pt x="0" y="32036"/>
              </a:moveTo>
              <a:lnTo>
                <a:pt x="1432742" y="3203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 rot="1677409">
        <a:off x="4166284" y="1265290"/>
        <a:ext cx="71637" cy="71637"/>
      </dsp:txXfrm>
    </dsp:sp>
    <dsp:sp modelId="{8CD4B5BC-9438-43DD-80B2-2A8BBB934E02}">
      <dsp:nvSpPr>
        <dsp:cNvPr id="0" name=""/>
        <dsp:cNvSpPr/>
      </dsp:nvSpPr>
      <dsp:spPr>
        <a:xfrm>
          <a:off x="4834874" y="1252729"/>
          <a:ext cx="3222096" cy="7684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/>
            <a:t>Resistencia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/>
            <a:t>Bush-Irak</a:t>
          </a:r>
          <a:endParaRPr lang="es-MX" sz="2000" kern="1200" dirty="0"/>
        </a:p>
      </dsp:txBody>
      <dsp:txXfrm>
        <a:off x="4834874" y="1252729"/>
        <a:ext cx="3222096" cy="7684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5">
  <dgm:title val=""/>
  <dgm:desc val=""/>
  <dgm:catLst>
    <dgm:cat type="hierarchy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/>
    <dgm:presOf/>
    <dgm:shape xmlns:r="http://schemas.openxmlformats.org/officeDocument/2006/relationships" r:blip="">
      <dgm:adjLst/>
    </dgm:shape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/>
              <dgm:constr type="t" for="ch" forName="hierFlow" refType="h" fact="0.3"/>
              <dgm:constr type="r" for="ch" forName="hierFlow" refType="w" fact="0.98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 refType="h" fact="0.3"/>
              <dgm:constr type="r" for="ch" forName="hierFlow" refType="w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h" for="des" forName="level1Shape" refType="h"/>
          <dgm:constr type="w" for="des" forName="level1Shape" refType="h" refFor="des" refForName="level1Shape" fact="2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w" refFor="des" refForName="level1Shape" op="equ" fact="0.4"/>
          <dgm:constr type="sibSp" for="des" forName="hierChild1" refType="h" refFor="des" refForName="level1Shape" op="equ" fact="0.15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w" refFor="des" refForName="level1Shape" op="equ"/>
          <dgm:constr type="userB" for="des" refType="sp" refFor="des" op="equ"/>
          <dgm:constr type="w" for="des" forName="firstBuf" refType="w" refFor="des" refForName="level1Shape" fact="0.1"/>
        </dgm:constrLst>
      </dgm:else>
    </dgm:choose>
    <dgm:ruleLst/>
    <dgm:layoutNode name="hierFlow">
      <dgm:choose name="Name6">
        <dgm:if name="Name7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  <dgm:param type="fallback" val="2D"/>
          </dgm:alg>
        </dgm:if>
        <dgm:else name="Name8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  <dgm:param type="fallback" val="2D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ptType="node" op="equ" val="65"/>
        <dgm:constr type="primFontSz" for="des" forName="connTx" op="equ" val="55"/>
        <dgm:constr type="primFontSz" for="des" forName="connTx" refType="primFontSz" refFor="des" refPtType="node" op="lte" fact="0.8"/>
      </dgm:constrLst>
      <dgm:ruleLst/>
      <dgm:choose name="Name9">
        <dgm:if name="Name10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1"/>
      </dgm:choose>
      <dgm:layoutNode name="hierChild1">
        <dgm:varLst>
          <dgm:chPref val="1"/>
          <dgm:animOne val="branch"/>
          <dgm:animLvl val="lvl"/>
        </dgm:varLst>
        <dgm:choose name="Name12">
          <dgm:if name="Name13" func="var" arg="dir" op="equ" val="norm">
            <dgm:alg type="hierChild">
              <dgm:param type="linDir" val="fromT"/>
              <dgm:param type="chAlign" val="l"/>
            </dgm:alg>
          </dgm:if>
          <dgm:else name="Name14">
            <dgm:alg type="hierChild">
              <dgm:param type="linDir" val="fromT"/>
              <dgm:param type="ch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forEach name="Name15" axis="ch" cnt="3">
          <dgm:forEach name="Name16" axis="self" ptType="node">
            <dgm:layoutNode name="Name17">
              <dgm:choose name="Name18">
                <dgm:if name="Name19" func="var" arg="dir" op="equ" val="norm">
                  <dgm:alg type="hierRoot">
                    <dgm:param type="hierAlign" val="lCtrCh"/>
                  </dgm:alg>
                </dgm:if>
                <dgm:else name="Name20">
                  <dgm:alg type="hierRoot">
                    <dgm:param type="hierAlign" val="rCtrCh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tMarg" refType="primFontSz" fact="0.05"/>
                  <dgm:constr type="bMarg" refType="primFontSz" fact="0.05"/>
                  <dgm:constr type="lMarg" refType="primFontSz" fact="0.05"/>
                  <dgm:constr type="rMarg" refType="primFontSz" fact="0.05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21">
                  <dgm:if name="Name2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23">
                    <dgm:alg type="hierChild">
                      <dgm:param type="linDir" val="fromT"/>
                      <dgm:param type="ch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24" axis="self" ptType="parTrans" cnt="1">
                    <dgm:layoutNode name="Name25">
                      <dgm:choose name="Name26">
                        <dgm:if name="Name27" func="var" arg="dir" op="equ" val="norm">
                          <dgm:alg type="conn">
                            <dgm:param type="dim" val="1D"/>
                            <dgm:param type="begPts" val="midR"/>
                            <dgm:param type="endPts" val="midL"/>
                            <dgm:param type="endSty" val="noArr"/>
                          </dgm:alg>
                        </dgm:if>
                        <dgm:else name="Name28">
                          <dgm:alg type="conn">
                            <dgm:param type="dim" val="1D"/>
                            <dgm:param type="begPts" val="midL"/>
                            <dgm:param type="endPts" val="midR"/>
                            <dgm:param type="endSty" val="noArr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5"/>
                        <dgm:constr type="connDist"/>
                        <dgm:constr type="begPad"/>
                        <dgm:constr type="endPad"/>
                        <dgm:constr type="userA" for="ch" refType="connDist"/>
                      </dgm:constrLst>
                      <dgm:ruleLst/>
                      <dgm:layoutNode name="connTx">
                        <dgm:alg type="tx">
                          <dgm:param type="autoTxRot" val="grav"/>
                        </dgm:alg>
                        <dgm:shape xmlns:r="http://schemas.openxmlformats.org/officeDocument/2006/relationships" type="rect" r:blip="" hideGeom="1">
                          <dgm:adjLst/>
                        </dgm:shape>
                        <dgm:presOf axis="self"/>
                        <dgm:constrLst>
                          <dgm:constr type="userA"/>
                          <dgm:constr type="w" refType="userA" fact="0.05"/>
                          <dgm:constr type="h" refType="userA" fact="0.05"/>
                          <dgm:constr type="lMarg" val="1"/>
                          <dgm:constr type="rMarg" val="1"/>
                          <dgm:constr type="tMarg"/>
                          <dgm:constr type="bMarg"/>
                        </dgm:constrLst>
                        <dgm:ruleLst>
                          <dgm:rule type="h" val="NaN" fact="0.25" max="NaN"/>
                          <dgm:rule type="w" val="NaN" fact="0.8" max="NaN"/>
                          <dgm:rule type="primFontSz" val="5" fact="NaN" max="NaN"/>
                        </dgm:ruleLst>
                      </dgm:layoutNode>
                    </dgm:layoutNode>
                  </dgm:forEach>
                  <dgm:forEach name="Name29" axis="self" ptType="node">
                    <dgm:layoutNode name="Name30">
                      <dgm:choose name="Name31">
                        <dgm:if name="Name32" func="var" arg="dir" op="equ" val="norm">
                          <dgm:alg type="hierRoot">
                            <dgm:param type="hierAlign" val="lCtrCh"/>
                          </dgm:alg>
                        </dgm:if>
                        <dgm:else name="Name33">
                          <dgm:alg type="hierRoot">
                            <dgm:param type="hierAlign" val="rCtrCh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tMarg" refType="primFontSz" fact="0.05"/>
                          <dgm:constr type="bMarg" refType="primFontSz" fact="0.05"/>
                          <dgm:constr type="lMarg" refType="primFontSz" fact="0.05"/>
                          <dgm:constr type="rMarg" refType="primFontSz" fact="0.05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34">
                          <dgm:if name="Name35" func="var" arg="dir" op="equ" val="norm">
                            <dgm:alg type="hierChild">
                              <dgm:param type="linDir" val="fromT"/>
                              <dgm:param type="chAlign" val="l"/>
                            </dgm:alg>
                          </dgm:if>
                          <dgm:else name="Name36">
                            <dgm:alg type="hierChild">
                              <dgm:param type="linDir" val="fromT"/>
                              <dgm:param type="chAlign" val="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37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choose name="Name38">
        <dgm:if name="Name39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</dgm:alg>
        </dgm:if>
        <dgm:else name="Name40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rectComp" refType="w"/>
        <dgm:constr type="h" for="ch" forName="rectComp" refType="h"/>
        <dgm:constr type="h" for="des" forName="bgRect" refType="h"/>
        <dgm:constr type="primFontSz" for="des" forName="bgRectTx" op="equ" val="65"/>
      </dgm:constrLst>
      <dgm:ruleLst/>
      <dgm:forEach name="Name41" axis="ch" ptType="node" st="2">
        <dgm:layoutNode name="rectComp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userA"/>
            <dgm:constr type="l" for="ch" forName="bgRect"/>
            <dgm:constr type="t" for="ch" forName="bgRect"/>
            <dgm:constr type="w" for="ch" forName="bgRect" refType="userA" fact="1.2"/>
            <dgm:constr type="l" for="ch" forName="bgRectTx"/>
            <dgm:constr type="t" for="ch" forName="bgRectTx"/>
            <dgm:constr type="h" for="ch" forName="bgRectTx" refType="h" refFor="ch" refForName="bgRect" fact="0.3"/>
            <dgm:constr type="w" for="ch" forName="bgRectTx" refType="w" refFor="ch" refForName="bgRect" op="equ"/>
          </dgm:constrLst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shape xmlns:r="http://schemas.openxmlformats.org/officeDocument/2006/relationships" type="rect" r:blip="" zOrderOff="-999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</dgm:layoutNode>
        <dgm:choose name="Name42">
          <dgm:if name="Name43" axis="self" ptType="node" func="revPos" op="gte" val="2">
            <dgm:layoutNode name="spComp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hSp"/>
                <dgm:constr type="t" for="ch" forName="hSp"/>
                <dgm:constr type="w" for="ch" forName="hSp" refType="userB"/>
                <dgm:constr type="wOff" for="ch" forName="hSp" refType="userA" fact="-0.2"/>
              </dgm:constrLst>
              <dgm:ruleLst/>
              <dgm:layoutNode name="h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44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4AE100-01AF-481C-8C86-D13585D1F0B5}" type="datetimeFigureOut">
              <a:rPr lang="es-MX" smtClean="0"/>
              <a:pPr/>
              <a:t>03/04/2012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071DA2-8545-493A-AD9B-39F9D7A1FD19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6782EBE-55F3-437A-9C11-4F3D16284883}" type="slidenum">
              <a:rPr lang="es-MX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s-MX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s-MX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5AC872C-04A5-425D-840E-C88CE1F1606E}" type="slidenum">
              <a:rPr lang="es-MX" smtClean="0"/>
              <a:pPr>
                <a:defRPr/>
              </a:pPr>
              <a:t>5</a:t>
            </a:fld>
            <a:endParaRPr lang="es-MX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s-MX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5AC872C-04A5-425D-840E-C88CE1F1606E}" type="slidenum">
              <a:rPr lang="es-MX" smtClean="0"/>
              <a:pPr>
                <a:defRPr/>
              </a:pPr>
              <a:t>6</a:t>
            </a:fld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9BD00-83B2-481F-83C9-8832C58913E2}" type="datetimeFigureOut">
              <a:rPr lang="es-MX" smtClean="0"/>
              <a:pPr/>
              <a:t>03/04/2012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B163E-F1C2-4B7F-A5D5-BBDF735503D6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9BD00-83B2-481F-83C9-8832C58913E2}" type="datetimeFigureOut">
              <a:rPr lang="es-MX" smtClean="0"/>
              <a:pPr/>
              <a:t>03/04/2012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B163E-F1C2-4B7F-A5D5-BBDF735503D6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9BD00-83B2-481F-83C9-8832C58913E2}" type="datetimeFigureOut">
              <a:rPr lang="es-MX" smtClean="0"/>
              <a:pPr/>
              <a:t>03/04/2012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B163E-F1C2-4B7F-A5D5-BBDF735503D6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9BD00-83B2-481F-83C9-8832C58913E2}" type="datetimeFigureOut">
              <a:rPr lang="es-MX" smtClean="0"/>
              <a:pPr/>
              <a:t>03/04/2012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B163E-F1C2-4B7F-A5D5-BBDF735503D6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9BD00-83B2-481F-83C9-8832C58913E2}" type="datetimeFigureOut">
              <a:rPr lang="es-MX" smtClean="0"/>
              <a:pPr/>
              <a:t>03/04/2012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B163E-F1C2-4B7F-A5D5-BBDF735503D6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9BD00-83B2-481F-83C9-8832C58913E2}" type="datetimeFigureOut">
              <a:rPr lang="es-MX" smtClean="0"/>
              <a:pPr/>
              <a:t>03/04/2012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B163E-F1C2-4B7F-A5D5-BBDF735503D6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9BD00-83B2-481F-83C9-8832C58913E2}" type="datetimeFigureOut">
              <a:rPr lang="es-MX" smtClean="0"/>
              <a:pPr/>
              <a:t>03/04/2012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B163E-F1C2-4B7F-A5D5-BBDF735503D6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9BD00-83B2-481F-83C9-8832C58913E2}" type="datetimeFigureOut">
              <a:rPr lang="es-MX" smtClean="0"/>
              <a:pPr/>
              <a:t>03/04/2012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B163E-F1C2-4B7F-A5D5-BBDF735503D6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9BD00-83B2-481F-83C9-8832C58913E2}" type="datetimeFigureOut">
              <a:rPr lang="es-MX" smtClean="0"/>
              <a:pPr/>
              <a:t>03/04/2012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B163E-F1C2-4B7F-A5D5-BBDF735503D6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9BD00-83B2-481F-83C9-8832C58913E2}" type="datetimeFigureOut">
              <a:rPr lang="es-MX" smtClean="0"/>
              <a:pPr/>
              <a:t>03/04/2012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B163E-F1C2-4B7F-A5D5-BBDF735503D6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9BD00-83B2-481F-83C9-8832C58913E2}" type="datetimeFigureOut">
              <a:rPr lang="es-MX" smtClean="0"/>
              <a:pPr/>
              <a:t>03/04/2012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B163E-F1C2-4B7F-A5D5-BBDF735503D6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B9BD00-83B2-481F-83C9-8832C58913E2}" type="datetimeFigureOut">
              <a:rPr lang="es-MX" smtClean="0"/>
              <a:pPr/>
              <a:t>03/04/2012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8B163E-F1C2-4B7F-A5D5-BBDF735503D6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.mx/imgres?imgurl=http://www.ocus.com.mx/files/folder1/economia.jpg&amp;imgrefurl=http://www.ocus.com.mx/?q=taxonomy_menu/4/7&amp;usg=__d_cYKlOs7gx_1Y5Aoi9g1XcfnKw=&amp;h=340&amp;w=231&amp;sz=15&amp;hl=es&amp;start=15&amp;um=1&amp;tbnid=AjcgMfJCeoSrwM:&amp;tbnh=119&amp;tbnw=81&amp;prev=/images?q=economia+del+conocimiento&amp;um=1&amp;hl=es&amp;rlz=1T4DAMX_esMX290MX292&amp;sa=N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hyperlink" Target="http://images.google.com.mx/imgres?imgurl=http://farm3.static.flickr.com/2272/2414201459_7dce56f6f3.jpg?v=0&amp;imgrefurl=http://flickr.com/photos/22277368@N00/2414201459/&amp;usg=__bWj4WI_hE7DsFYGQe5LOT2Syf10=&amp;h=500&amp;w=369&amp;sz=59&amp;hl=es&amp;start=9&amp;um=1&amp;tbnid=8o1IDov1HjQuUM:&amp;tbnh=130&amp;tbnw=96&amp;prev=/images?q=economia+del+conocimiento&amp;um=1&amp;hl=es&amp;rlz=1T4DAMX_esMX290MX292&amp;sa=N" TargetMode="Externa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.mx/imgres?imgurl=http://bp0.blogger.com/_mKYRyOUp5Wk/SDuWh9xMdAI/AAAAAAAAAVA/4DFRBzslPMg/s400/economia+mundial%5b1%5d.jpg&amp;imgrefurl=http://paolangel.blogspot.com/&amp;usg=__nhMQGgWUczjUaEnMTecVqXNl5KY=&amp;h=285&amp;w=380&amp;sz=38&amp;hl=es&amp;start=1&amp;um=1&amp;tbnid=GGRz9Eenr3WCQM:&amp;tbnh=92&amp;tbnw=123&amp;prev=/images?q=economia+del+conocimiento&amp;um=1&amp;hl=es&amp;rlz=1T4DAMX_esMX290MX292&amp;sa=N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e-consulta.com/blogs/educacion/?p=187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e-consulta.com/blogs/educacion/?p=187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e-consulta.com/blogs/educacion/?p=187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tecnolog&#237;as/La%20crisis%20del%20petrleo%20en%20Mxico.wmv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youtube.com/watch?v=WABY7OlVpa4" TargetMode="External"/><Relationship Id="rId5" Type="http://schemas.openxmlformats.org/officeDocument/2006/relationships/hyperlink" Target="http://www.youtube.com/watch?v=bJkYshFY5K8&amp;list=UU6FKITN5UNNTITW17jQNTFw&amp;index=46&amp;feature=plpp_video" TargetMode="External"/><Relationship Id="rId4" Type="http://schemas.openxmlformats.org/officeDocument/2006/relationships/hyperlink" Target="tecnolog&#237;as/Empecemos%20Conociendo%202009%20%20La%20Ciudad%20de%20Mxico%20como%20una%20economa%20del%20conocimiento.wm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0" y="4581128"/>
            <a:ext cx="6400800" cy="1752600"/>
          </a:xfrm>
        </p:spPr>
        <p:txBody>
          <a:bodyPr>
            <a:normAutofit fontScale="85000" lnSpcReduction="20000"/>
          </a:bodyPr>
          <a:lstStyle/>
          <a:p>
            <a:endParaRPr lang="es-MX" dirty="0" smtClean="0"/>
          </a:p>
          <a:p>
            <a:r>
              <a:rPr lang="es-MX" dirty="0" smtClean="0"/>
              <a:t>David Aarón Miranda García</a:t>
            </a:r>
          </a:p>
          <a:p>
            <a:r>
              <a:rPr lang="es-MX" dirty="0" smtClean="0"/>
              <a:t>María de Lourdes Cuevas Leyva</a:t>
            </a:r>
          </a:p>
          <a:p>
            <a:r>
              <a:rPr lang="es-MX" dirty="0" smtClean="0"/>
              <a:t>Sabas García </a:t>
            </a:r>
            <a:r>
              <a:rPr lang="es-MX" dirty="0" err="1" smtClean="0"/>
              <a:t>Jahuey</a:t>
            </a:r>
            <a:endParaRPr lang="es-MX" dirty="0" smtClean="0"/>
          </a:p>
          <a:p>
            <a:endParaRPr lang="es-MX" dirty="0" smtClean="0"/>
          </a:p>
          <a:p>
            <a:endParaRPr lang="es-MX" dirty="0"/>
          </a:p>
        </p:txBody>
      </p:sp>
      <p:sp>
        <p:nvSpPr>
          <p:cNvPr id="4" name="3 Rectángulo"/>
          <p:cNvSpPr/>
          <p:nvPr/>
        </p:nvSpPr>
        <p:spPr>
          <a:xfrm>
            <a:off x="7092280" y="5733256"/>
            <a:ext cx="1562472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Abril 2012</a:t>
            </a:r>
            <a:endParaRPr lang="es-MX" dirty="0"/>
          </a:p>
        </p:txBody>
      </p:sp>
      <p:sp>
        <p:nvSpPr>
          <p:cNvPr id="5" name="4 Rectángulo redondeado"/>
          <p:cNvSpPr/>
          <p:nvPr/>
        </p:nvSpPr>
        <p:spPr>
          <a:xfrm>
            <a:off x="1015706" y="2496276"/>
            <a:ext cx="7402579" cy="15087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400" b="1" dirty="0" smtClean="0"/>
              <a:t>Instituto Universitario Internacional de Toluca</a:t>
            </a:r>
          </a:p>
          <a:p>
            <a:pPr algn="ctr"/>
            <a:r>
              <a:rPr lang="es-MX" sz="2400" b="1" dirty="0" smtClean="0"/>
              <a:t>Tecnologías de Información Comunicación</a:t>
            </a:r>
          </a:p>
          <a:p>
            <a:pPr algn="ctr"/>
            <a:r>
              <a:rPr lang="es-MX" sz="2400" b="1" dirty="0" smtClean="0"/>
              <a:t>Octavio Islas Carmona</a:t>
            </a:r>
            <a:r>
              <a:rPr lang="es-MX" b="1" dirty="0" smtClean="0"/>
              <a:t/>
            </a:r>
            <a:br>
              <a:rPr lang="es-MX" b="1" dirty="0" smtClean="0"/>
            </a:br>
            <a:endParaRPr lang="es-MX" dirty="0"/>
          </a:p>
        </p:txBody>
      </p:sp>
      <p:sp>
        <p:nvSpPr>
          <p:cNvPr id="6" name="5 Rectángulo"/>
          <p:cNvSpPr/>
          <p:nvPr/>
        </p:nvSpPr>
        <p:spPr>
          <a:xfrm>
            <a:off x="395536" y="476672"/>
            <a:ext cx="8280920" cy="132343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es-MX" sz="2800" b="1" dirty="0" smtClean="0"/>
              <a:t>2000-2010. Apuntes sobre el difícil tránsito de la economía del petróleo a la economía del conocimiento</a:t>
            </a:r>
            <a:r>
              <a:rPr lang="es-MX" sz="2400" b="1" dirty="0" smtClean="0"/>
              <a:t/>
            </a:r>
            <a:br>
              <a:rPr lang="es-MX" sz="2400" b="1" dirty="0" smtClean="0"/>
            </a:br>
            <a:r>
              <a:rPr lang="es-MX" sz="2400" b="1" i="1" dirty="0" smtClean="0"/>
              <a:t>                                                                                          Octavio Islas </a:t>
            </a:r>
            <a:endParaRPr lang="es-MX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4294967295"/>
          </p:nvPr>
        </p:nvSpPr>
        <p:spPr>
          <a:xfrm>
            <a:off x="323528" y="404664"/>
            <a:ext cx="8568952" cy="5721499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s-MX" dirty="0" smtClean="0">
                <a:solidFill>
                  <a:srgbClr val="FFC000"/>
                </a:solidFill>
              </a:rPr>
              <a:t>En el libro </a:t>
            </a:r>
            <a:r>
              <a:rPr lang="es-MX" i="1" dirty="0" smtClean="0">
                <a:solidFill>
                  <a:srgbClr val="FFC000"/>
                </a:solidFill>
              </a:rPr>
              <a:t>La revolución de la riqueza</a:t>
            </a:r>
            <a:r>
              <a:rPr lang="es-MX" dirty="0" smtClean="0">
                <a:solidFill>
                  <a:srgbClr val="FFC000"/>
                </a:solidFill>
              </a:rPr>
              <a:t> (2006:32), los </a:t>
            </a:r>
            <a:r>
              <a:rPr lang="es-MX" dirty="0" err="1" smtClean="0">
                <a:solidFill>
                  <a:srgbClr val="FFC000"/>
                </a:solidFill>
              </a:rPr>
              <a:t>Toffler</a:t>
            </a:r>
            <a:r>
              <a:rPr lang="es-MX" dirty="0" smtClean="0">
                <a:solidFill>
                  <a:srgbClr val="FFC000"/>
                </a:solidFill>
              </a:rPr>
              <a:t> ubican los inicios de la economía del conocimiento en el año de 1957</a:t>
            </a:r>
            <a:r>
              <a:rPr lang="es-MX" dirty="0" smtClean="0"/>
              <a:t>:</a:t>
            </a:r>
          </a:p>
          <a:p>
            <a:pPr>
              <a:buNone/>
            </a:pPr>
            <a:endParaRPr lang="es-MX" dirty="0" smtClean="0"/>
          </a:p>
          <a:p>
            <a:pPr>
              <a:buNone/>
            </a:pPr>
            <a:r>
              <a:rPr lang="es-MX" dirty="0" smtClean="0"/>
              <a:t>“Suele describirse la década de 1950 como una época mortalmente gris. Pero el 4 de octubre de 1957, la Unión Soviética lanzó el </a:t>
            </a:r>
            <a:r>
              <a:rPr lang="es-MX" i="1" dirty="0" err="1" smtClean="0"/>
              <a:t>Sputnik</a:t>
            </a:r>
            <a:r>
              <a:rPr lang="es-MX" dirty="0" smtClean="0"/>
              <a:t>, el primer </a:t>
            </a:r>
          </a:p>
          <a:p>
            <a:pPr>
              <a:buNone/>
            </a:pPr>
            <a:r>
              <a:rPr lang="es-MX" dirty="0" smtClean="0"/>
              <a:t>satélite artificial en órbita alrededor de la </a:t>
            </a:r>
          </a:p>
          <a:p>
            <a:pPr>
              <a:buNone/>
            </a:pPr>
            <a:r>
              <a:rPr lang="es-MX" dirty="0" smtClean="0"/>
              <a:t>Tierra, lo que desencadenó una gran </a:t>
            </a:r>
          </a:p>
          <a:p>
            <a:pPr>
              <a:buNone/>
            </a:pPr>
            <a:r>
              <a:rPr lang="es-MX" dirty="0" smtClean="0"/>
              <a:t>carrera espacial con Estados Unidos, que</a:t>
            </a:r>
          </a:p>
          <a:p>
            <a:pPr>
              <a:buNone/>
            </a:pPr>
            <a:r>
              <a:rPr lang="es-MX" dirty="0" smtClean="0"/>
              <a:t> aceleró radicalmente el desarrollo de la</a:t>
            </a:r>
          </a:p>
          <a:p>
            <a:pPr>
              <a:buNone/>
            </a:pPr>
            <a:r>
              <a:rPr lang="es-MX" dirty="0" smtClean="0"/>
              <a:t> teoría de sistemas, las ciencias de la información y el software para programación y formación en tareas de gestión de proyectos (…)”. </a:t>
            </a:r>
            <a:endParaRPr lang="es-MX" dirty="0"/>
          </a:p>
        </p:txBody>
      </p:sp>
      <p:pic>
        <p:nvPicPr>
          <p:cNvPr id="1026" name="Picture 2" descr="http://t2.gstatic.com/images?q=tbn:ANd9GcT0vybK6saRI4MJzECK0tIeQflckUnsuMABEl_rE-GjmYGznLs_m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2492896"/>
            <a:ext cx="2000250" cy="2286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2"/>
          <p:cNvSpPr txBox="1">
            <a:spLocks noChangeArrowheads="1"/>
          </p:cNvSpPr>
          <p:nvPr/>
        </p:nvSpPr>
        <p:spPr bwMode="auto">
          <a:xfrm>
            <a:off x="2118933" y="428625"/>
            <a:ext cx="487755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2800" dirty="0" smtClean="0">
                <a:latin typeface="Impact" pitchFamily="34" charset="0"/>
              </a:rPr>
              <a:t>LA  ECONOMÍA DEL </a:t>
            </a:r>
            <a:r>
              <a:rPr lang="es-MX" sz="2800" dirty="0">
                <a:latin typeface="Impact" pitchFamily="34" charset="0"/>
              </a:rPr>
              <a:t>CONOCIMIENTO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2938" y="1643063"/>
            <a:ext cx="6580456" cy="19389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2400" dirty="0">
                <a:latin typeface="+mn-lt"/>
                <a:cs typeface="+mn-cs"/>
              </a:rPr>
              <a:t>La transición del siglo XX al XXI  ha enmarcado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2400" dirty="0">
                <a:latin typeface="+mn-lt"/>
                <a:cs typeface="+mn-cs"/>
              </a:rPr>
              <a:t>una serie de </a:t>
            </a:r>
            <a:r>
              <a:rPr lang="es-MX" sz="2400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fenómenos</a:t>
            </a:r>
            <a:r>
              <a:rPr lang="es-MX" sz="2400" dirty="0" smtClean="0">
                <a:latin typeface="+mn-lt"/>
                <a:cs typeface="+mn-cs"/>
              </a:rPr>
              <a:t> </a:t>
            </a:r>
            <a:r>
              <a:rPr lang="es-MX" sz="2400" dirty="0">
                <a:latin typeface="+mn-lt"/>
                <a:cs typeface="+mn-cs"/>
              </a:rPr>
              <a:t>a nivel internacional que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2400" dirty="0">
                <a:latin typeface="+mn-lt"/>
                <a:cs typeface="+mn-cs"/>
              </a:rPr>
              <a:t>sugieren que nuestras economías están pasando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2400" dirty="0" smtClean="0"/>
              <a:t>un</a:t>
            </a:r>
            <a:r>
              <a:rPr lang="es-MX" sz="2400" dirty="0" smtClean="0">
                <a:latin typeface="+mn-lt"/>
                <a:cs typeface="+mn-cs"/>
              </a:rPr>
              <a:t>  </a:t>
            </a:r>
            <a:r>
              <a:rPr lang="es-MX" sz="2400" dirty="0">
                <a:latin typeface="+mn-lt"/>
                <a:cs typeface="+mn-cs"/>
              </a:rPr>
              <a:t>período de profundas </a:t>
            </a:r>
            <a:r>
              <a:rPr lang="es-MX" sz="24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transformaciones</a:t>
            </a:r>
            <a:r>
              <a:rPr lang="es-MX" sz="2400" dirty="0">
                <a:latin typeface="+mn-lt"/>
                <a:cs typeface="+mn-cs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2400" dirty="0">
                <a:latin typeface="+mn-lt"/>
                <a:cs typeface="+mn-cs"/>
              </a:rPr>
              <a:t>estructurales.</a:t>
            </a:r>
          </a:p>
        </p:txBody>
      </p:sp>
      <p:pic>
        <p:nvPicPr>
          <p:cNvPr id="7172" name="Picture 10" descr="http://tbn0.google.com/images?q=tbn:AjcgMfJCeoSrwM:http://www.ocus.com.mx/files/folder1/economia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288" y="1340768"/>
            <a:ext cx="1500187" cy="220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2" descr="http://tbn0.google.com/images?q=tbn:8o1IDov1HjQuUM:http://farm3.static.flickr.com/2272/2414201459_7dce56f6f3.jpg%3Fv%3D0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96336" y="1556792"/>
            <a:ext cx="1338262" cy="181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571500" y="3857625"/>
            <a:ext cx="8040791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2400" dirty="0">
                <a:latin typeface="+mn-lt"/>
                <a:cs typeface="+mn-cs"/>
              </a:rPr>
              <a:t>Estamos viviendo una </a:t>
            </a:r>
            <a:r>
              <a:rPr lang="es-MX" sz="24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nueva </a:t>
            </a:r>
            <a:r>
              <a:rPr lang="es-MX" sz="2400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etapa, un nuevo tiempo histórico</a:t>
            </a:r>
            <a:endParaRPr lang="es-MX" sz="2400" b="1" dirty="0">
              <a:solidFill>
                <a:schemeClr val="accent6">
                  <a:lumMod val="75000"/>
                </a:schemeClr>
              </a:solidFill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2400" dirty="0">
                <a:latin typeface="+mn-lt"/>
                <a:cs typeface="+mn-cs"/>
              </a:rPr>
              <a:t>en la historia económica mundial.</a:t>
            </a:r>
          </a:p>
        </p:txBody>
      </p:sp>
      <p:sp>
        <p:nvSpPr>
          <p:cNvPr id="7175" name="TextBox 7"/>
          <p:cNvSpPr txBox="1">
            <a:spLocks noChangeArrowheads="1"/>
          </p:cNvSpPr>
          <p:nvPr/>
        </p:nvSpPr>
        <p:spPr bwMode="auto">
          <a:xfrm>
            <a:off x="571500" y="5000625"/>
            <a:ext cx="623887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2400">
                <a:latin typeface="Verdana" pitchFamily="34" charset="0"/>
              </a:rPr>
              <a:t>Primitiva-Agricultura-Feudalismo</a:t>
            </a:r>
          </a:p>
          <a:p>
            <a:r>
              <a:rPr lang="es-MX" sz="2400">
                <a:latin typeface="Verdana" pitchFamily="34" charset="0"/>
              </a:rPr>
              <a:t>Industrial- Conocimiento e información</a:t>
            </a:r>
          </a:p>
        </p:txBody>
      </p:sp>
      <p:sp>
        <p:nvSpPr>
          <p:cNvPr id="9" name="Curved Up Arrow 8"/>
          <p:cNvSpPr/>
          <p:nvPr/>
        </p:nvSpPr>
        <p:spPr>
          <a:xfrm>
            <a:off x="1714500" y="5857875"/>
            <a:ext cx="1285875" cy="428625"/>
          </a:xfrm>
          <a:prstGeom prst="curvedUp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539552" y="1052736"/>
            <a:ext cx="828092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800" dirty="0"/>
              <a:t>El Capital humano es el conocimiento que posee, desarrolla y acumula cada persona en su trayectoria universitaria o de formación, así como la laboral y organizacional. La diferencia entre mano de obra y capital humano estriba en que la primera se cotiza por la fuerza física y la segunda por la fuerza mental, lo cual implica acumulación de conocimiento, competencias y habilidades. La diferencia entre recurso humano y capital humano estriba en la capacitación, formación y aprendizaje de cada trabajador. 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986780" y="500063"/>
            <a:ext cx="260847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2800" dirty="0" smtClean="0">
                <a:latin typeface="Impact" pitchFamily="34" charset="0"/>
              </a:rPr>
              <a:t>CAPITAL HUMANO</a:t>
            </a:r>
            <a:endParaRPr lang="es-MX" sz="2800" dirty="0">
              <a:latin typeface="Impac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2"/>
          <p:cNvSpPr txBox="1">
            <a:spLocks noChangeArrowheads="1"/>
          </p:cNvSpPr>
          <p:nvPr/>
        </p:nvSpPr>
        <p:spPr bwMode="auto">
          <a:xfrm>
            <a:off x="1835696" y="188640"/>
            <a:ext cx="4867275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2800" dirty="0">
                <a:latin typeface="Impact" pitchFamily="34" charset="0"/>
              </a:rPr>
              <a:t>LA NUEVA ECONOMÍA: </a:t>
            </a:r>
          </a:p>
          <a:p>
            <a:pPr algn="ctr"/>
            <a:r>
              <a:rPr lang="es-MX" sz="2800" dirty="0">
                <a:latin typeface="Impact" pitchFamily="34" charset="0"/>
              </a:rPr>
              <a:t>“ECONOMÍAS DEL CONOCIMIENTO”</a:t>
            </a:r>
          </a:p>
        </p:txBody>
      </p:sp>
      <p:sp>
        <p:nvSpPr>
          <p:cNvPr id="2" name="1 Rectángulo"/>
          <p:cNvSpPr/>
          <p:nvPr/>
        </p:nvSpPr>
        <p:spPr>
          <a:xfrm>
            <a:off x="323528" y="1412776"/>
            <a:ext cx="8352928" cy="5062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900" dirty="0"/>
              <a:t>La </a:t>
            </a:r>
            <a:r>
              <a:rPr lang="es-ES" sz="1900" b="1" dirty="0"/>
              <a:t>Nueva Economía</a:t>
            </a:r>
            <a:r>
              <a:rPr lang="es-ES" sz="1900" dirty="0"/>
              <a:t> tiene tres rasgos fundamentales, profundamente interrelacionados</a:t>
            </a:r>
            <a:r>
              <a:rPr lang="es-ES" sz="1900" dirty="0" smtClean="0"/>
              <a:t>.</a:t>
            </a:r>
          </a:p>
          <a:p>
            <a:endParaRPr lang="es-MX" sz="1900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s-ES" sz="1900" dirty="0"/>
              <a:t>Se centra en la información y el conocimiento como bases de la producción, la productividad y la competitividad.</a:t>
            </a:r>
            <a:endParaRPr lang="es-MX" sz="1900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s-ES" sz="1900" dirty="0"/>
              <a:t>Es una economía global, la producción y gestión de bienes y servicios se organiza a nivel planetario.</a:t>
            </a:r>
            <a:endParaRPr lang="es-MX" sz="1900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s-ES" sz="1900" dirty="0"/>
              <a:t>Internet es el sistema de organización en la Nueva Economía.</a:t>
            </a:r>
            <a:endParaRPr lang="es-MX" sz="1900" dirty="0"/>
          </a:p>
          <a:p>
            <a:endParaRPr lang="es-ES" sz="1900" dirty="0" smtClean="0"/>
          </a:p>
          <a:p>
            <a:r>
              <a:rPr lang="es-ES" sz="1900" dirty="0" smtClean="0"/>
              <a:t>La </a:t>
            </a:r>
            <a:r>
              <a:rPr lang="es-ES" sz="1900" dirty="0"/>
              <a:t>principal característica de la Nueva Economía es la ausencia de fricción. La economía clásica tiene lugar en el espacio y en el tiempo, eso implica que cualquier actuación (económica o no) implica perdidas de energía por causa de la fricción. Las transacciones económicas que tienen lugar a través de la red reducen considerablemente la fricción, debido a lo que se ha llamado 'la </a:t>
            </a:r>
            <a:r>
              <a:rPr lang="es-ES" sz="1900" dirty="0" smtClean="0"/>
              <a:t>desaparición </a:t>
            </a:r>
            <a:r>
              <a:rPr lang="es-ES" sz="1900" dirty="0"/>
              <a:t>de las distancias', esa desaparición de las distancias, unida a la desmaterialización de la economía han sido presupuestos necesarios para el nacimiento de la Nueva Economía.</a:t>
            </a:r>
            <a:endParaRPr lang="es-MX" sz="1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2"/>
          <p:cNvSpPr txBox="1">
            <a:spLocks noChangeArrowheads="1"/>
          </p:cNvSpPr>
          <p:nvPr/>
        </p:nvSpPr>
        <p:spPr bwMode="auto">
          <a:xfrm>
            <a:off x="1857375" y="500063"/>
            <a:ext cx="4867275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2800" dirty="0">
                <a:latin typeface="Impact" pitchFamily="34" charset="0"/>
              </a:rPr>
              <a:t>LA NUEVA ECONOMÍA: </a:t>
            </a:r>
          </a:p>
          <a:p>
            <a:pPr algn="ctr"/>
            <a:r>
              <a:rPr lang="es-MX" sz="2800" dirty="0">
                <a:latin typeface="Impact" pitchFamily="34" charset="0"/>
              </a:rPr>
              <a:t>“ECONOMÍAS DEL CONOCIMIENTO”</a:t>
            </a:r>
          </a:p>
        </p:txBody>
      </p:sp>
      <p:sp>
        <p:nvSpPr>
          <p:cNvPr id="8195" name="TextBox 2"/>
          <p:cNvSpPr txBox="1">
            <a:spLocks noChangeArrowheads="1"/>
          </p:cNvSpPr>
          <p:nvPr/>
        </p:nvSpPr>
        <p:spPr bwMode="auto">
          <a:xfrm>
            <a:off x="571500" y="1500188"/>
            <a:ext cx="6332538" cy="193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2400"/>
              <a:t>Son aquellas economías nacionales o secto-</a:t>
            </a:r>
          </a:p>
          <a:p>
            <a:r>
              <a:rPr lang="es-MX" sz="2400"/>
              <a:t>res productivos que muestran dinamismo y</a:t>
            </a:r>
          </a:p>
          <a:p>
            <a:r>
              <a:rPr lang="es-MX" sz="2400"/>
              <a:t>crecimiento originado por la producción y el </a:t>
            </a:r>
          </a:p>
          <a:p>
            <a:r>
              <a:rPr lang="es-MX" sz="2400"/>
              <a:t>uso intensivo de la </a:t>
            </a:r>
            <a:r>
              <a:rPr lang="es-MX" sz="2400">
                <a:solidFill>
                  <a:srgbClr val="7030A0"/>
                </a:solidFill>
              </a:rPr>
              <a:t>información</a:t>
            </a:r>
            <a:r>
              <a:rPr lang="es-MX" sz="2400"/>
              <a:t>, la </a:t>
            </a:r>
            <a:r>
              <a:rPr lang="es-MX" sz="2400">
                <a:solidFill>
                  <a:srgbClr val="7030A0"/>
                </a:solidFill>
              </a:rPr>
              <a:t>tecnología</a:t>
            </a:r>
          </a:p>
          <a:p>
            <a:r>
              <a:rPr lang="es-MX" sz="2400"/>
              <a:t>y  el</a:t>
            </a:r>
            <a:r>
              <a:rPr lang="es-MX" sz="2400">
                <a:solidFill>
                  <a:srgbClr val="7030A0"/>
                </a:solidFill>
              </a:rPr>
              <a:t> conocimiento </a:t>
            </a:r>
            <a:r>
              <a:rPr lang="es-MX" sz="2400"/>
              <a:t>en la </a:t>
            </a:r>
            <a:r>
              <a:rPr lang="es-MX" sz="2400">
                <a:solidFill>
                  <a:srgbClr val="7030A0"/>
                </a:solidFill>
              </a:rPr>
              <a:t>creación de valor.</a:t>
            </a:r>
          </a:p>
        </p:txBody>
      </p:sp>
      <p:pic>
        <p:nvPicPr>
          <p:cNvPr id="8196" name="Picture 4" descr="http://tbn3.google.com/images?q=tbn:GGRz9Eenr3WCQM:http://bp0.blogger.com/_mKYRyOUp5Wk/SDuWh9xMdAI/AAAAAAAAAVA/4DFRBzslPMg/s400/economia%252Bmundial%255B1%255D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29438" y="1571625"/>
            <a:ext cx="1500187" cy="200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28625" y="3714750"/>
            <a:ext cx="7418634" cy="26776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s-MX" sz="2400" b="1" dirty="0">
                <a:solidFill>
                  <a:srgbClr val="7030A0"/>
                </a:solidFill>
                <a:latin typeface="+mn-lt"/>
              </a:rPr>
              <a:t>Cambio tecnológico </a:t>
            </a:r>
            <a:r>
              <a:rPr lang="es-MX" sz="2400" dirty="0">
                <a:latin typeface="+mn-lt"/>
              </a:rPr>
              <a:t>y la innovación son los motores</a:t>
            </a:r>
          </a:p>
          <a:p>
            <a:pPr>
              <a:defRPr/>
            </a:pPr>
            <a:r>
              <a:rPr lang="es-MX" sz="2400" dirty="0">
                <a:latin typeface="+mn-lt"/>
              </a:rPr>
              <a:t>de esta economía. La </a:t>
            </a:r>
            <a:r>
              <a:rPr lang="es-MX" sz="2400" b="1" dirty="0">
                <a:solidFill>
                  <a:srgbClr val="7030A0"/>
                </a:solidFill>
                <a:latin typeface="+mn-lt"/>
              </a:rPr>
              <a:t>innovación</a:t>
            </a:r>
            <a:r>
              <a:rPr lang="es-MX" sz="2400" dirty="0">
                <a:latin typeface="+mn-lt"/>
              </a:rPr>
              <a:t> y </a:t>
            </a:r>
            <a:r>
              <a:rPr lang="es-MX" sz="2400" b="1" dirty="0">
                <a:solidFill>
                  <a:srgbClr val="7030A0"/>
                </a:solidFill>
                <a:latin typeface="+mn-lt"/>
              </a:rPr>
              <a:t>capital humano</a:t>
            </a:r>
          </a:p>
          <a:p>
            <a:pPr>
              <a:defRPr/>
            </a:pPr>
            <a:r>
              <a:rPr lang="es-MX" sz="2400" dirty="0">
                <a:latin typeface="+mn-lt"/>
              </a:rPr>
              <a:t>es lo que permite a las empresas adaptarse y </a:t>
            </a:r>
            <a:r>
              <a:rPr lang="es-MX" sz="2400" dirty="0" smtClean="0">
                <a:latin typeface="+mn-lt"/>
              </a:rPr>
              <a:t>mantenerse </a:t>
            </a:r>
          </a:p>
          <a:p>
            <a:pPr>
              <a:defRPr/>
            </a:pPr>
            <a:r>
              <a:rPr lang="es-MX" sz="2400" dirty="0" smtClean="0">
                <a:latin typeface="+mn-lt"/>
              </a:rPr>
              <a:t>competitivas </a:t>
            </a:r>
            <a:r>
              <a:rPr lang="es-MX" sz="2400" dirty="0">
                <a:latin typeface="+mn-lt"/>
              </a:rPr>
              <a:t>en un mercado global que está en </a:t>
            </a:r>
          </a:p>
          <a:p>
            <a:pPr>
              <a:defRPr/>
            </a:pPr>
            <a:r>
              <a:rPr lang="es-MX" sz="2400" dirty="0">
                <a:latin typeface="+mn-lt"/>
              </a:rPr>
              <a:t>constante evolución.</a:t>
            </a:r>
          </a:p>
          <a:p>
            <a:pPr>
              <a:defRPr/>
            </a:pPr>
            <a:r>
              <a:rPr lang="es-MX" sz="2400" dirty="0">
                <a:latin typeface="+mn-lt"/>
              </a:rPr>
              <a:t>(Estos elementos no eran considerados determinantes</a:t>
            </a:r>
          </a:p>
          <a:p>
            <a:pPr>
              <a:defRPr/>
            </a:pPr>
            <a:r>
              <a:rPr lang="es-MX" sz="2400" dirty="0">
                <a:latin typeface="+mn-lt"/>
              </a:rPr>
              <a:t>  del crecimiento económico)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es-MX" dirty="0"/>
              <a:t>La Economía del Conocimiento está estructurada bajo una base material que ha permitido grandes cambios sobre las actividades económicas, sociales y políticas. </a:t>
            </a:r>
            <a:endParaRPr lang="es-MX" dirty="0" smtClean="0"/>
          </a:p>
          <a:p>
            <a:pPr algn="just"/>
            <a:r>
              <a:rPr lang="es-MX" dirty="0" smtClean="0"/>
              <a:t>La </a:t>
            </a:r>
            <a:r>
              <a:rPr lang="es-MX" dirty="0"/>
              <a:t>nueva base material aplicada a la producción está constituida por la computadora electrónico-digital que ha reconfigurado las relaciones sociales de producción, distribución e intercambio en el mundo.</a:t>
            </a:r>
          </a:p>
          <a:p>
            <a:pPr algn="just"/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http://4.bp.blogspot.com/__WQg0bXxCR8/TNmtuk_N1TI/AAAAAAAAAAw/p3-s44dt0hM/s1600/Economia+del+conocimiento.png"/>
          <p:cNvPicPr/>
          <p:nvPr/>
        </p:nvPicPr>
        <p:blipFill>
          <a:blip r:embed="rId2" cstate="print"/>
          <a:srcRect l="7437" t="10465" r="16264" b="21615"/>
          <a:stretch>
            <a:fillRect/>
          </a:stretch>
        </p:blipFill>
        <p:spPr bwMode="auto">
          <a:xfrm>
            <a:off x="251520" y="332656"/>
            <a:ext cx="8573166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5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6 Rectángulo redondeado"/>
          <p:cNvSpPr/>
          <p:nvPr/>
        </p:nvSpPr>
        <p:spPr>
          <a:xfrm>
            <a:off x="755576" y="4108918"/>
            <a:ext cx="3384376" cy="15841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3600" dirty="0" smtClean="0"/>
              <a:t>Nuevos tiempos</a:t>
            </a:r>
            <a:endParaRPr lang="es-MX" sz="3600" dirty="0"/>
          </a:p>
        </p:txBody>
      </p:sp>
      <p:cxnSp>
        <p:nvCxnSpPr>
          <p:cNvPr id="9" name="8 Conector recto"/>
          <p:cNvCxnSpPr/>
          <p:nvPr/>
        </p:nvCxnSpPr>
        <p:spPr>
          <a:xfrm flipV="1">
            <a:off x="4067944" y="4437112"/>
            <a:ext cx="1296144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Conector recto"/>
          <p:cNvCxnSpPr>
            <a:stCxn id="7" idx="3"/>
          </p:cNvCxnSpPr>
          <p:nvPr/>
        </p:nvCxnSpPr>
        <p:spPr>
          <a:xfrm>
            <a:off x="4139952" y="4901006"/>
            <a:ext cx="1512168" cy="6882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11 Rectángulo redondeado"/>
          <p:cNvSpPr/>
          <p:nvPr/>
        </p:nvSpPr>
        <p:spPr>
          <a:xfrm>
            <a:off x="5436096" y="4221088"/>
            <a:ext cx="3096344" cy="960512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Economía del conocimiento</a:t>
            </a:r>
            <a:endParaRPr lang="es-MX" dirty="0"/>
          </a:p>
        </p:txBody>
      </p:sp>
      <p:sp>
        <p:nvSpPr>
          <p:cNvPr id="13" name="12 Rectángulo redondeado"/>
          <p:cNvSpPr/>
          <p:nvPr/>
        </p:nvSpPr>
        <p:spPr>
          <a:xfrm>
            <a:off x="5522055" y="5517232"/>
            <a:ext cx="3024336" cy="1012056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Inversión en lo intangibles</a:t>
            </a:r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467544" y="1196752"/>
            <a:ext cx="828092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000" dirty="0" smtClean="0"/>
              <a:t>1.- Debemos facilitar el acceso a la tecnología para que, en el curso del próximo decenio, todos los habitantes del planeta se hallen a una distancia irrisoria de los servicios de telecomunicaciones vocales y de datos;</a:t>
            </a:r>
          </a:p>
          <a:p>
            <a:endParaRPr lang="es-MX" sz="2000" dirty="0" smtClean="0"/>
          </a:p>
          <a:p>
            <a:r>
              <a:rPr lang="es-MX" sz="2000" dirty="0" smtClean="0"/>
              <a:t> 2.- Debemos superar nuestras barreras lingüísticas y desarrollar tecnologías con traducción digital en tiempo real, para que cada uno pueda hablar con cualquier otro habitante del planeta; </a:t>
            </a:r>
          </a:p>
          <a:p>
            <a:endParaRPr lang="es-MX" sz="2000" dirty="0" smtClean="0"/>
          </a:p>
          <a:p>
            <a:r>
              <a:rPr lang="es-MX" sz="2000" dirty="0" smtClean="0"/>
              <a:t>3.- Debemos crear una "red mundial" de conocimientos con todos los que están trabajando para mejorar la entrega de educación, atención sanitaria, recursos agrícolas y desarrollo sostenible, y para asegurar la seguridad pública; </a:t>
            </a:r>
          </a:p>
          <a:p>
            <a:endParaRPr lang="es-MX" sz="2000" dirty="0" smtClean="0"/>
          </a:p>
          <a:p>
            <a:r>
              <a:rPr lang="es-MX" sz="2000" dirty="0" smtClean="0"/>
              <a:t>4.- Debemos utilizar la tecnología de las comunicaciones para asegurar la libre circulación de las ideas y el apoyo a la democracia y la libertad de expresión; </a:t>
            </a:r>
          </a:p>
          <a:p>
            <a:endParaRPr lang="es-MX" sz="2000" dirty="0" smtClean="0"/>
          </a:p>
          <a:p>
            <a:r>
              <a:rPr lang="es-MX" sz="2000" dirty="0" smtClean="0"/>
              <a:t>5.- Debemos utilizar la tecnología de las comunicaciones para ampliar las oportunidades económicas a todas las familias y comunidades del globo.</a:t>
            </a:r>
            <a:endParaRPr lang="es-MX" sz="2000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706090"/>
          </a:xfrm>
          <a:solidFill>
            <a:schemeClr val="accent1"/>
          </a:solidFill>
        </p:spPr>
        <p:txBody>
          <a:bodyPr>
            <a:noAutofit/>
          </a:bodyPr>
          <a:lstStyle/>
          <a:p>
            <a:r>
              <a:rPr lang="es-MX" sz="2400" dirty="0" smtClean="0">
                <a:latin typeface="Times New Roman"/>
                <a:ea typeface="Calibri"/>
              </a:rPr>
              <a:t>Al Gore. La  “Independencia  Digital (1998)</a:t>
            </a:r>
            <a:r>
              <a:rPr lang="es-MX" sz="5400" baseline="30000" dirty="0" smtClean="0">
                <a:latin typeface="Times New Roman"/>
                <a:ea typeface="Calibri"/>
              </a:rPr>
              <a:t> </a:t>
            </a:r>
            <a:endParaRPr lang="es-MX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971600" y="1628800"/>
            <a:ext cx="748883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3200" dirty="0" smtClean="0"/>
              <a:t>“No podemos establecer con certeza cuando la economía del conocimiento desplazará definitivamente a la economía del petróleo. Resultaría deseable que ello ocurriera a la brevedad posible pues la supervivencia misma del planeta puede, en buena medida, depender de ello”.</a:t>
            </a:r>
            <a:endParaRPr lang="es-MX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6322" t="11438" r="17819" b="6250"/>
          <a:stretch>
            <a:fillRect/>
          </a:stretch>
        </p:blipFill>
        <p:spPr bwMode="auto">
          <a:xfrm>
            <a:off x="107504" y="188640"/>
            <a:ext cx="8920094" cy="6268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Observatorio Ciudadano de la Educación AC 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88686" y="1600200"/>
            <a:ext cx="8703794" cy="4525963"/>
          </a:xfrm>
        </p:spPr>
        <p:txBody>
          <a:bodyPr>
            <a:normAutofit fontScale="92500" lnSpcReduction="20000"/>
          </a:bodyPr>
          <a:lstStyle/>
          <a:p>
            <a:r>
              <a:rPr lang="es-MX" dirty="0" smtClean="0"/>
              <a:t>La </a:t>
            </a:r>
            <a:r>
              <a:rPr lang="es-MX" b="1" dirty="0" smtClean="0"/>
              <a:t>Fundación Este País</a:t>
            </a:r>
            <a:r>
              <a:rPr lang="es-MX" dirty="0" smtClean="0"/>
              <a:t>, ha diseñado el Índice de </a:t>
            </a:r>
            <a:r>
              <a:rPr lang="es-MX" b="1" dirty="0" smtClean="0"/>
              <a:t>Economía del Conocimiento</a:t>
            </a:r>
            <a:r>
              <a:rPr lang="es-MX" dirty="0" smtClean="0"/>
              <a:t> (</a:t>
            </a:r>
            <a:r>
              <a:rPr lang="es-MX" dirty="0" err="1" smtClean="0"/>
              <a:t>IEC</a:t>
            </a:r>
            <a:r>
              <a:rPr lang="es-MX" dirty="0" smtClean="0"/>
              <a:t>), para analizar en qué medida México </a:t>
            </a:r>
            <a:r>
              <a:rPr lang="es-MX" u="sng" dirty="0" smtClean="0">
                <a:hlinkClick r:id="rId2" tooltip="Powered by Text-Enhance"/>
              </a:rPr>
              <a:t>cuenta</a:t>
            </a:r>
            <a:r>
              <a:rPr lang="es-MX" dirty="0" smtClean="0"/>
              <a:t> con las características necesarias para transitar hacia una economía basada en el conocimiento y competir favorablemente en ella.</a:t>
            </a:r>
          </a:p>
          <a:p>
            <a:r>
              <a:rPr lang="es-MX" dirty="0" smtClean="0"/>
              <a:t>Este índice fue construido con base en la </a:t>
            </a:r>
            <a:r>
              <a:rPr lang="es-MX" b="1" dirty="0" smtClean="0"/>
              <a:t>Metodología de Evaluación del Conocimiento</a:t>
            </a:r>
            <a:r>
              <a:rPr lang="es-MX" dirty="0" smtClean="0"/>
              <a:t> (</a:t>
            </a:r>
            <a:r>
              <a:rPr lang="es-MX" dirty="0" err="1" smtClean="0"/>
              <a:t>MEC</a:t>
            </a:r>
            <a:r>
              <a:rPr lang="es-MX" dirty="0" smtClean="0"/>
              <a:t>) del Banco Mundial, el cual incluye 20 variables en cinco dimensiones:</a:t>
            </a:r>
          </a:p>
          <a:p>
            <a:r>
              <a:rPr lang="es-MX" dirty="0" err="1" smtClean="0">
                <a:hlinkClick r:id="rId2"/>
              </a:rPr>
              <a:t>http://e-consulta.com/blogs/educacion/?p=187</a:t>
            </a:r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t3.gstatic.com/images?q=tbn:ANd9GcTX0_ZRrsWj_3CkRsdEio5QZwahilBLTTPuSOsDqxTujqnAEBAqO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548679"/>
            <a:ext cx="8064896" cy="5881149"/>
          </a:xfrm>
          <a:prstGeom prst="rect">
            <a:avLst/>
          </a:prstGeom>
          <a:noFill/>
        </p:spPr>
      </p:pic>
      <p:sp>
        <p:nvSpPr>
          <p:cNvPr id="3" name="2 Rectángulo"/>
          <p:cNvSpPr/>
          <p:nvPr/>
        </p:nvSpPr>
        <p:spPr>
          <a:xfrm>
            <a:off x="1619672" y="6488668"/>
            <a:ext cx="61206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 err="1" smtClean="0">
                <a:hlinkClick r:id="rId3"/>
              </a:rPr>
              <a:t>http://e-consulta.com/blogs/educacion/?p=187</a:t>
            </a:r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e-consulta.com/blogs/educacion/imgs_10/101005-aulav-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6"/>
            <a:ext cx="3528392" cy="6192688"/>
          </a:xfrm>
          <a:prstGeom prst="rect">
            <a:avLst/>
          </a:prstGeom>
          <a:noFill/>
        </p:spPr>
      </p:pic>
      <p:pic>
        <p:nvPicPr>
          <p:cNvPr id="28676" name="Picture 4" descr="http://e-consulta.com/blogs/educacion/imgs_10/101005-aulav-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404664"/>
            <a:ext cx="3600400" cy="6192688"/>
          </a:xfrm>
          <a:prstGeom prst="rect">
            <a:avLst/>
          </a:prstGeom>
          <a:noFill/>
        </p:spPr>
      </p:pic>
      <p:sp>
        <p:nvSpPr>
          <p:cNvPr id="4" name="3 Rectángulo"/>
          <p:cNvSpPr/>
          <p:nvPr/>
        </p:nvSpPr>
        <p:spPr>
          <a:xfrm rot="5400000">
            <a:off x="1757739" y="3685511"/>
            <a:ext cx="54543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 err="1" smtClean="0">
                <a:hlinkClick r:id="rId4"/>
              </a:rPr>
              <a:t>http://e-consulta.com/blogs/educacion/?p=187</a:t>
            </a:r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radiografiamundial.com/rmblog/wp-content/uploads/2009/05/eco53.thumbnai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620688"/>
            <a:ext cx="2905125" cy="2857500"/>
          </a:xfrm>
          <a:prstGeom prst="rect">
            <a:avLst/>
          </a:prstGeom>
          <a:noFill/>
        </p:spPr>
      </p:pic>
      <p:sp>
        <p:nvSpPr>
          <p:cNvPr id="5" name="4 CuadroTexto">
            <a:hlinkClick r:id="rId3" action="ppaction://hlinkfile"/>
          </p:cNvPr>
          <p:cNvSpPr txBox="1"/>
          <p:nvPr/>
        </p:nvSpPr>
        <p:spPr>
          <a:xfrm>
            <a:off x="683568" y="5219908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Video 1</a:t>
            </a:r>
            <a:endParaRPr lang="es-MX" dirty="0"/>
          </a:p>
        </p:txBody>
      </p:sp>
      <p:sp>
        <p:nvSpPr>
          <p:cNvPr id="6" name="5 CuadroTexto">
            <a:hlinkClick r:id="rId4" action="ppaction://hlinkfile"/>
          </p:cNvPr>
          <p:cNvSpPr txBox="1"/>
          <p:nvPr/>
        </p:nvSpPr>
        <p:spPr>
          <a:xfrm>
            <a:off x="6012160" y="4797152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Video 2</a:t>
            </a:r>
            <a:endParaRPr lang="es-MX" dirty="0"/>
          </a:p>
        </p:txBody>
      </p:sp>
      <p:sp>
        <p:nvSpPr>
          <p:cNvPr id="7" name="6 Rectángulo"/>
          <p:cNvSpPr/>
          <p:nvPr/>
        </p:nvSpPr>
        <p:spPr>
          <a:xfrm>
            <a:off x="0" y="551723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MX" dirty="0" smtClean="0"/>
              <a:t> </a:t>
            </a:r>
            <a:r>
              <a:rPr lang="es-MX" u="sng" dirty="0" smtClean="0">
                <a:hlinkClick r:id="rId5"/>
              </a:rPr>
              <a:t>http://www.youtube.com/watch?v=bJkYshFY5K8&amp;list=UU6FKITN5UNNTITW17jQNTFw&amp;index=46&amp;feature=plpp_video</a:t>
            </a:r>
            <a:endParaRPr lang="es-MX" dirty="0"/>
          </a:p>
        </p:txBody>
      </p:sp>
      <p:sp>
        <p:nvSpPr>
          <p:cNvPr id="8" name="7 Rectángulo"/>
          <p:cNvSpPr/>
          <p:nvPr/>
        </p:nvSpPr>
        <p:spPr>
          <a:xfrm>
            <a:off x="4572000" y="566124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MX" dirty="0" smtClean="0"/>
              <a:t>   </a:t>
            </a:r>
            <a:r>
              <a:rPr lang="es-MX" u="sng" dirty="0" err="1" smtClean="0">
                <a:hlinkClick r:id="rId6"/>
              </a:rPr>
              <a:t>http://www.youtube.com/watch?v=WABY7OlVpa4</a:t>
            </a:r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339</TotalTime>
  <Words>873</Words>
  <Application>Microsoft Office PowerPoint</Application>
  <PresentationFormat>Presentación en pantalla (4:3)</PresentationFormat>
  <Paragraphs>85</Paragraphs>
  <Slides>16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7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Al Gore. La  “Independencia  Digital (1998) </vt:lpstr>
      <vt:lpstr>Diapositiva 11</vt:lpstr>
      <vt:lpstr>Diapositiva 12</vt:lpstr>
      <vt:lpstr>Observatorio Ciudadano de la Educación AC </vt:lpstr>
      <vt:lpstr>Diapositiva 14</vt:lpstr>
      <vt:lpstr>Diapositiva 15</vt:lpstr>
      <vt:lpstr>Diapositiva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2000-2010. Apuntes sobre el difícil tránsito de la economía del petróleo a la economía del conocimiento  Octavio Islas     </dc:title>
  <dc:creator>LULA</dc:creator>
  <cp:lastModifiedBy>LULA</cp:lastModifiedBy>
  <cp:revision>10</cp:revision>
  <dcterms:created xsi:type="dcterms:W3CDTF">2012-04-02T00:28:45Z</dcterms:created>
  <dcterms:modified xsi:type="dcterms:W3CDTF">2012-04-04T03:14:29Z</dcterms:modified>
</cp:coreProperties>
</file>