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7"/>
  </p:notesMasterIdLst>
  <p:sldIdLst>
    <p:sldId id="258" r:id="rId2"/>
    <p:sldId id="279" r:id="rId3"/>
    <p:sldId id="280" r:id="rId4"/>
    <p:sldId id="281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56" r:id="rId17"/>
    <p:sldId id="257" r:id="rId18"/>
    <p:sldId id="259" r:id="rId19"/>
    <p:sldId id="261" r:id="rId20"/>
    <p:sldId id="262" r:id="rId21"/>
    <p:sldId id="263" r:id="rId22"/>
    <p:sldId id="264" r:id="rId23"/>
    <p:sldId id="265" r:id="rId24"/>
    <p:sldId id="266" r:id="rId25"/>
    <p:sldId id="267" r:id="rId26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1982D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FA65CE-7E9D-4BD8-88BA-9404678B9D9C}" type="datetimeFigureOut">
              <a:rPr lang="es-MX" smtClean="0"/>
              <a:t>18/04/2012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A56813-7255-47F1-A48A-C0A335FE768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46229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F1D352-5979-43F7-A1E2-1D7AED723C52}" type="slidenum">
              <a:rPr lang="es-MX" smtClean="0"/>
              <a:t>12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656075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77A37A47-88AA-4458-AFF8-17074A67C05D}" type="datetimeFigureOut">
              <a:rPr lang="es-MX" smtClean="0"/>
              <a:t>18/04/2012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E817730C-DC64-478A-BFB6-762E0D41A61F}" type="slidenum">
              <a:rPr lang="es-MX" smtClean="0"/>
              <a:t>‹Nº›</a:t>
            </a:fld>
            <a:endParaRPr lang="es-MX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37A47-88AA-4458-AFF8-17074A67C05D}" type="datetimeFigureOut">
              <a:rPr lang="es-MX" smtClean="0"/>
              <a:t>18/04/2012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7730C-DC64-478A-BFB6-762E0D41A61F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37A47-88AA-4458-AFF8-17074A67C05D}" type="datetimeFigureOut">
              <a:rPr lang="es-MX" smtClean="0"/>
              <a:t>18/04/2012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7730C-DC64-478A-BFB6-762E0D41A61F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37A47-88AA-4458-AFF8-17074A67C05D}" type="datetimeFigureOut">
              <a:rPr lang="es-MX" smtClean="0"/>
              <a:t>18/04/2012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7730C-DC64-478A-BFB6-762E0D41A61F}" type="slidenum">
              <a:rPr lang="es-MX" smtClean="0"/>
              <a:t>‹Nº›</a:t>
            </a:fld>
            <a:endParaRPr lang="es-MX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37A47-88AA-4458-AFF8-17074A67C05D}" type="datetimeFigureOut">
              <a:rPr lang="es-MX" smtClean="0"/>
              <a:t>18/04/2012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7730C-DC64-478A-BFB6-762E0D41A61F}" type="slidenum">
              <a:rPr lang="es-MX" smtClean="0"/>
              <a:t>‹Nº›</a:t>
            </a:fld>
            <a:endParaRPr lang="es-MX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37A47-88AA-4458-AFF8-17074A67C05D}" type="datetimeFigureOut">
              <a:rPr lang="es-MX" smtClean="0"/>
              <a:t>18/04/2012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7730C-DC64-478A-BFB6-762E0D41A61F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37A47-88AA-4458-AFF8-17074A67C05D}" type="datetimeFigureOut">
              <a:rPr lang="es-MX" smtClean="0"/>
              <a:t>18/04/2012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7730C-DC64-478A-BFB6-762E0D41A61F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37A47-88AA-4458-AFF8-17074A67C05D}" type="datetimeFigureOut">
              <a:rPr lang="es-MX" smtClean="0"/>
              <a:t>18/04/2012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7730C-DC64-478A-BFB6-762E0D41A61F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37A47-88AA-4458-AFF8-17074A67C05D}" type="datetimeFigureOut">
              <a:rPr lang="es-MX" smtClean="0"/>
              <a:t>18/04/2012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7730C-DC64-478A-BFB6-762E0D41A61F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37A47-88AA-4458-AFF8-17074A67C05D}" type="datetimeFigureOut">
              <a:rPr lang="es-MX" smtClean="0"/>
              <a:t>18/04/2012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7730C-DC64-478A-BFB6-762E0D41A61F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37A47-88AA-4458-AFF8-17074A67C05D}" type="datetimeFigureOut">
              <a:rPr lang="es-MX" smtClean="0"/>
              <a:t>18/04/2012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7730C-DC64-478A-BFB6-762E0D41A61F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77A37A47-88AA-4458-AFF8-17074A67C05D}" type="datetimeFigureOut">
              <a:rPr lang="es-MX" smtClean="0"/>
              <a:t>18/04/2012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E817730C-DC64-478A-BFB6-762E0D41A61F}" type="slidenum">
              <a:rPr lang="es-MX" smtClean="0"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g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gi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ssmedios.com.mx/estaciones/estacion/1494" TargetMode="External"/><Relationship Id="rId2" Type="http://schemas.openxmlformats.org/officeDocument/2006/relationships/hyperlink" Target="http://www.massmedios.com.mx/estaciones/estacion/1496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massmedios.com.mx/representantes/representante/35" TargetMode="External"/><Relationship Id="rId4" Type="http://schemas.openxmlformats.org/officeDocument/2006/relationships/hyperlink" Target="http://www.massmedios.com.mx/estaciones/estacion/1490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massmedios.com.mx/estaciones/estacion/584" TargetMode="External"/><Relationship Id="rId3" Type="http://schemas.openxmlformats.org/officeDocument/2006/relationships/hyperlink" Target="http://www.massmedios.com.mx/representantes/representante/11" TargetMode="External"/><Relationship Id="rId7" Type="http://schemas.openxmlformats.org/officeDocument/2006/relationships/hyperlink" Target="http://www.massmedios.com.mx/representantes/representante/24" TargetMode="External"/><Relationship Id="rId2" Type="http://schemas.openxmlformats.org/officeDocument/2006/relationships/hyperlink" Target="http://www.massmedios.com.mx/estaciones/estacion/58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massmedios.com.mx/estaciones/estacion/583" TargetMode="External"/><Relationship Id="rId5" Type="http://schemas.openxmlformats.org/officeDocument/2006/relationships/hyperlink" Target="http://www.massmedios.com.mx/representantes/representante/26" TargetMode="External"/><Relationship Id="rId4" Type="http://schemas.openxmlformats.org/officeDocument/2006/relationships/hyperlink" Target="http://www.massmedios.com.mx/estaciones/estacion/582" TargetMode="External"/><Relationship Id="rId9" Type="http://schemas.openxmlformats.org/officeDocument/2006/relationships/hyperlink" Target="http://www.massmedios.com.mx/representantes/representante/27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ssmedios.com.mx/busqueda/porPoblacion?poblacion=56&amp;tipoMedio=TV_RESTRINGIDA" TargetMode="External"/><Relationship Id="rId2" Type="http://schemas.openxmlformats.org/officeDocument/2006/relationships/hyperlink" Target="http://recursos.cnice.mec.es/media/publicidad/bloque8/index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merca20.com/tarifas-tiraje-y-lectori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sz="2800" dirty="0">
                <a:solidFill>
                  <a:srgbClr val="B1982D"/>
                </a:solidFill>
              </a:rPr>
              <a:t>Las campañas persuasivas y los medios masivos de comunicación</a:t>
            </a:r>
            <a:br>
              <a:rPr lang="es-MX" sz="2800" dirty="0">
                <a:solidFill>
                  <a:srgbClr val="B1982D"/>
                </a:solidFill>
              </a:rPr>
            </a:br>
            <a:endParaRPr lang="es-MX" sz="2800" dirty="0">
              <a:solidFill>
                <a:srgbClr val="B1982D"/>
              </a:solidFill>
            </a:endParaRPr>
          </a:p>
        </p:txBody>
      </p:sp>
      <p:sp>
        <p:nvSpPr>
          <p:cNvPr id="5" name="4 Subtítulo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MX" dirty="0" smtClean="0"/>
              <a:t>Mario Sámano</a:t>
            </a:r>
          </a:p>
          <a:p>
            <a:r>
              <a:rPr lang="es-MX" dirty="0" smtClean="0"/>
              <a:t>Gabriela Haces</a:t>
            </a:r>
          </a:p>
          <a:p>
            <a:r>
              <a:rPr lang="es-MX" dirty="0" smtClean="0"/>
              <a:t>Noé González</a:t>
            </a:r>
          </a:p>
          <a:p>
            <a:r>
              <a:rPr lang="es-MX" dirty="0" err="1" smtClean="0"/>
              <a:t>Sindy</a:t>
            </a:r>
            <a:r>
              <a:rPr lang="es-MX" dirty="0" smtClean="0"/>
              <a:t> Rodríguez</a:t>
            </a:r>
            <a:endParaRPr lang="es-MX" dirty="0"/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82903">
            <a:off x="782264" y="4011664"/>
            <a:ext cx="1818886" cy="144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7876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chemeClr val="accent6">
                  <a:lumMod val="75000"/>
                </a:schemeClr>
              </a:gs>
              <a:gs pos="7000">
                <a:schemeClr val="accent6">
                  <a:lumMod val="60000"/>
                  <a:lumOff val="40000"/>
                </a:schemeClr>
              </a:gs>
              <a:gs pos="34000">
                <a:schemeClr val="bg1"/>
              </a:gs>
            </a:gsLst>
            <a:lin ang="5400000" scaled="0"/>
          </a:gra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 sz="4000" dirty="0"/>
              <a:t>Campañas persuasivas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38200" y="2038389"/>
            <a:ext cx="7467600" cy="21827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s-MX" dirty="0" smtClean="0">
                <a:effectLst/>
              </a:rPr>
              <a:t>Campaña - actividades militares ininterrumpidas.</a:t>
            </a:r>
          </a:p>
          <a:p>
            <a:pPr marL="0" indent="0">
              <a:buNone/>
            </a:pPr>
            <a:endParaRPr lang="es-MX" dirty="0" smtClean="0">
              <a:effectLst/>
            </a:endParaRPr>
          </a:p>
          <a:p>
            <a:r>
              <a:rPr lang="es-MX" dirty="0" smtClean="0"/>
              <a:t>S</a:t>
            </a:r>
            <a:r>
              <a:rPr lang="es-MX" dirty="0" smtClean="0">
                <a:effectLst/>
              </a:rPr>
              <a:t>istema de comunicación que </a:t>
            </a:r>
            <a:r>
              <a:rPr lang="es-MX" sz="3200" b="1" dirty="0" smtClean="0">
                <a:solidFill>
                  <a:srgbClr val="00B0F0"/>
                </a:solidFill>
                <a:effectLst/>
              </a:rPr>
              <a:t>coordina sus esfuerzos </a:t>
            </a:r>
            <a:r>
              <a:rPr lang="es-MX" dirty="0" smtClean="0">
                <a:effectLst/>
              </a:rPr>
              <a:t>para obtener un resultado.</a:t>
            </a:r>
            <a:br>
              <a:rPr lang="es-MX" dirty="0" smtClean="0">
                <a:effectLst/>
              </a:rPr>
            </a:br>
            <a:r>
              <a:rPr lang="es-MX" dirty="0" smtClean="0">
                <a:effectLst/>
              </a:rPr>
              <a:t/>
            </a:r>
            <a:br>
              <a:rPr lang="es-MX" dirty="0" smtClean="0">
                <a:effectLst/>
              </a:rPr>
            </a:br>
            <a:endParaRPr lang="es-MX" dirty="0"/>
          </a:p>
        </p:txBody>
      </p:sp>
      <p:pic>
        <p:nvPicPr>
          <p:cNvPr id="2050" name="Picture 2" descr="http://upload.wikimedia.org/wikipedia/commons/thumb/9/96/Approaching_Omaha.jpg/300px-Approaching_Omah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537" y="4509120"/>
            <a:ext cx="2442980" cy="1750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379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chemeClr val="accent6">
                  <a:lumMod val="75000"/>
                </a:schemeClr>
              </a:gs>
              <a:gs pos="7000">
                <a:schemeClr val="accent6">
                  <a:lumMod val="60000"/>
                  <a:lumOff val="40000"/>
                </a:schemeClr>
              </a:gs>
              <a:gs pos="34000">
                <a:schemeClr val="bg1"/>
              </a:gs>
            </a:gsLst>
            <a:lin ang="5400000" scaled="0"/>
          </a:gra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 sz="4000" dirty="0"/>
              <a:t>Características 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MX" dirty="0" smtClean="0">
                <a:effectLst/>
              </a:rPr>
              <a:t> </a:t>
            </a:r>
            <a:r>
              <a:rPr lang="es-MX" dirty="0" smtClean="0">
                <a:solidFill>
                  <a:srgbClr val="FFC000"/>
                </a:solidFill>
                <a:effectLst/>
              </a:rPr>
              <a:t>   • </a:t>
            </a:r>
            <a:r>
              <a:rPr lang="es-MX" dirty="0" smtClean="0">
                <a:solidFill>
                  <a:srgbClr val="FFC000"/>
                </a:solidFill>
              </a:rPr>
              <a:t>I</a:t>
            </a:r>
            <a:r>
              <a:rPr lang="es-MX" dirty="0" smtClean="0">
                <a:solidFill>
                  <a:srgbClr val="FFC000"/>
                </a:solidFill>
                <a:effectLst/>
              </a:rPr>
              <a:t>nfluye </a:t>
            </a:r>
            <a:r>
              <a:rPr lang="es-MX" dirty="0" smtClean="0">
                <a:solidFill>
                  <a:srgbClr val="FFC000"/>
                </a:solidFill>
                <a:effectLst/>
              </a:rPr>
              <a:t>en las audiencias.</a:t>
            </a:r>
            <a:br>
              <a:rPr lang="es-MX" dirty="0" smtClean="0">
                <a:solidFill>
                  <a:srgbClr val="FFC000"/>
                </a:solidFill>
                <a:effectLst/>
              </a:rPr>
            </a:br>
            <a:r>
              <a:rPr lang="es-MX" dirty="0" smtClean="0">
                <a:solidFill>
                  <a:srgbClr val="FFC000"/>
                </a:solidFill>
                <a:effectLst/>
              </a:rPr>
              <a:t>    • </a:t>
            </a:r>
            <a:r>
              <a:rPr lang="es-MX" dirty="0" smtClean="0">
                <a:solidFill>
                  <a:srgbClr val="FFC000"/>
                </a:solidFill>
                <a:effectLst/>
              </a:rPr>
              <a:t>Tienen principio</a:t>
            </a:r>
            <a:r>
              <a:rPr lang="es-MX" dirty="0" smtClean="0">
                <a:solidFill>
                  <a:srgbClr val="FFC000"/>
                </a:solidFill>
                <a:effectLst/>
              </a:rPr>
              <a:t>, </a:t>
            </a:r>
            <a:r>
              <a:rPr lang="es-MX" dirty="0" smtClean="0">
                <a:solidFill>
                  <a:srgbClr val="FFC000"/>
                </a:solidFill>
                <a:effectLst/>
              </a:rPr>
              <a:t>desarrollo </a:t>
            </a:r>
            <a:r>
              <a:rPr lang="es-MX" dirty="0" smtClean="0">
                <a:solidFill>
                  <a:srgbClr val="FFC000"/>
                </a:solidFill>
                <a:effectLst/>
              </a:rPr>
              <a:t>y </a:t>
            </a:r>
            <a:r>
              <a:rPr lang="es-MX" dirty="0">
                <a:solidFill>
                  <a:srgbClr val="FFC000"/>
                </a:solidFill>
              </a:rPr>
              <a:t> </a:t>
            </a:r>
            <a:r>
              <a:rPr lang="es-MX" dirty="0" smtClean="0">
                <a:solidFill>
                  <a:srgbClr val="FFC000"/>
                </a:solidFill>
                <a:effectLst/>
              </a:rPr>
              <a:t>final</a:t>
            </a:r>
            <a:r>
              <a:rPr lang="es-MX" dirty="0" smtClean="0">
                <a:solidFill>
                  <a:srgbClr val="FFC000"/>
                </a:solidFill>
                <a:effectLst/>
              </a:rPr>
              <a:t>.</a:t>
            </a:r>
            <a:br>
              <a:rPr lang="es-MX" dirty="0" smtClean="0">
                <a:solidFill>
                  <a:srgbClr val="FFC000"/>
                </a:solidFill>
                <a:effectLst/>
              </a:rPr>
            </a:br>
            <a:r>
              <a:rPr lang="es-MX" dirty="0" smtClean="0">
                <a:solidFill>
                  <a:srgbClr val="FFC000"/>
                </a:solidFill>
                <a:effectLst/>
              </a:rPr>
              <a:t>    • Son omnipresentes.</a:t>
            </a:r>
            <a:br>
              <a:rPr lang="es-MX" dirty="0" smtClean="0">
                <a:solidFill>
                  <a:srgbClr val="FFC000"/>
                </a:solidFill>
                <a:effectLst/>
              </a:rPr>
            </a:br>
            <a:r>
              <a:rPr lang="es-MX" dirty="0" smtClean="0">
                <a:solidFill>
                  <a:srgbClr val="FFC000"/>
                </a:solidFill>
                <a:effectLst/>
              </a:rPr>
              <a:t>    • Son </a:t>
            </a:r>
            <a:r>
              <a:rPr lang="es-MX" dirty="0" smtClean="0">
                <a:solidFill>
                  <a:srgbClr val="FFC000"/>
                </a:solidFill>
                <a:effectLst/>
              </a:rPr>
              <a:t>poderosas.</a:t>
            </a:r>
            <a:r>
              <a:rPr lang="es-MX" dirty="0" smtClean="0">
                <a:solidFill>
                  <a:srgbClr val="FFC000"/>
                </a:solidFill>
                <a:effectLst/>
              </a:rPr>
              <a:t/>
            </a:r>
            <a:br>
              <a:rPr lang="es-MX" dirty="0" smtClean="0">
                <a:solidFill>
                  <a:srgbClr val="FFC000"/>
                </a:solidFill>
                <a:effectLst/>
              </a:rPr>
            </a:br>
            <a:r>
              <a:rPr lang="es-MX" dirty="0" smtClean="0">
                <a:solidFill>
                  <a:srgbClr val="FFC000"/>
                </a:solidFill>
                <a:effectLst/>
              </a:rPr>
              <a:t>    • </a:t>
            </a:r>
            <a:r>
              <a:rPr lang="es-MX" dirty="0" smtClean="0">
                <a:solidFill>
                  <a:srgbClr val="FFC000"/>
                </a:solidFill>
              </a:rPr>
              <a:t>Basadas</a:t>
            </a:r>
            <a:r>
              <a:rPr lang="es-MX" dirty="0" smtClean="0">
                <a:solidFill>
                  <a:srgbClr val="FFC000"/>
                </a:solidFill>
                <a:effectLst/>
              </a:rPr>
              <a:t> </a:t>
            </a:r>
            <a:r>
              <a:rPr lang="es-MX" dirty="0" smtClean="0">
                <a:solidFill>
                  <a:srgbClr val="FFC000"/>
                </a:solidFill>
                <a:effectLst/>
              </a:rPr>
              <a:t>en estrategias de comunicación persuasiva.</a:t>
            </a:r>
            <a:r>
              <a:rPr lang="es-MX" dirty="0" smtClean="0">
                <a:effectLst/>
              </a:rPr>
              <a:t/>
            </a:r>
            <a:br>
              <a:rPr lang="es-MX" dirty="0" smtClean="0">
                <a:effectLst/>
              </a:rPr>
            </a:br>
            <a:r>
              <a:rPr lang="es-MX" dirty="0" smtClean="0">
                <a:solidFill>
                  <a:srgbClr val="00B0F0"/>
                </a:solidFill>
                <a:effectLst/>
              </a:rPr>
              <a:t>    </a:t>
            </a:r>
            <a:r>
              <a:rPr lang="es-MX" dirty="0" smtClean="0">
                <a:solidFill>
                  <a:srgbClr val="00B0F0"/>
                </a:solidFill>
                <a:effectLst/>
              </a:rPr>
              <a:t>•Multidisciplinario.</a:t>
            </a:r>
            <a:r>
              <a:rPr lang="es-MX" dirty="0" smtClean="0">
                <a:solidFill>
                  <a:srgbClr val="00B0F0"/>
                </a:solidFill>
                <a:effectLst/>
              </a:rPr>
              <a:t/>
            </a:r>
            <a:br>
              <a:rPr lang="es-MX" dirty="0" smtClean="0">
                <a:solidFill>
                  <a:srgbClr val="00B0F0"/>
                </a:solidFill>
                <a:effectLst/>
              </a:rPr>
            </a:br>
            <a:r>
              <a:rPr lang="es-MX" dirty="0" smtClean="0">
                <a:solidFill>
                  <a:srgbClr val="00B0F0"/>
                </a:solidFill>
                <a:effectLst/>
              </a:rPr>
              <a:t>    • </a:t>
            </a:r>
            <a:r>
              <a:rPr lang="es-MX" dirty="0">
                <a:solidFill>
                  <a:srgbClr val="00B0F0"/>
                </a:solidFill>
              </a:rPr>
              <a:t>M</a:t>
            </a:r>
            <a:r>
              <a:rPr lang="es-MX" dirty="0" smtClean="0">
                <a:solidFill>
                  <a:srgbClr val="00B0F0"/>
                </a:solidFill>
                <a:effectLst/>
              </a:rPr>
              <a:t>edios </a:t>
            </a:r>
            <a:r>
              <a:rPr lang="es-MX" dirty="0" smtClean="0">
                <a:solidFill>
                  <a:srgbClr val="00B0F0"/>
                </a:solidFill>
                <a:effectLst/>
              </a:rPr>
              <a:t>de comunicación.</a:t>
            </a:r>
            <a:br>
              <a:rPr lang="es-MX" dirty="0" smtClean="0">
                <a:solidFill>
                  <a:srgbClr val="00B0F0"/>
                </a:solidFill>
                <a:effectLst/>
              </a:rPr>
            </a:br>
            <a:r>
              <a:rPr lang="es-MX" dirty="0" smtClean="0">
                <a:solidFill>
                  <a:srgbClr val="00B0F0"/>
                </a:solidFill>
                <a:effectLst/>
              </a:rPr>
              <a:t>    • Requieren dinero, inversiones financieras.</a:t>
            </a:r>
            <a:br>
              <a:rPr lang="es-MX" dirty="0" smtClean="0">
                <a:solidFill>
                  <a:srgbClr val="00B0F0"/>
                </a:solidFill>
                <a:effectLst/>
              </a:rPr>
            </a:br>
            <a:r>
              <a:rPr lang="es-MX" dirty="0" smtClean="0">
                <a:solidFill>
                  <a:srgbClr val="00B0F0"/>
                </a:solidFill>
                <a:effectLst/>
              </a:rPr>
              <a:t>    • Los públicos son analizados profesionalmente y motivados a participar.</a:t>
            </a:r>
            <a:br>
              <a:rPr lang="es-MX" dirty="0" smtClean="0">
                <a:solidFill>
                  <a:srgbClr val="00B0F0"/>
                </a:solidFill>
                <a:effectLst/>
              </a:rPr>
            </a:br>
            <a:r>
              <a:rPr lang="es-MX" dirty="0" smtClean="0">
                <a:solidFill>
                  <a:srgbClr val="00B0F0"/>
                </a:solidFill>
                <a:effectLst/>
              </a:rPr>
              <a:t>    • Son graduales; exigen tiempo y esfuerzo.</a:t>
            </a:r>
            <a:r>
              <a:rPr lang="es-MX" dirty="0" smtClean="0">
                <a:effectLst/>
              </a:rPr>
              <a:t/>
            </a:r>
            <a:br>
              <a:rPr lang="es-MX" dirty="0" smtClean="0">
                <a:effectLst/>
              </a:rPr>
            </a:br>
            <a:endParaRPr lang="es-MX" dirty="0" smtClean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5727208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chemeClr val="accent6">
                  <a:lumMod val="75000"/>
                </a:schemeClr>
              </a:gs>
              <a:gs pos="7000">
                <a:schemeClr val="accent6">
                  <a:lumMod val="60000"/>
                  <a:lumOff val="40000"/>
                </a:schemeClr>
              </a:gs>
              <a:gs pos="34000">
                <a:schemeClr val="bg1"/>
              </a:gs>
            </a:gsLst>
            <a:lin ang="5400000" scaled="0"/>
          </a:gra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 sz="4000" dirty="0"/>
              <a:t>Tipos de las campañas persuasivas.</a:t>
            </a:r>
            <a:br>
              <a:rPr lang="es-MX" sz="4000" dirty="0"/>
            </a:br>
            <a:endParaRPr lang="es-MX" sz="40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062336" y="1772816"/>
            <a:ext cx="4813920" cy="1246596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85000" lnSpcReduction="20000"/>
          </a:bodyPr>
          <a:lstStyle/>
          <a:p>
            <a:pPr algn="ctr"/>
            <a:r>
              <a:rPr lang="es-MX" dirty="0" smtClean="0"/>
              <a:t>Políticas.</a:t>
            </a:r>
            <a:endParaRPr lang="es-MX" dirty="0"/>
          </a:p>
          <a:p>
            <a:pPr algn="ctr"/>
            <a:r>
              <a:rPr lang="es-MX" dirty="0"/>
              <a:t>P</a:t>
            </a:r>
            <a:r>
              <a:rPr lang="es-MX" dirty="0" smtClean="0"/>
              <a:t>roducto</a:t>
            </a:r>
            <a:r>
              <a:rPr lang="es-MX" dirty="0"/>
              <a:t>.</a:t>
            </a:r>
          </a:p>
          <a:p>
            <a:pPr algn="ctr"/>
            <a:r>
              <a:rPr lang="es-MX" dirty="0" smtClean="0"/>
              <a:t>Causa/ideología o de acción social.</a:t>
            </a:r>
            <a:r>
              <a:rPr lang="es-MX" dirty="0" smtClean="0">
                <a:effectLst/>
              </a:rPr>
              <a:t/>
            </a:r>
            <a:br>
              <a:rPr lang="es-MX" dirty="0" smtClean="0">
                <a:effectLst/>
              </a:rPr>
            </a:br>
            <a:endParaRPr lang="es-MX" dirty="0"/>
          </a:p>
        </p:txBody>
      </p:sp>
      <p:pic>
        <p:nvPicPr>
          <p:cNvPr id="1026" name="Picture 2" descr="http://colectivopericu.files.wordpress.com/2011/12/x-enrique-pec3b1a-nieto-salario-minim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645024"/>
            <a:ext cx="2225702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cuernavaca-morelos.anunciosred.com.mx/photos/2/d/b/2dbbb61277e4fe196af43ba30dca9ddc_bi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077072"/>
            <a:ext cx="2257673" cy="1693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aidwatchers.com/wp/wp-content/uploads/2009/10/Africa-Celebrates-U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786634"/>
            <a:ext cx="2743951" cy="2743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60674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51280" y="188640"/>
            <a:ext cx="8041440" cy="1442674"/>
          </a:xfrm>
          <a:gradFill>
            <a:gsLst>
              <a:gs pos="0">
                <a:schemeClr val="accent6">
                  <a:lumMod val="75000"/>
                </a:schemeClr>
              </a:gs>
              <a:gs pos="7000">
                <a:schemeClr val="accent6">
                  <a:lumMod val="60000"/>
                  <a:lumOff val="40000"/>
                </a:schemeClr>
              </a:gs>
              <a:gs pos="34000">
                <a:schemeClr val="bg1"/>
              </a:gs>
            </a:gsLst>
            <a:lin ang="5400000" scaled="0"/>
          </a:gra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 sz="4000" dirty="0"/>
              <a:t>Medios de comunicación en una campaña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064088" y="1700808"/>
            <a:ext cx="4972408" cy="4752528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s-MX" sz="2000" b="1" dirty="0" smtClean="0"/>
              <a:t>Medio de comunicación: </a:t>
            </a:r>
            <a:r>
              <a:rPr lang="es-MX" sz="1600" dirty="0" smtClean="0"/>
              <a:t>es el </a:t>
            </a:r>
            <a:r>
              <a:rPr lang="es-MX" sz="1600" dirty="0" smtClean="0">
                <a:solidFill>
                  <a:srgbClr val="92D050"/>
                </a:solidFill>
              </a:rPr>
              <a:t>canal</a:t>
            </a:r>
            <a:r>
              <a:rPr lang="es-MX" sz="1600" dirty="0" smtClean="0"/>
              <a:t> a través del cual se transmite un mensaje a un mercado meta. </a:t>
            </a:r>
          </a:p>
          <a:p>
            <a:endParaRPr lang="es-MX" sz="1600" dirty="0" smtClean="0"/>
          </a:p>
          <a:p>
            <a:r>
              <a:rPr lang="es-MX" sz="1600" dirty="0" smtClean="0"/>
              <a:t>Al iniciar la planificación para medios, se deben formular las siguientes preguntas: </a:t>
            </a:r>
          </a:p>
          <a:p>
            <a:pPr lvl="1">
              <a:lnSpc>
                <a:spcPct val="150000"/>
              </a:lnSpc>
            </a:pPr>
            <a:r>
              <a:rPr lang="es-ES_tradnl" sz="1600" dirty="0" smtClean="0"/>
              <a:t>¿Cuáles son los medios </a:t>
            </a:r>
            <a:r>
              <a:rPr lang="es-ES_tradnl" sz="1600" i="1" dirty="0" smtClean="0"/>
              <a:t>más adecuados </a:t>
            </a:r>
            <a:r>
              <a:rPr lang="es-ES_tradnl" sz="1600" dirty="0" smtClean="0"/>
              <a:t>para transmitir el mensaje?</a:t>
            </a:r>
          </a:p>
          <a:p>
            <a:pPr lvl="1">
              <a:lnSpc>
                <a:spcPct val="150000"/>
              </a:lnSpc>
            </a:pPr>
            <a:r>
              <a:rPr lang="es-ES_tradnl" sz="1600" dirty="0" smtClean="0"/>
              <a:t>¿Qué </a:t>
            </a:r>
            <a:r>
              <a:rPr lang="es-ES_tradnl" sz="1600" i="1" dirty="0" smtClean="0"/>
              <a:t>soportes</a:t>
            </a:r>
            <a:r>
              <a:rPr lang="es-ES_tradnl" sz="1600" dirty="0" smtClean="0"/>
              <a:t> (en cada uno de esos medios) hará posible que el mensaje llegue a un mayor número de individuos-objetivo a un </a:t>
            </a:r>
            <a:r>
              <a:rPr lang="es-ES_tradnl" sz="1600" i="1" dirty="0" smtClean="0"/>
              <a:t>coste</a:t>
            </a:r>
            <a:r>
              <a:rPr lang="es-ES_tradnl" sz="1600" dirty="0" smtClean="0"/>
              <a:t> razonable?</a:t>
            </a:r>
          </a:p>
          <a:p>
            <a:pPr lvl="1">
              <a:lnSpc>
                <a:spcPct val="150000"/>
              </a:lnSpc>
            </a:pPr>
            <a:r>
              <a:rPr lang="es-ES_tradnl" sz="1600" dirty="0" smtClean="0"/>
              <a:t>¿Cuál será la </a:t>
            </a:r>
            <a:r>
              <a:rPr lang="es-ES_tradnl" sz="1600" i="1" dirty="0" smtClean="0"/>
              <a:t>programación</a:t>
            </a:r>
            <a:r>
              <a:rPr lang="es-ES_tradnl" sz="1600" dirty="0" smtClean="0"/>
              <a:t> temporal de las inserciones?</a:t>
            </a:r>
          </a:p>
          <a:p>
            <a:pPr lvl="1"/>
            <a:endParaRPr lang="es-MX" sz="1600" dirty="0" smtClean="0"/>
          </a:p>
          <a:p>
            <a:endParaRPr lang="es-MX" sz="1600" dirty="0"/>
          </a:p>
        </p:txBody>
      </p:sp>
      <p:pic>
        <p:nvPicPr>
          <p:cNvPr id="1026" name="Picture 2" descr="http://blog.luismaram.com/wp-content/uploads/2011/01/medio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708920"/>
            <a:ext cx="3884576" cy="2896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25312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51280" y="188640"/>
            <a:ext cx="8041440" cy="1442674"/>
          </a:xfrm>
          <a:gradFill>
            <a:gsLst>
              <a:gs pos="0">
                <a:schemeClr val="accent6">
                  <a:lumMod val="75000"/>
                </a:schemeClr>
              </a:gs>
              <a:gs pos="7000">
                <a:schemeClr val="accent6">
                  <a:lumMod val="60000"/>
                  <a:lumOff val="40000"/>
                </a:schemeClr>
              </a:gs>
              <a:gs pos="34000">
                <a:schemeClr val="bg1"/>
              </a:gs>
            </a:gsLst>
            <a:lin ang="5400000" scaled="0"/>
          </a:gra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 sz="4000" dirty="0"/>
              <a:t>Aspectos para la elección de un medio de comunicación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88032" y="1711349"/>
            <a:ext cx="5292080" cy="4525963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pPr lvl="1">
              <a:lnSpc>
                <a:spcPct val="120000"/>
              </a:lnSpc>
            </a:pPr>
            <a:r>
              <a:rPr lang="es-ES_tradnl" sz="2600" dirty="0" smtClean="0"/>
              <a:t>Los </a:t>
            </a:r>
            <a:r>
              <a:rPr lang="es-ES_tradnl" sz="3100" b="1" dirty="0" smtClean="0">
                <a:solidFill>
                  <a:srgbClr val="FFC000"/>
                </a:solidFill>
              </a:rPr>
              <a:t>objetivos</a:t>
            </a:r>
            <a:r>
              <a:rPr lang="es-ES_tradnl" sz="2600" dirty="0" smtClean="0"/>
              <a:t> y estrategias que determinan el plan de publicidad.</a:t>
            </a:r>
          </a:p>
          <a:p>
            <a:pPr lvl="1">
              <a:lnSpc>
                <a:spcPct val="120000"/>
              </a:lnSpc>
            </a:pPr>
            <a:r>
              <a:rPr lang="es-ES_tradnl" sz="2600" dirty="0" smtClean="0"/>
              <a:t>El anuncio, que determinará el medio que le es más adecuado.</a:t>
            </a:r>
          </a:p>
          <a:p>
            <a:pPr lvl="1">
              <a:lnSpc>
                <a:spcPct val="120000"/>
              </a:lnSpc>
            </a:pPr>
            <a:r>
              <a:rPr lang="es-ES_tradnl" sz="2600" dirty="0" smtClean="0"/>
              <a:t>El </a:t>
            </a:r>
            <a:r>
              <a:rPr lang="es-ES_tradnl" sz="3300" b="1" dirty="0" smtClean="0">
                <a:solidFill>
                  <a:srgbClr val="FF0000"/>
                </a:solidFill>
              </a:rPr>
              <a:t>presupuesto</a:t>
            </a:r>
            <a:r>
              <a:rPr lang="es-ES_tradnl" sz="2600" dirty="0" smtClean="0"/>
              <a:t>, elemento clave y fundamental para aspirar a un determinado medio o soporte.</a:t>
            </a:r>
          </a:p>
          <a:p>
            <a:pPr lvl="1">
              <a:lnSpc>
                <a:spcPct val="120000"/>
              </a:lnSpc>
            </a:pPr>
            <a:r>
              <a:rPr lang="es-ES_tradnl" sz="2600" dirty="0" smtClean="0"/>
              <a:t>Perfil sociodemográfico y </a:t>
            </a:r>
            <a:r>
              <a:rPr lang="es-ES_tradnl" sz="2600" dirty="0" err="1" smtClean="0"/>
              <a:t>psicográfico</a:t>
            </a:r>
            <a:r>
              <a:rPr lang="es-ES_tradnl" sz="2600" dirty="0" smtClean="0"/>
              <a:t> del público al que nos dirigimos.</a:t>
            </a:r>
          </a:p>
          <a:p>
            <a:pPr lvl="1">
              <a:lnSpc>
                <a:spcPct val="120000"/>
              </a:lnSpc>
            </a:pPr>
            <a:r>
              <a:rPr lang="es-ES_tradnl" sz="2600" dirty="0" smtClean="0"/>
              <a:t>Restricciones legales.</a:t>
            </a:r>
          </a:p>
          <a:p>
            <a:pPr lvl="1">
              <a:lnSpc>
                <a:spcPct val="120000"/>
              </a:lnSpc>
            </a:pPr>
            <a:r>
              <a:rPr lang="es-ES_tradnl" sz="2600" dirty="0" smtClean="0"/>
              <a:t>Capacidad del medio para hacer llegar el mensaje. </a:t>
            </a:r>
          </a:p>
          <a:p>
            <a:endParaRPr lang="es-MX" dirty="0"/>
          </a:p>
        </p:txBody>
      </p:sp>
      <p:pic>
        <p:nvPicPr>
          <p:cNvPr id="2050" name="Picture 2" descr="http://usinfo.org/enus/images/Media_ct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348880"/>
            <a:ext cx="2805363" cy="34895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6214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8" name="Rectangle 12"/>
          <p:cNvSpPr>
            <a:spLocks noGrp="1" noChangeArrowheads="1"/>
          </p:cNvSpPr>
          <p:nvPr>
            <p:ph type="body" idx="1"/>
          </p:nvPr>
        </p:nvSpPr>
        <p:spPr>
          <a:xfrm>
            <a:off x="3995936" y="0"/>
            <a:ext cx="5148063" cy="6741368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0" indent="0">
              <a:buFont typeface="Wingdings" charset="2"/>
              <a:buNone/>
            </a:pPr>
            <a:r>
              <a:rPr lang="es-ES_tradnl" sz="2200" dirty="0">
                <a:solidFill>
                  <a:schemeClr val="bg1"/>
                </a:solidFill>
              </a:rPr>
              <a:t>Los canales de </a:t>
            </a:r>
            <a:r>
              <a:rPr lang="es-ES_tradnl" sz="2200" b="1" dirty="0">
                <a:solidFill>
                  <a:srgbClr val="D60093"/>
                </a:solidFill>
              </a:rPr>
              <a:t>transmisión </a:t>
            </a:r>
            <a:r>
              <a:rPr lang="es-ES_tradnl" sz="2200" b="1" i="1" dirty="0">
                <a:solidFill>
                  <a:srgbClr val="D60093"/>
                </a:solidFill>
              </a:rPr>
              <a:t>convencionales</a:t>
            </a:r>
            <a:r>
              <a:rPr lang="es-ES_tradnl" sz="2200" dirty="0">
                <a:solidFill>
                  <a:schemeClr val="bg1"/>
                </a:solidFill>
              </a:rPr>
              <a:t> de mensajes publicitarios son:</a:t>
            </a:r>
          </a:p>
          <a:p>
            <a:pPr marL="0" indent="0"/>
            <a:r>
              <a:rPr lang="es-ES_tradnl" sz="2200" dirty="0">
                <a:solidFill>
                  <a:schemeClr val="bg1"/>
                </a:solidFill>
              </a:rPr>
              <a:t> Los </a:t>
            </a:r>
            <a:r>
              <a:rPr lang="es-ES_tradnl" sz="2200" i="1" dirty="0">
                <a:solidFill>
                  <a:schemeClr val="bg1"/>
                </a:solidFill>
              </a:rPr>
              <a:t>medios de </a:t>
            </a:r>
            <a:r>
              <a:rPr lang="es-ES_tradnl" sz="2000" i="1" dirty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comunicación</a:t>
            </a:r>
            <a:r>
              <a:rPr lang="es-ES_tradnl" sz="2000" i="1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masivos</a:t>
            </a:r>
            <a:r>
              <a:rPr lang="es-ES_tradnl" sz="2200" dirty="0" smtClean="0">
                <a:solidFill>
                  <a:schemeClr val="bg1"/>
                </a:solidFill>
              </a:rPr>
              <a:t>.</a:t>
            </a:r>
            <a:endParaRPr lang="es-ES_tradnl" sz="2200" dirty="0">
              <a:solidFill>
                <a:schemeClr val="bg1"/>
              </a:solidFill>
            </a:endParaRPr>
          </a:p>
          <a:p>
            <a:pPr marL="765175" lvl="1"/>
            <a:r>
              <a:rPr lang="es-ES_tradnl" sz="2200" dirty="0">
                <a:solidFill>
                  <a:schemeClr val="bg1"/>
                </a:solidFill>
              </a:rPr>
              <a:t>Tienen como objeto principal la difusión de información y entretenimiento</a:t>
            </a:r>
          </a:p>
          <a:p>
            <a:pPr marL="765175" lvl="1"/>
            <a:r>
              <a:rPr lang="es-ES_tradnl" sz="2200" dirty="0">
                <a:solidFill>
                  <a:schemeClr val="bg1"/>
                </a:solidFill>
              </a:rPr>
              <a:t>Cada medio (prensa, radio, televisión...) ofrece a la audiencia diferentes opciones (distintos periódicos, emisoras, cadenas...) que denominamos </a:t>
            </a:r>
            <a:r>
              <a:rPr lang="es-ES_tradnl" sz="2200" b="1" dirty="0" smtClean="0">
                <a:solidFill>
                  <a:schemeClr val="bg1"/>
                </a:solidFill>
              </a:rPr>
              <a:t>soportes</a:t>
            </a:r>
            <a:endParaRPr lang="es-ES_tradnl" sz="2200" dirty="0" smtClean="0">
              <a:solidFill>
                <a:schemeClr val="bg1"/>
              </a:solidFill>
            </a:endParaRPr>
          </a:p>
          <a:p>
            <a:pPr marL="0" indent="0"/>
            <a:r>
              <a:rPr lang="es-ES_tradnl" sz="2200" dirty="0">
                <a:solidFill>
                  <a:schemeClr val="bg1"/>
                </a:solidFill>
              </a:rPr>
              <a:t> El </a:t>
            </a:r>
            <a:r>
              <a:rPr lang="es-ES_tradnl" sz="2000" i="1" dirty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medio exterior</a:t>
            </a:r>
            <a:r>
              <a:rPr lang="es-ES_tradnl" sz="2000" dirty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.</a:t>
            </a:r>
          </a:p>
          <a:p>
            <a:pPr marL="765175" lvl="1"/>
            <a:r>
              <a:rPr lang="es-ES_tradnl" sz="2200" dirty="0">
                <a:solidFill>
                  <a:schemeClr val="bg1"/>
                </a:solidFill>
              </a:rPr>
              <a:t>Creado específicamente para la función </a:t>
            </a:r>
            <a:r>
              <a:rPr lang="es-ES_tradnl" sz="2200" dirty="0" smtClean="0">
                <a:solidFill>
                  <a:schemeClr val="bg1"/>
                </a:solidFill>
              </a:rPr>
              <a:t>publicitaria.</a:t>
            </a:r>
            <a:endParaRPr lang="es-ES" sz="2200" dirty="0" smtClean="0">
              <a:solidFill>
                <a:schemeClr val="bg1"/>
              </a:solidFill>
            </a:endParaRPr>
          </a:p>
          <a:p>
            <a:pPr marL="765175" lvl="1">
              <a:buNone/>
            </a:pPr>
            <a:r>
              <a:rPr lang="es-ES_tradnl" sz="2200" dirty="0" smtClean="0">
                <a:solidFill>
                  <a:schemeClr val="bg1"/>
                </a:solidFill>
              </a:rPr>
              <a:t>Los canales de transmisión </a:t>
            </a:r>
            <a:r>
              <a:rPr lang="es-ES_tradnl" sz="2200" i="1" dirty="0" smtClean="0">
                <a:solidFill>
                  <a:schemeClr val="bg1"/>
                </a:solidFill>
              </a:rPr>
              <a:t>no</a:t>
            </a:r>
            <a:r>
              <a:rPr lang="es-ES_tradnl" sz="2200" dirty="0" smtClean="0">
                <a:solidFill>
                  <a:schemeClr val="bg1"/>
                </a:solidFill>
              </a:rPr>
              <a:t> </a:t>
            </a:r>
            <a:r>
              <a:rPr lang="es-ES_tradnl" sz="2200" i="1" dirty="0" smtClean="0">
                <a:solidFill>
                  <a:schemeClr val="bg1"/>
                </a:solidFill>
              </a:rPr>
              <a:t>convencionales</a:t>
            </a:r>
            <a:r>
              <a:rPr lang="es-ES_tradnl" sz="2200" dirty="0" smtClean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3074" name="Picture 2" descr="http://ejournal.eduprojects.net/CFRCoruna/media/J.A.C./MAV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40768"/>
            <a:ext cx="3625486" cy="4947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110236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Grp="1" noChangeArrowheads="1"/>
          </p:cNvSpPr>
          <p:nvPr>
            <p:ph type="title"/>
          </p:nvPr>
        </p:nvSpPr>
        <p:spPr>
          <a:xfrm>
            <a:off x="551280" y="188640"/>
            <a:ext cx="8041440" cy="1442674"/>
          </a:xfrm>
          <a:gradFill>
            <a:gsLst>
              <a:gs pos="0">
                <a:schemeClr val="accent6">
                  <a:lumMod val="75000"/>
                </a:schemeClr>
              </a:gs>
              <a:gs pos="7000">
                <a:schemeClr val="accent6">
                  <a:lumMod val="60000"/>
                  <a:lumOff val="40000"/>
                </a:schemeClr>
              </a:gs>
              <a:gs pos="34000">
                <a:schemeClr val="bg1"/>
              </a:gs>
            </a:gsLst>
            <a:lin ang="5400000" scaled="0"/>
          </a:gra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z="4000" dirty="0"/>
              <a:t>La publicidad por medios</a:t>
            </a:r>
            <a:endParaRPr lang="es-ES" sz="4000" dirty="0"/>
          </a:p>
        </p:txBody>
      </p:sp>
      <p:sp>
        <p:nvSpPr>
          <p:cNvPr id="231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4186808" cy="4525963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eaLnBrk="1" hangingPunct="1">
              <a:buFont typeface="Wingdings" charset="2"/>
              <a:buNone/>
              <a:defRPr/>
            </a:pPr>
            <a:endParaRPr lang="es-ES_tradnl" dirty="0" smtClean="0">
              <a:solidFill>
                <a:schemeClr val="bg1"/>
              </a:solidFill>
              <a:ea typeface="+mn-ea"/>
              <a:cs typeface="+mn-cs"/>
            </a:endParaRPr>
          </a:p>
          <a:p>
            <a:pPr eaLnBrk="1" hangingPunct="1">
              <a:defRPr/>
            </a:pPr>
            <a:r>
              <a:rPr lang="es-ES_tradnl" dirty="0">
                <a:solidFill>
                  <a:schemeClr val="bg1"/>
                </a:solidFill>
                <a:ea typeface="+mn-ea"/>
                <a:cs typeface="+mn-cs"/>
              </a:rPr>
              <a:t>Medios </a:t>
            </a:r>
            <a:r>
              <a:rPr lang="es-ES_tradnl" dirty="0">
                <a:solidFill>
                  <a:srgbClr val="00B050"/>
                </a:solidFill>
                <a:ea typeface="+mn-ea"/>
                <a:cs typeface="+mn-cs"/>
              </a:rPr>
              <a:t>gráficos</a:t>
            </a:r>
            <a:r>
              <a:rPr lang="es-ES_tradnl" dirty="0">
                <a:solidFill>
                  <a:schemeClr val="bg1"/>
                </a:solidFill>
                <a:ea typeface="+mn-ea"/>
                <a:cs typeface="+mn-cs"/>
              </a:rPr>
              <a:t>: prensa diaria, dominicales, revistas.</a:t>
            </a:r>
          </a:p>
          <a:p>
            <a:pPr eaLnBrk="1" hangingPunct="1">
              <a:defRPr/>
            </a:pPr>
            <a:r>
              <a:rPr lang="es-ES_tradnl" dirty="0">
                <a:solidFill>
                  <a:schemeClr val="bg1"/>
                </a:solidFill>
                <a:ea typeface="+mn-ea"/>
                <a:cs typeface="+mn-cs"/>
              </a:rPr>
              <a:t>Medios </a:t>
            </a:r>
            <a:r>
              <a:rPr lang="es-ES_tradnl" dirty="0">
                <a:solidFill>
                  <a:srgbClr val="00B0F0"/>
                </a:solidFill>
                <a:ea typeface="+mn-ea"/>
                <a:cs typeface="+mn-cs"/>
              </a:rPr>
              <a:t>auditivos: </a:t>
            </a:r>
            <a:r>
              <a:rPr lang="es-ES_tradnl" dirty="0">
                <a:solidFill>
                  <a:schemeClr val="bg1"/>
                </a:solidFill>
                <a:ea typeface="+mn-ea"/>
                <a:cs typeface="+mn-cs"/>
              </a:rPr>
              <a:t>radio.</a:t>
            </a:r>
          </a:p>
          <a:p>
            <a:pPr eaLnBrk="1" hangingPunct="1">
              <a:defRPr/>
            </a:pPr>
            <a:r>
              <a:rPr lang="es-ES_tradnl" dirty="0">
                <a:solidFill>
                  <a:schemeClr val="bg1"/>
                </a:solidFill>
                <a:ea typeface="+mn-ea"/>
                <a:cs typeface="+mn-cs"/>
              </a:rPr>
              <a:t>Medios </a:t>
            </a:r>
            <a:r>
              <a:rPr lang="es-ES_tradnl" dirty="0">
                <a:solidFill>
                  <a:schemeClr val="accent1">
                    <a:lumMod val="60000"/>
                    <a:lumOff val="40000"/>
                  </a:schemeClr>
                </a:solidFill>
                <a:ea typeface="+mn-ea"/>
                <a:cs typeface="+mn-cs"/>
              </a:rPr>
              <a:t>audiovisuales</a:t>
            </a:r>
            <a:r>
              <a:rPr lang="es-ES_tradnl" dirty="0">
                <a:solidFill>
                  <a:schemeClr val="bg1"/>
                </a:solidFill>
                <a:ea typeface="+mn-ea"/>
                <a:cs typeface="+mn-cs"/>
              </a:rPr>
              <a:t>: televisión y cine.</a:t>
            </a:r>
          </a:p>
          <a:p>
            <a:pPr eaLnBrk="1" hangingPunct="1">
              <a:defRPr/>
            </a:pPr>
            <a:r>
              <a:rPr lang="es-ES_tradnl" dirty="0">
                <a:solidFill>
                  <a:schemeClr val="bg1"/>
                </a:solidFill>
                <a:ea typeface="+mn-ea"/>
                <a:cs typeface="+mn-cs"/>
              </a:rPr>
              <a:t>Medio </a:t>
            </a:r>
            <a:r>
              <a:rPr lang="es-ES_tradnl" dirty="0">
                <a:solidFill>
                  <a:srgbClr val="FFC000"/>
                </a:solidFill>
                <a:ea typeface="+mn-ea"/>
                <a:cs typeface="+mn-cs"/>
              </a:rPr>
              <a:t>exterior.</a:t>
            </a:r>
          </a:p>
          <a:p>
            <a:pPr eaLnBrk="1" hangingPunct="1">
              <a:defRPr/>
            </a:pPr>
            <a:r>
              <a:rPr lang="es-ES_tradnl" dirty="0">
                <a:solidFill>
                  <a:schemeClr val="bg1"/>
                </a:solidFill>
                <a:ea typeface="+mn-ea"/>
                <a:cs typeface="+mn-cs"/>
              </a:rPr>
              <a:t>Medio </a:t>
            </a:r>
            <a:r>
              <a:rPr lang="es-ES_tradnl" dirty="0" smtClean="0">
                <a:solidFill>
                  <a:schemeClr val="accent4">
                    <a:lumMod val="60000"/>
                    <a:lumOff val="40000"/>
                  </a:schemeClr>
                </a:solidFill>
                <a:ea typeface="+mn-ea"/>
                <a:cs typeface="+mn-cs"/>
              </a:rPr>
              <a:t>online</a:t>
            </a:r>
            <a:r>
              <a:rPr lang="es-ES_tradnl" dirty="0">
                <a:solidFill>
                  <a:schemeClr val="bg1"/>
                </a:solidFill>
                <a:ea typeface="+mn-ea"/>
                <a:cs typeface="+mn-cs"/>
              </a:rPr>
              <a:t>:</a:t>
            </a:r>
            <a:r>
              <a:rPr lang="es-ES_tradnl" dirty="0" smtClean="0">
                <a:solidFill>
                  <a:schemeClr val="bg1"/>
                </a:solidFill>
                <a:ea typeface="+mn-ea"/>
                <a:cs typeface="+mn-cs"/>
              </a:rPr>
              <a:t> </a:t>
            </a:r>
            <a:r>
              <a:rPr lang="es-ES_tradnl" dirty="0" smtClean="0">
                <a:solidFill>
                  <a:schemeClr val="bg1"/>
                </a:solidFill>
              </a:rPr>
              <a:t>I</a:t>
            </a:r>
            <a:r>
              <a:rPr lang="es-ES_tradnl" dirty="0" smtClean="0">
                <a:solidFill>
                  <a:schemeClr val="bg1"/>
                </a:solidFill>
                <a:ea typeface="+mn-ea"/>
                <a:cs typeface="+mn-cs"/>
              </a:rPr>
              <a:t>nternet.</a:t>
            </a:r>
          </a:p>
          <a:p>
            <a:pPr eaLnBrk="1" hangingPunct="1">
              <a:defRPr/>
            </a:pPr>
            <a:r>
              <a:rPr lang="es-ES_tradnl" dirty="0" smtClean="0">
                <a:solidFill>
                  <a:schemeClr val="bg1"/>
                </a:solidFill>
              </a:rPr>
              <a:t>Dispositivos </a:t>
            </a:r>
            <a:r>
              <a:rPr lang="es-ES_tradnl" dirty="0" smtClean="0">
                <a:solidFill>
                  <a:srgbClr val="B1982D"/>
                </a:solidFill>
              </a:rPr>
              <a:t>móviles.</a:t>
            </a:r>
            <a:endParaRPr lang="es-ES_tradnl" dirty="0">
              <a:solidFill>
                <a:srgbClr val="B1982D"/>
              </a:solidFill>
            </a:endParaRPr>
          </a:p>
        </p:txBody>
      </p:sp>
      <p:pic>
        <p:nvPicPr>
          <p:cNvPr id="4098" name="Picture 2" descr="http://cronopios.blogia.com/upload/20071113224432-t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132856"/>
            <a:ext cx="3724275" cy="3200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0360770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51280" y="260648"/>
            <a:ext cx="8041440" cy="1442674"/>
          </a:xfrm>
          <a:gradFill>
            <a:gsLst>
              <a:gs pos="0">
                <a:schemeClr val="accent6">
                  <a:lumMod val="75000"/>
                </a:schemeClr>
              </a:gs>
              <a:gs pos="7000">
                <a:schemeClr val="accent6">
                  <a:lumMod val="60000"/>
                  <a:lumOff val="40000"/>
                </a:schemeClr>
              </a:gs>
              <a:gs pos="34000">
                <a:schemeClr val="bg1"/>
              </a:gs>
            </a:gsLst>
            <a:lin ang="5400000" scaled="0"/>
          </a:gra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 sz="4000" dirty="0"/>
              <a:t>Diarios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/>
              <a:t>Los diarios son </a:t>
            </a:r>
            <a:r>
              <a:rPr lang="es-ES_tradnl" b="1" dirty="0">
                <a:latin typeface="Aharoni" pitchFamily="2" charset="-79"/>
                <a:cs typeface="Aharoni" pitchFamily="2" charset="-79"/>
              </a:rPr>
              <a:t>publicaciones periodísticas </a:t>
            </a:r>
            <a:r>
              <a:rPr lang="es-ES_tradnl" dirty="0"/>
              <a:t>que aparecen, salvo excepciones, cada día, todos los días de la semana</a:t>
            </a:r>
            <a:r>
              <a:rPr lang="es-ES_tradnl" dirty="0" smtClean="0"/>
              <a:t>.</a:t>
            </a:r>
          </a:p>
          <a:p>
            <a:r>
              <a:rPr lang="es-ES_tradnl" dirty="0" smtClean="0"/>
              <a:t>Características: </a:t>
            </a:r>
          </a:p>
          <a:p>
            <a:pPr lvl="1"/>
            <a:r>
              <a:rPr lang="es-ES_tradnl" dirty="0" smtClean="0"/>
              <a:t>Credibilidad. </a:t>
            </a:r>
          </a:p>
          <a:p>
            <a:pPr lvl="1"/>
            <a:r>
              <a:rPr lang="es-ES_tradnl" dirty="0" smtClean="0"/>
              <a:t>Permanencia. </a:t>
            </a:r>
          </a:p>
          <a:p>
            <a:pPr lvl="1"/>
            <a:r>
              <a:rPr lang="es-ES_tradnl" dirty="0" smtClean="0"/>
              <a:t>Peso informativo. </a:t>
            </a:r>
            <a:endParaRPr lang="es-MX" dirty="0"/>
          </a:p>
        </p:txBody>
      </p:sp>
      <p:pic>
        <p:nvPicPr>
          <p:cNvPr id="5122" name="Picture 2" descr="http://www.parkpressprinters.com/images/newspap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212976"/>
            <a:ext cx="4781204" cy="3227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93355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51280" y="116632"/>
            <a:ext cx="8041440" cy="1442674"/>
          </a:xfrm>
          <a:gradFill>
            <a:gsLst>
              <a:gs pos="0">
                <a:schemeClr val="accent6">
                  <a:lumMod val="75000"/>
                </a:schemeClr>
              </a:gs>
              <a:gs pos="7000">
                <a:schemeClr val="accent6">
                  <a:lumMod val="60000"/>
                  <a:lumOff val="40000"/>
                </a:schemeClr>
              </a:gs>
              <a:gs pos="34000">
                <a:schemeClr val="bg1"/>
              </a:gs>
            </a:gsLst>
            <a:lin ang="5400000" scaled="0"/>
          </a:gra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 sz="4000" dirty="0"/>
              <a:t>Revistas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2692895"/>
          </a:xfrm>
        </p:spPr>
        <p:txBody>
          <a:bodyPr>
            <a:normAutofit/>
          </a:bodyPr>
          <a:lstStyle/>
          <a:p>
            <a:r>
              <a:rPr lang="es-MX" dirty="0" smtClean="0"/>
              <a:t>Las revistas son el </a:t>
            </a:r>
            <a:r>
              <a:rPr lang="es-MX" dirty="0" smtClean="0">
                <a:effectLst/>
              </a:rPr>
              <a:t>medio gráfico de </a:t>
            </a:r>
            <a:r>
              <a:rPr lang="es-MX" b="1" dirty="0" smtClean="0">
                <a:solidFill>
                  <a:srgbClr val="B1982D"/>
                </a:solidFill>
                <a:effectLst/>
                <a:latin typeface="Aharoni" pitchFamily="2" charset="-79"/>
                <a:cs typeface="Aharoni" pitchFamily="2" charset="-79"/>
              </a:rPr>
              <a:t>mayor calidad</a:t>
            </a:r>
            <a:r>
              <a:rPr lang="es-MX" b="1" dirty="0" smtClean="0">
                <a:solidFill>
                  <a:srgbClr val="B1982D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s-MX" dirty="0" smtClean="0"/>
              <a:t>desde el punto de vista técnico, aparecen en kioscos y tiendas con una periodicidad mayor que los diarios. </a:t>
            </a:r>
          </a:p>
          <a:p>
            <a:r>
              <a:rPr lang="es-MX" dirty="0" smtClean="0"/>
              <a:t>Ventajas: </a:t>
            </a:r>
          </a:p>
          <a:p>
            <a:pPr lvl="1"/>
            <a:r>
              <a:rPr lang="es-MX" dirty="0" smtClean="0"/>
              <a:t>Nivel de especialización: enfocada en un tema. </a:t>
            </a:r>
          </a:p>
          <a:p>
            <a:pPr lvl="1"/>
            <a:r>
              <a:rPr lang="es-MX" dirty="0" smtClean="0"/>
              <a:t>Nivel de estima hacia el medio: se paga un precio por ella. </a:t>
            </a:r>
          </a:p>
          <a:p>
            <a:pPr lvl="1"/>
            <a:endParaRPr lang="es-MX" dirty="0" smtClean="0"/>
          </a:p>
        </p:txBody>
      </p:sp>
      <p:pic>
        <p:nvPicPr>
          <p:cNvPr id="6146" name="Picture 2" descr="http://robertoguerra.files.wordpress.com/2008/11/revista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277857"/>
            <a:ext cx="4135563" cy="2597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41274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51280" y="188640"/>
            <a:ext cx="8041440" cy="1442674"/>
          </a:xfrm>
          <a:gradFill>
            <a:gsLst>
              <a:gs pos="0">
                <a:schemeClr val="accent6">
                  <a:lumMod val="75000"/>
                </a:schemeClr>
              </a:gs>
              <a:gs pos="7000">
                <a:schemeClr val="accent6">
                  <a:lumMod val="60000"/>
                  <a:lumOff val="40000"/>
                </a:schemeClr>
              </a:gs>
              <a:gs pos="34000">
                <a:schemeClr val="bg1"/>
              </a:gs>
            </a:gsLst>
            <a:lin ang="5400000" scaled="0"/>
          </a:gra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 sz="4000" dirty="0"/>
              <a:t>Radio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Medio que transmite mensajes a través de ondas sonoras. </a:t>
            </a:r>
          </a:p>
          <a:p>
            <a:pPr algn="just"/>
            <a:r>
              <a:rPr lang="es-MX" dirty="0" smtClean="0"/>
              <a:t>Utiliza jingles y canciones diseñadas para un determinado producto. </a:t>
            </a:r>
          </a:p>
          <a:p>
            <a:pPr algn="just"/>
            <a:r>
              <a:rPr lang="es-MX" dirty="0" smtClean="0"/>
              <a:t>Ventajas: </a:t>
            </a:r>
          </a:p>
          <a:p>
            <a:pPr lvl="1" algn="just"/>
            <a:r>
              <a:rPr lang="es-MX" dirty="0" smtClean="0"/>
              <a:t>Cercanía e inmediatez: </a:t>
            </a:r>
          </a:p>
          <a:p>
            <a:pPr lvl="1" algn="just"/>
            <a:r>
              <a:rPr lang="es-MX" dirty="0" smtClean="0"/>
              <a:t>Flexibilidad geográfica. </a:t>
            </a:r>
          </a:p>
          <a:p>
            <a:pPr lvl="1" algn="just"/>
            <a:r>
              <a:rPr lang="es-MX" dirty="0" smtClean="0"/>
              <a:t>Volatilidad del mensaje. </a:t>
            </a:r>
          </a:p>
          <a:p>
            <a:pPr lvl="1" algn="just"/>
            <a:r>
              <a:rPr lang="es-MX" dirty="0" smtClean="0"/>
              <a:t>Recepción individual y cómoda. </a:t>
            </a:r>
            <a:endParaRPr lang="es-MX" dirty="0"/>
          </a:p>
        </p:txBody>
      </p:sp>
      <p:pic>
        <p:nvPicPr>
          <p:cNvPr id="7170" name="Picture 2" descr="http://t3.gstatic.com/images?q=tbn:ANd9GcTLfXvEz9939ZNZJiCJRA0NtHn6blkcZ73wAnZkpa8BgZ5BDo4I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861048"/>
            <a:ext cx="2085975" cy="2190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31277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51280" y="260648"/>
            <a:ext cx="8041440" cy="1442674"/>
          </a:xfrm>
          <a:gradFill>
            <a:gsLst>
              <a:gs pos="0">
                <a:schemeClr val="accent6">
                  <a:lumMod val="75000"/>
                </a:schemeClr>
              </a:gs>
              <a:gs pos="7000">
                <a:schemeClr val="accent6">
                  <a:lumMod val="60000"/>
                  <a:lumOff val="40000"/>
                </a:schemeClr>
              </a:gs>
              <a:gs pos="34000">
                <a:schemeClr val="bg1"/>
              </a:gs>
            </a:gsLst>
            <a:lin ang="5400000" scaled="0"/>
          </a:gra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 sz="4000" dirty="0"/>
              <a:t>Televisión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Medio de entretenimiento masivo </a:t>
            </a:r>
            <a:r>
              <a:rPr lang="es-MX" b="1" dirty="0" smtClean="0">
                <a:solidFill>
                  <a:schemeClr val="accent1"/>
                </a:solidFill>
                <a:latin typeface="Aharoni" pitchFamily="2" charset="-79"/>
                <a:cs typeface="Aharoni" pitchFamily="2" charset="-79"/>
              </a:rPr>
              <a:t>más extendido </a:t>
            </a:r>
            <a:r>
              <a:rPr lang="es-MX" dirty="0" smtClean="0"/>
              <a:t>a lo largo del mundo. </a:t>
            </a:r>
          </a:p>
          <a:p>
            <a:r>
              <a:rPr lang="es-MX" dirty="0" smtClean="0"/>
              <a:t>Ventajas: </a:t>
            </a:r>
          </a:p>
          <a:p>
            <a:pPr lvl="1"/>
            <a:r>
              <a:rPr lang="es-MX" dirty="0" smtClean="0"/>
              <a:t>Calidad en el mensaje. </a:t>
            </a:r>
          </a:p>
          <a:p>
            <a:pPr lvl="1"/>
            <a:r>
              <a:rPr lang="es-MX" dirty="0" smtClean="0"/>
              <a:t>Flexibilidad geográfica y temporal. </a:t>
            </a:r>
          </a:p>
          <a:p>
            <a:pPr lvl="1"/>
            <a:r>
              <a:rPr lang="es-MX" dirty="0" smtClean="0"/>
              <a:t>Rapidez de penetración. </a:t>
            </a:r>
          </a:p>
          <a:p>
            <a:pPr lvl="1"/>
            <a:endParaRPr lang="es-MX" dirty="0"/>
          </a:p>
        </p:txBody>
      </p:sp>
      <p:pic>
        <p:nvPicPr>
          <p:cNvPr id="8194" name="Picture 2" descr="http://t1.gstatic.com/images?q=tbn:ANd9GcRdKP-4GlOrwXg-i_qezfIWXGLmiVC5VixzA2jFu8VDQ255Szt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2607" y="4005064"/>
            <a:ext cx="2601808" cy="2542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68784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51280" y="260648"/>
            <a:ext cx="8041440" cy="1442674"/>
          </a:xfrm>
          <a:gradFill>
            <a:gsLst>
              <a:gs pos="0">
                <a:schemeClr val="accent6">
                  <a:lumMod val="75000"/>
                </a:schemeClr>
              </a:gs>
              <a:gs pos="7000">
                <a:schemeClr val="accent6">
                  <a:lumMod val="60000"/>
                  <a:lumOff val="40000"/>
                </a:schemeClr>
              </a:gs>
              <a:gs pos="34000">
                <a:schemeClr val="bg1"/>
              </a:gs>
            </a:gsLst>
            <a:lin ang="5400000" scaled="0"/>
          </a:gra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 sz="4000" dirty="0"/>
              <a:t>Cine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Medio que se caracteriza por la </a:t>
            </a:r>
            <a:r>
              <a:rPr lang="es-MX" b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permanencia voluntaria </a:t>
            </a:r>
            <a:r>
              <a:rPr lang="es-MX" dirty="0" smtClean="0"/>
              <a:t>del individuo. </a:t>
            </a:r>
          </a:p>
          <a:p>
            <a:r>
              <a:rPr lang="es-MX" dirty="0" smtClean="0"/>
              <a:t>Ventajas: </a:t>
            </a:r>
            <a:endParaRPr lang="es-MX" dirty="0"/>
          </a:p>
          <a:p>
            <a:pPr lvl="1"/>
            <a:r>
              <a:rPr lang="es-MX" dirty="0" smtClean="0"/>
              <a:t>Mejores condiciones de recepción. </a:t>
            </a:r>
          </a:p>
          <a:p>
            <a:pPr lvl="1"/>
            <a:r>
              <a:rPr lang="es-MX" dirty="0" smtClean="0"/>
              <a:t>Capacidad expresiva. </a:t>
            </a:r>
          </a:p>
          <a:p>
            <a:pPr lvl="1"/>
            <a:r>
              <a:rPr lang="es-MX" dirty="0" smtClean="0"/>
              <a:t>Bajo nivel de audiencia. </a:t>
            </a:r>
          </a:p>
        </p:txBody>
      </p:sp>
      <p:sp>
        <p:nvSpPr>
          <p:cNvPr id="4" name="AutoShape 2" descr="data:image/jpeg;base64,/9j/4AAQSkZJRgABAQAAAQABAAD/2wCEAAkGBhQSERUUExQVFRUWFxcYFhYYGRQXGBQVFxUWFRUWFxUYHSYeFxkjGRUUHy8gIygpLCwsFR4xNTAqNSYrLCkBCQoKDgwOGg8PGiklHyQsLCwpLSkpLCwpLCksLCwsLCwsKSopLCwsLCwsLCwsLCwsLCwsLCwsLCksLCksKSkpLP/AABEIALUBFgMBIgACEQEDEQH/xAAcAAABBQEBAQAAAAAAAAAAAAAEAQIDBQYABwj/xABMEAACAQIDBAcEBQgIAwkBAAABAgMAEQQSIQUxQVEGImFxgZGhEzKxwQdCUnLRFCMzYoKSsvAVQ2NzorPC4TRTdBYkVIOTo8PS8Rf/xAAaAQACAwEBAAAAAAAAAAAAAAACAwEEBQAG/8QAMhEAAgIBBAADBwMEAgMAAAAAAQIAEQMEEiExQVFhEyIycYGRoRQj0QUzQrHw8RVSwf/aAAwDAQACEQMRAD8A8o2ttaXEyvNM7O7kkkkm1zoByUbgBQlJThSDLQhWFOlI8djTIWtRYFxSiaMsgAiDZ7VPh8aRxorD7JDC7uEB3aZie21xYUsnR+5/Nyo3Ybp+IoC6Hgw1xZByIXg9qkcavMHtw86yMuz5o9WRgOY1HmNKXD4ukPhDdSzj1DIaabfENBP+ljRj9q1m/fWxqoxXQuJtYZSh+y/WH7y6jyNVkOPNE/l7kDK1jrfQG+hsNSONuO6++lKuROFP8R7PjyC2F/7gWM6PYiP3kLKNzJ1xa5PDUbzvFAxyVotn9IpcwDpl1tcHsJuOzTgeVWsksM36WNWP2tzfvCxphysvDj7RK6dHF42r5zIpNRMc9XknQ+N9YZSp+y/WH7w1HkagfolOoY5MwAvdDm3W4DX0ofaIejJ9lkXsQKPFkUbBtC3GquWAqSDpbQ9/K1RCauKBoQyV3NXBtm3Gop9g4fEXIHsnPFLWv2pu8rVno56sMPtC3GlFGQ2hjvaK4puYPtHojPELhRKg+tHc6dqe8PUVTq+tbjBbbK8anxcOGxP6VBnP116r+Y97xBo11BHDj7QG0ynlDMKklFQyVY7Q6HOmsLiVfs6K48NzeB8Kp1upKsCrDeCCCO8GnWrC1Mr7XQ0wl7gnuda9B6N9FnlTMN1t/wDO415jgcRY6k+FerdEunCQxZGHdrfhu/nnVR1G73uo85XCft9yPHR+wcqeFRYuGHFx+ymUOvDmp5q28Gq3pD0j9rISNOPYR8qroNrW41V2kGxLgIdaeZbpV9H8uGvJETNDvzAdaP76jh+sNO6slavcNn7Y3Xqk6S/R/FiAZcLljk3mPdG57PsN6d1aODW/45PvMzUaGvexzywJT0jqfFYN4nKSKUZdCpFiP5510S1fLTP281HxYerfB4T/APKEw6VvegewI8RJaRgqgXJJAJt31TyuepcxKByZStsQTIUbT7J+yeB7axG0NnNBIY3FiPIjgQeINe1dJosPFJkgNwN57fwrMbf2OuKisCParqh4dqE8j6GlYNQcbbW6j82nGZNy9zGdGumeKwDM2GkK5hZlOqnUEHKdMwtv7TXVSzRFWIIIINiDvBG8Uta9zE2+ckApa61KKVH1FFEQyVABTloWhqaMscWxKi3AVXLiCDvqxw7AqAamj2dCNZMxJ4KQtvGx1pQYLwZZKFzYjMF0hdNxNWibXhl/SxIf1rWP7y2NVzbLgb3ZHTsYBh5ixpP+zcn9W8b9zZT5Nb40BGM8g1+IxTlHqPvLY7Fw7/o5GQ8jZx8j60NJsR1bKrxueQYK3gr2v4XqtlwOIi1aNwOdiR5i4qH8rze8M3ZeoCN52JJdPFaP2ljLHJH76MveCB57jTocYajwe1HTRJZEH2b5l/dOlGf0hn9+KCX9ZbxP6WB8qgr5w1PlDMBtDUa1630Hw0csZLnUiwvYX7a8aBh5zQ/eAdf3hY1dbMxkq6xSpJuAyvY2Gp6rWPKqrIAbqNbc6FQZrOmWDgEhVlRxwvv7et/vWIxfRuFz+adkPI2dfPQj1pu1doy3JdWB43BseRvVemP7ahEZeVMO1oK4uOxHRidBcKJBzQ5v8PvelVucqbEEHiDofI61eQbZI40d/SyyC0iq4/WAPrvFM9ow+IQTiQ/CamcTE2pRiCTc6/Ls7Kv4ujkEx/Nloz+8L9x1A8aH2r0ExEeqgScero1uHVNj5XohkxkwSmRfX5QTDbUZfrX7Dr676tBtSKUZZlDDgW3j7rjUelZKZnQ2YEHirAqRT4sZ227/AMaNsIPIkLqPA/maGTo0DrA9/wBRyL+DjQ+Nu+gZnkhYJIrIw4MLX7Rz8K7ZuPZW6ptzPAeFayHaqSLklVXXk2o/2PdSGZkPvcxoRHFrxMicbenxYyr3H9DonGbDyZD/AMtySp7n3jxvWXx+z5YGtKhXkTqrdzDQ0a7H6iW3p2JdYbaVqucFtojjYczWHXEedSpjjfXyO7yoW0+6GuoqeiY/CYbGxhZQCbdSRbZ17m4j9U6V5/t3opNgzcjPET1ZVGnYGH1D2HTkalwu1mja6m3Z9U+HA9orWbK6WK4yMBqLMrWII4jkwqFOTB1yJzrjzehnnsU1WmE2sUGh/ntq8210GSQGTBkA7zCTYH+7Y7vunwNYiRijFXDKRoVOhB5WNWV2Zhayo2/Cfemjba5O80+Pavbasv8AlVSLiDxNq46cTl1MtdtbPSchwwV9zE7mHAnt7a6goMYB29prqNTkUUILDE53ESptS2pa4VZlSctPWuUUooSYayeF7UTiFJAIoIUfhXuLUlvOWU54jEwAYXEq35WbTxoqLZ0w92zfdYfA2NQLAgPXLAfq2vfnrwqeHDpfqTEfeHzB+VAzf8qMVQP+4Uu0J4/eV18Gt5jSlk2uH95Y27HUH1GopR7ZFusiMOxrehAqGVnbVkPeLH4Ag0sAX1GktVcyaPCwONUyH9Rjbya9Sx9H0b3JrdjL81PyqtRl527x+BHwoyA2Oh9fkQPjUMGHRkrtPYl+OhGJEPtVAZRxU6eRtVE4aJgWUrbmLa8+VaXAdKsQsJgDWQ8DYeovVc+JnF+qx7iGHpSdx6MYFP8AEiw+3yOPzFu7dUrz4eT34lvzXqH/AA1C2NQ6SRLftXKfMWNDTxISPZqQLa9f4Zga4AXxxGWa84Q+xYW/RysnYwDDzFjQ77CmHulHH6ra/utY1EyEcWHetx5oW+FOixTcGB7ARfyNj6Uyn87gHYexUsth7TbDSqZUYWI0YEX7BetJ0o6criMpVQoArLx7fZBZrjsYaeRpBioH95ACeKXU+Q09KURfYk7RYYHmFNthZBaVVdeTAH46jwoSXYGGk1jZojy99fU3HnQ02zU/q5fBxu/aH4UMiyD3bOBxQh/Qajyo1Uj4DIdr+MXJJdgzR3sBIvOM5vNd48qghxZFabopt3Dxu35QGIymwGhzcL1DitoQzMc8asNbMdGH7QsTXFz/AJCAFX/E1K7DbYI41c4bb4ZcrgMp3qwBB8DVQNhRS39jNlP2XBt++B8jQE2BmiJGXPbjGfaDxK7vGo9mjdQt7r3195dYvorDNrh29k32GJZD3H3l9aoNpbGnw/6WMheDjrIf2xoPG1dDtxl3Vb4PpPJuJLA/V+r4jj40wHInfI/MWRiydcGZo4sC3VB8TUi7Q4ADw/GtL0g2BDJhHxMaCN4ypcLorKxCnq7gQSDp21hzMBuqxj25BYlXKXxNRM0+D2ub9Zj3DdWnk2VHj8O4KD2qIxjcaNcAkAnip3WPOvMFxLDdXo30XYtn9qSfdHyNV8+I4x7RY/FnGQFG8p5kZOVJ7Q0r001pgTHN3HCU11MrqmpFmEWpRRchoTNrSlNy0y1JFFdalQinZaEyVE4Cp4GqMCnqKAmOXiFYvVCaqWxBFWbN1GqTo10cOOxceHVghcOQzAkDKpbcOdq7GQAblfVE7hUAjxmlr2qT2rH6+nHuO+txi/oIxq+48EnczIfJlqoxP0VbSj34Zm+4Y3+DXrg+M9ESvuY9n8zNZ3HbRGA2u8LhwqkjgyhlPDVToaIxPRfFx+/hp1745LedrUGYyN/VPbcfGjtTOBYdQiPaxvVpiZZYVjZ0KiRc8ZP113ZhbhVRHhSd1jT5sO1gGBNt2u7u1pRRDHpmyqOzLbD9JTuuT2HX0NX2zdp4ZXjadY5EZcxCWDDeLNb3T2Vghh7HQEVLh1Knj4igbAh6j01mTpprcfLhndsgdBc2swNhw0NCSYFG3Sg9jqfiL1TbWfO2dVWJSNEXNlBAsfeJNydfGg45XBuGFCMPHBjf1vgyzUyY141AORl3b1I8FP4VNss4aSQCdfZoT1nQEEDuGhrPT46R3Z2KrmNyFAAF99lG4dgokY+O1s7E9qqQfC96E4iB/EauqXIa6ljjtnYclvZzEC5ChgCCOB0tQI2cx1X2UluIIVv8WUjwNOWA5GdRHIq2zCxBUE2B14XNtDxpYsDHLHIQCkiLnABJVgCAwIO7Q8OVCOOzGkekjkkdNXVyv665x4Mw086VZIJDuaL7pLeOVvhei+i0rCeNGN1dgpBOhDaEEd1U8pRGNuBNvA0XZqB1zDtq7LkiCMJC8b3sbFTcWurC511Bo3YGJZWAzZRyGlVmJ2izYUXO6Ygf+kDS9Hp7yAVDqShuSrAP7ssfpACLiFYKAXiVm7Tdlv32A8qy/wDSJG6r76SHvilHKGMfxH51lDT8CA41J8pUzuRkNTeYHEFtjYpid9h4e0jrz81ucGbbDn7XUf8Aup+FYc1OnFbvmZGo52k+USvQvosPUxR5Jf8AwPXntegfRrph8a39k3pG9dqv7Z+n+4GD4/oZ55TaW9JVyU27nV1daurpEsnNCCp5WqAUpOpbydx61IpqMGpErmgr3J0qRRTE3U9aSZZWLL7pq7+i3EZdrYc9kv8AlPVHOeoe6i+gMltowH7/APA1QR+23yMRmG7Kqz6cTHiplxANZCPGdtFxY01ghjHtoq6mpDVHNhUf3kVvvKD8aqIdoGi4sfTRlIlNtOwkc/RPBv72GgP/AJaD1AqvxH0a7Pffh1H3WkX4NWhilvTyacMsTyOJiZfodwB3CZO6Qn+IGh3+huD6k8y94jb5Ct77SnXoxmuSGYTy/F/Qnf3cVb70Q+TVVT/QdP8AVxEB70dfhevYpJQN9DSY4CoOpZeoY3sZ859MeiU2zpI0maNvaBipQsRYaG+YC2pFZpR+cSvRvpxxmbE4bsjf1cV5vG35wd1aeE78YYziCHAM1mzpAIcT/dr/AJqCotk4nTEf9PJ8UobZ7/mcSOca+kyfjTNkf1//AE8v+mq+0czY3dSTo/OTi4P71P4qqMQ/WPefjVn0d0xcH96n8QqscamnD4pXaysKcf8AdF7Z29Ik/GndH2/Ppb7Qpz/8Ig/t5P8ALiqXovGPymPvqHPuN9ZOMe+sJ+kT/jT2RxD/AAX+dZi1aPp3iA2Ol7Mq/uoorPFqPDxjUekVmouT6zZlMuw2/WkT/M/2rDkVu8bpsNf75B6sawlDp+m+ZnajsD0EaK9J6FQ5dl4t+cU1vCMivORXqGwrLsWc/wBhL66UOrPuqPUTtOOWPpPKyKRqRpRTDNV2jKLER1dSK166pqDclfEgim+3FQqwqZIrgmxsNCbGwPad1dtAhBy0esgO6iEU1DCgosUp/SWEHnHqbKaappJJLDWkja9Kri46/CTTjqkdlS9CD/3+H9r+BqidS1woJNtAN/IVN0SgaPaMaSKUdWdWVgQVYKwIIO41Nftt8orIf3kPrPakeio5Kr42omN68+RU3qsSxjkomGXWq1HomJ6iV8iS/wALNREk1U0GIqd8RUgzMfD71wtZdaMEgtVOs+tSnFVIMBsNyXGS1VTT1PiJ6rJ5KE8y5gxcTyr6ZJL4iD+7b+OsBDJZwe6tv9LT3xEP92f4zWS2fswSvZpUiGW+Zw7C/Afm1Yg94r0OlH7KyhqRWY1LXD4gKkoN+ugUd+dH18FNT7HXq4g33QSepWgJ8qXi9okjADK6ZsjdnWVSD3iiNkzFRMDazQuPHQ0DIRcvY8itREiwcrJIrL7ynMOOq67vChnNW3R72f5QvtCuWzXzEAG6EAE37az8j2+v86leTUHIQqy9xcdsHCeckp/wRD8aXouR+UoTwqrm2ypw8cfWLIzndYEPl4/s8qEh2u6HMgAPbrXHCzKR84H6jGrAy46ayAY7Eff/ANK1RmUUmO2lJM5dyCx3kAC53X79KE15mrCY9qgGUsmcMxIm0l2qrbKEIPWEwc/dAYX8yKypmXmKDtS2qUxBLkPqGauIScSO3yrR4PpuqYV8MUYq6FSQVFr63HiKyRWutUtiR+4C6h1+GPMw5U0ydgpLV2WmxJYxRKa6m11dIsyywIsx/njR/wCUOlzDI8Wb3gjMobvA0NVSy2F/53078rpBBuxLKsAtRZRJqxa58Lm9SxsVJ9oco+qcpYHvsdPWoPygnSnflh3VJs9iQGroyb26neR6/MVKrjhQYxRHLXXn2U0zk28/PWoKXGjNDnxDx2MZKlrnMOw7weFivpRPRaVjtCNnYsxZizEkliysSSTqTc1X4jEfm4+NlYebt+NDico+ZW63BlJ4jgfG1TttSsWX/cDnwnuqYgVOuLHOvC22vOwJMkhHPM9vjUBxTHezHvJPzrOP9Pvtppj+ogdLPf8A+kkG91HeRSf9o4F3zRD9tfxr5/zU9TXf+PUdtIP9QJ/xnvh6aYQb8RF++p+FMb6QMH/4hPDMfgK8IVzTixqf0CeZgHVE+AnuDfSRgx/XX7kk/wDrUL/Slgx9dz3Rv868WBJpApqf0OP1kfqW8hPYZfpWwn9qf2PxNAzfSthuCyn9lR/qryllNTYfZzOLi3iQPTeaL9FiHf8AucNTl6UfiW3TLpCmMlV0DKFTL1rXvcngTUWDsMu73ByFCR7Ddhf0s1xfn1bDnvqwXY7Oq5ShIyqFLKrNYNcqpNzTyEChAeIWIZN5yMOTKzaijMD30MTpfl89KLmwHW3gjU9U3IsL+FRLgmYdVGtxNjYG/OmrQEr5VYsTVSBQTfsFz3C2tNBqWZVF7G+8f70kcQsCTbUjt0t+NHYiChupE4sSOR8qQg2JsbDeeAvu1rmNzUpjIU3Nr2NtdeIuN3nRcXA231BqcsZKk20BAJ5E3t8D5UlSpFdb3sCfO2/SpFDuQBfUHtS2rjXCugmo/Ex5WIuDbS4Nwe48aiIqd4dMx8BxNQE1NjwnEV3OtRCRAxls4BB0TW5GmoO7ifKh6ffSpBA7EAxlJU+Hwxe/C1dQFwI1cTsLAjfq02pvZHJfhmy+Nr1DUlSO4Ijo94pKdE1mB32I0500tqamhVzo47hSDeO6k5VMoFveGbx3eVRcMC4uhVRfde+/ib0wYbXeSOYBPhT/AGhW3Wv505CvNvQfOhuM2KeI4YZwpALWNrrlOv4miMLsGeT3IZT3I3xNT7IxRjlVo2sddTbS/VPo1ei9GNoiSEdZyQzAlt56xI9CBVPUZ2xCwJfwaRMpompiMN0Cxbf1WX7zIPmTVrh/ounNs0kS+LN8FFehDQbrDt0qi6S7bkw+R1N0zHMotutpbS5uWXXdcEVRXWZsjbVoS4+iwYhbXMEuAw6uVLSuVLAhY1sSCRvLk28Ks9q7NhwxX81K65UfOSqAF1zZCRGTpe2+qLFRSwlWLG0qhwysbMCbkXFtQd4rsNJEwvK0xa+5QhFvvOd/hWgVJ5uVlKDipf4qGJY4WRIw7BzIrzHqHNZBowOqi/HfQ4x8JhWwiSQO+bqOwMdlCWBzC981U+ImitaNXBuNXdT/AIVUfGj8PnYfm8Gh7ckr+rNlodtdxoYE8QiTaUYhWzWf2j3dI1VimRMq2uLDNnNAyYu7Aj2rA6Ek6seAuoPlrS4N3bMyMkRv1iSqCwGmVbaAa7hS4saXfE+0I1Cr7RxcdrZQPCpAANSbsWI98M4GYw5QLk+0bf4MQT4U2Njo3tIYzbS17jvAU62586Fw7Q5RnWRmP2Sii3eVJp806ErkjC2uTdmfMANxvpbTgK6p2/i7kqYtbdaSQE/8sKLgE21LD4caeuFLAFYZJLi+YlranjYDXxqL+mXsQCF0+oqL4dUA0yPByyaIkj2sNFYjdrrurpO4fOSLg8t1KwJuBL2ZjfU2PWN+6kxYDAh5iVuABGtxpw62XcLa603GbMkiC5wq3NrZlLC/EqpJtYVOkGGA60sz8bIipfQfWYk+lTfjcHaOVA+/EBEUKi4Qtw67etlAtv504SFzZI1JOtlTORw43NrVOuMRCckaEXuPaASMvZc2HpSYrbcjjrNa2gCgIBffYLapswNiqK4HyEhXo+6gGRDHfjIQBz90dYeRpJ8FHYD2mYDggO/vYAelDPidDxvUL4jSi94mVycKCgIUUiU6R3++xPothQ8qKx0yi53bgP57DU+FbM2i3sNw1uaXGbJnjkWNkFyTlsQVa3EG+7tolNHkxb0RwOPQQHGyahRwFDVo8J0QNycRIka2vo6sW7ABeiIMRh4riOEO323ObXmNBauOZRwvMj9Fkc7n90ev8SlwGxZJAWCHKN5PVUeJ0qw/orDxBTJIZSd6RGwHe7DXwqOfHO2Ys5I10ubDsAqJ8KwTNuAXNc+QoS7N41GjDixjgWfX+IyTICcgKqTcAnMR3njXVXTT38KWmez85XbUhTSxolOUi5te9u3dfyNR3pVOlKIjyp1+coiz1Gg0/Lc7wPOlEB7PMU72PNl9TUXGBT4iJkH2vQ0pQZbg31tut86ZKmU2vftqWOVQLFSfE1EMVdRUZbWIJ8bfKnpIn2PNm+VqQSr9geJY/OpFlzBhlUacALi2u+gMco9R9obs0j2osutwVGpAzLvI4gEA+Favo2G/JwTxc3tvJst721+VZfZVypZQcwjYFvsjTXyvWq6Ni2HvvN7W4+6tzytv8qoao8Gamk+IfWaLCxrb3CTbebWB871DtnBF4iQbMgJFgCCu8g389OVT4R5LaBVAN7kk2PoKLdCtizCx14BSD6+tZQYqbmqVDqVM8wweHVplinN0IdEyt+jYi4aw4ZuelVmMg9m7IGzBWK5rWBtpetN0t6PrGfaRqI43uFYA5blTmQeTHuNAdGMcivJDIM8MoCtvFmB6jG+7Ww8a3Fe13j7TBKEP7Nu/OV2C2tLGpEblATfSwN++167EbSkk9+R3+8zH4mmbZyCeQRAKmY5QL2A4DWgSbimBQeYBylPduWjQTEquRyVXQBSbKxLru5hr+NT4fo/OxGZCi3F2cqlhxPWIvQkW1pCxYOwzAAgEi+UBR6AUjzk7yT3kmgbdcehxkWSZNtXAiJhlkRxewAJJAG7NoBfuovCtBYDJI5bQhnCgnfbqi/rQCQB1di2X2aht18xLBQo5b7+FQpLa2tcQSKuTuCtYHHh4yxxm0QUKLFHGp5KC377XaoDjntlztYbhmNh4UIZte2ofaVwSC2cg2IZ7bfu3fyR21D7ahjLUbzUwJK7Z5O0x51GZaTD4d5DlRWY8lBY+QFanBfRxKyq0kioDvUq2YDuNta5mTH8RgIuXMaxgmZPOSdATVhsvo/NOwCowHFiNFHaTYeFaVYY8DITBIXO43t1RxAI017uFMxfSed/rZRyFvjSWzk/2x95cTQAf32+g/mNiwiYJsjSSON5MeWM35MRdiOy4qTHdJyylVQKCLEmzEiqOeW5udTzoebEADtoPZ7yC3cse2XCCqcD8yVXoZsVvod5zzqIEnQVaXHXczMmpvqEQyEnLcdYga7t/PhrWsxWzYhEqzuGY6gK4F7aAA3t4mscYgBuv/PpT0IO8W7tR5GofHuog1AxZ9t7hdzb7J+j5CuaRiL7lUg2Ha+4nupKykWIMW6V1v9ksvoDXVWbFlY2HP2lhc+BRRxj7yoB0rs1PSBjuBqI1ozJ5EeKUGuijvvNqmWJOLH0qCYxVJ5nPAXsV5a1DejY5kXdfzpBiVG5F8r/GgDHqo8417vnxgwNTYV+sOV9fhRUeLLqym1iDp2gaVWhq4e9YkmkIIM0JmCQSrGLFmAO/RRY7+0keVabYj2hsqtmzNr1cvDmQSd/pWVGEKjMSPzpHV5BRqb99bbYOAYQZmBCgub2JHO96zdQQF+s1tMGbLzxQh2EWXdmIvvANvgB8as49m3uzHNa3G+m7Q6n1qpTGWOisQOJ6i/vNb4GiV2wzXAKi4scgeZrcsxsorPIYzSJAMLmwiEFSu8EE7zY8idQRvrzrb+A9mSbhX3NzfUDMOY0uD21uspOp83f/AOOPq+ZoPbezRiutKxd1UhGIAC34W1JF+BPOnafJ7NuTE6rEcq+4J5ek+Vs2hsRbcdbjeDwrdYfZWFxZWdltmADIpyqJF0a4UX4g1kNqYAq91Gh3i3usD1h5inxbVaIHJp7QEEXOhtlJtxNia1MilwChqY+nyriYjKLEZtB09tJ7MWTO2UC9st7Dfrwv40OZOwVGTaoy9NqKbJRuStLUZkqJn1p0UZPC/Icf96PbK/tbPEUyU3MTuo1MGYpAJozawbKwIutbbZfSbCxIDFh1V+NgP4jrSsmXYLAuWcGmOY+8wX59zLbL6GYqexEZRftP1R66nwFaaboXg4Y19q7F9NVOhPIKQdK7GdNJX90Be3eaopsUznMxJPM1UbJlf0+U1Mel02If+x9epYw9IWgZkgsqZiFHZff2moMVtmWT3nNuW4elVWbrXpzzAVPsxfUIahgCAeI6R9DUJnAG+hppr0K72qwuKUMupqTTy3odpK4And58vxohcPlGb1/ndTqCzOZ2yHiRxwcW4fVF9e88K4v5U+57qcI77x8qjdBA4kSpfmKJdwgBIB4aUwyopsbnnu/GtFgjhJVCNF+37RS68Lm271FA7EckcSxgxDISoYA+sphicO6gOrgjjmOvcAuldVpiuhLqbxFJFPB9Ldtxoa6oGbFXDfmPbSam+U/FzMpKTUOIXrd9cjUSqBt9PvaZQreKggpaWXRjbnTc1HFXXEcKdTA1LeoqHuhWDezCjzh0BUKouSO0+tVEb2IqxnxOUoe+kupviW8LqFJI6hOPkLSxge6pyjttv9a3ex+kTnCeyvbUgEfqneL8e2sCV6yj7PxNaPYz/mh95vjVLULSCX9K/wC60uI4lJzEZjzcl/4tB4VY4dGYaDQeAHidBVTHLrUn9LRJoxzNwUH/AEqCxPlWeys01gyqL6l9JCBECCCQ1msbjXVfhwoIyCgjtOVxlRFjQ/a6vd1Fux8SKHkw9wc8jNzAPs09NfM1AxV8RnDLxxzI9ubHco86o3sgLuwGgcWXS/vXFrgX1WsFiZ0v1RcECx3W1ubdtbhccMoSNS4F7BRdRe5PWPVG8+dUOJ6NFQXNgAb5AS2VTv3DW2laWncKKb/uY2qxMx3JXrXhM+8Db7cj50TsmCMyqsxYKd7DeD+FG4kldLWqqlXrgdlWw24VKTouNgRzNz//AD2ISX9ochAI0BJ/a3elX+ztgQwaogv9o6t4E7vC1VHQzbftovYOfziax/rD7NaWHEhl1Nqx875QdrGep0mLTlRkxqJlvpBC+xQkDPnsDxAsS3yrI4MaVbdOdoiSYIu6MW/aO/5CqaOWwq/hUjEBMnVZFbUkjw4hYNMkkAFQtNQks1zrTFx3FZMwA4j2c86Y8lRNLTEBY6budWAszXy+U4y1LFhiTf0FSRQZeHjT8/LSuLeUDbfcbu0FvhTQCDcXvUigNpuPPn31PDhyN4/3oC1Q9t9RIIwd4t2j8Kvtj9H/AGpu2iDiLgtVBtSB0VbqQDzBAItwqDCYkIwJQOPssWt6GlshdbBljHkXDkrIt/iafbPQXUvC1z9huPc341mosKsb5cQJIzwIA07bHeO6tdsHpVD7jBl5a5st+Gu8d1XW0tmJPHqFkXgw3r234VWGoyYjtydefjNU6LT6ke0wUD5eEyWHjxMQvh5BKjbspsR3rXUuL6Jzwm+HclTwvYjv4Gupto3Nr9e4rZlT3dr/AEPH0gv0hdGF2fjpIEcug6y3FiFbUKdTewNr6X5VQwvXV1X2nn8Z5kMm899IK6uqYB7nUoNdXV0mLRcovGOyurqBuxHY/hb5QzCC5B4nLf0radGdi+0wqyF7APlKgam7hbhr6b+Rrq6qWf8A+y3iYqSRAVwJYZnditzZF6osDbUjU0bBEseiKFHZv8TvNdXVRyMd1eE2cKjaG8YGm0meX2S2X9Y9byGnzo0YFb9a8hHFzceCCyjyrq6jy+6BtgYf3GbdzUlVr6VOmHBuP5NdXVXJl9AOpRbX2WqBgNysFF+AtmFu7dWWxSgMp766urR0xJ7mLrlCtwIseIaNg6GzKRYitnjtuuIXkAAchTfkzZgxA/Zv3mlrqLOoJW4ehyMvtKPhMM8hZiTvvqafe1JXVambZPMa0mhoV2rq6iUROUmERQDedd2nK9SxJSV1AxM5AJL7U+HLhT4oQ3Z3V1dSzxHLz3JkwwFaPo1s9ZCWbXKRYdtJXVUzsdpmp/T0U5gCJq8RhFkUoygg8CLjyrzbpXsVcOymMmz3OU65bG2/iK6upOidvabb4mn/AFXGh05YjkVzI9iKmIIidADuEi9Vh3jcw76nwG2pcLMUVswDZddL+GtdXVosAXZT1MAMVxJkXg3Vz2LoLsBMcjSvdbaZV3E6da53bjp20tdXVGDBjKWRO1mtzrlIDnw/1P/Z"/>
          <p:cNvSpPr>
            <a:spLocks noChangeAspect="1" noChangeArrowheads="1"/>
          </p:cNvSpPr>
          <p:nvPr/>
        </p:nvSpPr>
        <p:spPr bwMode="auto">
          <a:xfrm>
            <a:off x="63500" y="-836613"/>
            <a:ext cx="2647950" cy="1724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5" name="AutoShape 4" descr="data:image/jpeg;base64,/9j/4AAQSkZJRgABAQAAAQABAAD/2wCEAAkGBhQSERUUExQVFRUWFxcYFhYYGRQXGBQVFxUWFRUWFxUYHSYeFxkjGRUUHy8gIygpLCwsFR4xNTAqNSYrLCkBCQoKDgwOGg8PGiklHyQsLCwpLSkpLCwpLCksLCwsLCwsKSopLCwsLCwsLCwsLCwsLCwsLCwsLCksLCksKSkpLP/AABEIALUBFgMBIgACEQEDEQH/xAAcAAABBQEBAQAAAAAAAAAAAAAEAQIDBQYABwj/xABMEAACAQIDBAcEBQgIAwkBAAABAgMAEQQSIQUxQVEGImFxgZGhEzKxwQdCUnLRFCMzYoKSsvAVQ2NzorPC4TRTdBYkVIOTo8PS8Rf/xAAaAQACAwEBAAAAAAAAAAAAAAACAwEEBQAG/8QAMhEAAgIBBAADBwMEAgMAAAAAAQIAEQMEEiExQVFhEyIycYGRoRQj0QUzQrHw8RVSwf/aAAwDAQACEQMRAD8A8o2ttaXEyvNM7O7kkkkm1zoByUbgBQlJThSDLQhWFOlI8djTIWtRYFxSiaMsgAiDZ7VPh8aRxorD7JDC7uEB3aZie21xYUsnR+5/Nyo3Ybp+IoC6Hgw1xZByIXg9qkcavMHtw86yMuz5o9WRgOY1HmNKXD4ukPhDdSzj1DIaabfENBP+ljRj9q1m/fWxqoxXQuJtYZSh+y/WH7y6jyNVkOPNE/l7kDK1jrfQG+hsNSONuO6++lKuROFP8R7PjyC2F/7gWM6PYiP3kLKNzJ1xa5PDUbzvFAxyVotn9IpcwDpl1tcHsJuOzTgeVWsksM36WNWP2tzfvCxphysvDj7RK6dHF42r5zIpNRMc9XknQ+N9YZSp+y/WH7w1HkagfolOoY5MwAvdDm3W4DX0ofaIejJ9lkXsQKPFkUbBtC3GquWAqSDpbQ9/K1RCauKBoQyV3NXBtm3Gop9g4fEXIHsnPFLWv2pu8rVno56sMPtC3GlFGQ2hjvaK4puYPtHojPELhRKg+tHc6dqe8PUVTq+tbjBbbK8anxcOGxP6VBnP116r+Y97xBo11BHDj7QG0ynlDMKklFQyVY7Q6HOmsLiVfs6K48NzeB8Kp1upKsCrDeCCCO8GnWrC1Mr7XQ0wl7gnuda9B6N9FnlTMN1t/wDO415jgcRY6k+FerdEunCQxZGHdrfhu/nnVR1G73uo85XCft9yPHR+wcqeFRYuGHFx+ymUOvDmp5q28Gq3pD0j9rISNOPYR8qroNrW41V2kGxLgIdaeZbpV9H8uGvJETNDvzAdaP76jh+sNO6slavcNn7Y3Xqk6S/R/FiAZcLljk3mPdG57PsN6d1aODW/45PvMzUaGvexzywJT0jqfFYN4nKSKUZdCpFiP5510S1fLTP281HxYerfB4T/APKEw6VvegewI8RJaRgqgXJJAJt31TyuepcxKByZStsQTIUbT7J+yeB7axG0NnNBIY3FiPIjgQeINe1dJosPFJkgNwN57fwrMbf2OuKisCParqh4dqE8j6GlYNQcbbW6j82nGZNy9zGdGumeKwDM2GkK5hZlOqnUEHKdMwtv7TXVSzRFWIIIINiDvBG8Uta9zE2+ckApa61KKVH1FFEQyVABTloWhqaMscWxKi3AVXLiCDvqxw7AqAamj2dCNZMxJ4KQtvGx1pQYLwZZKFzYjMF0hdNxNWibXhl/SxIf1rWP7y2NVzbLgb3ZHTsYBh5ixpP+zcn9W8b9zZT5Nb40BGM8g1+IxTlHqPvLY7Fw7/o5GQ8jZx8j60NJsR1bKrxueQYK3gr2v4XqtlwOIi1aNwOdiR5i4qH8rze8M3ZeoCN52JJdPFaP2ljLHJH76MveCB57jTocYajwe1HTRJZEH2b5l/dOlGf0hn9+KCX9ZbxP6WB8qgr5w1PlDMBtDUa1630Hw0csZLnUiwvYX7a8aBh5zQ/eAdf3hY1dbMxkq6xSpJuAyvY2Gp6rWPKqrIAbqNbc6FQZrOmWDgEhVlRxwvv7et/vWIxfRuFz+adkPI2dfPQj1pu1doy3JdWB43BseRvVemP7ahEZeVMO1oK4uOxHRidBcKJBzQ5v8PvelVucqbEEHiDofI61eQbZI40d/SyyC0iq4/WAPrvFM9ow+IQTiQ/CamcTE2pRiCTc6/Ls7Kv4ujkEx/Nloz+8L9x1A8aH2r0ExEeqgScero1uHVNj5XohkxkwSmRfX5QTDbUZfrX7Dr676tBtSKUZZlDDgW3j7rjUelZKZnQ2YEHirAqRT4sZ227/AMaNsIPIkLqPA/maGTo0DrA9/wBRyL+DjQ+Nu+gZnkhYJIrIw4MLX7Rz8K7ZuPZW6ptzPAeFayHaqSLklVXXk2o/2PdSGZkPvcxoRHFrxMicbenxYyr3H9DonGbDyZD/AMtySp7n3jxvWXx+z5YGtKhXkTqrdzDQ0a7H6iW3p2JdYbaVqucFtojjYczWHXEedSpjjfXyO7yoW0+6GuoqeiY/CYbGxhZQCbdSRbZ17m4j9U6V5/t3opNgzcjPET1ZVGnYGH1D2HTkalwu1mja6m3Z9U+HA9orWbK6WK4yMBqLMrWII4jkwqFOTB1yJzrjzehnnsU1WmE2sUGh/ntq8210GSQGTBkA7zCTYH+7Y7vunwNYiRijFXDKRoVOhB5WNWV2Zhayo2/Cfemjba5O80+Pavbasv8AlVSLiDxNq46cTl1MtdtbPSchwwV9zE7mHAnt7a6goMYB29prqNTkUUILDE53ESptS2pa4VZlSctPWuUUooSYayeF7UTiFJAIoIUfhXuLUlvOWU54jEwAYXEq35WbTxoqLZ0w92zfdYfA2NQLAgPXLAfq2vfnrwqeHDpfqTEfeHzB+VAzf8qMVQP+4Uu0J4/eV18Gt5jSlk2uH95Y27HUH1GopR7ZFusiMOxrehAqGVnbVkPeLH4Ag0sAX1GktVcyaPCwONUyH9Rjbya9Sx9H0b3JrdjL81PyqtRl527x+BHwoyA2Oh9fkQPjUMGHRkrtPYl+OhGJEPtVAZRxU6eRtVE4aJgWUrbmLa8+VaXAdKsQsJgDWQ8DYeovVc+JnF+qx7iGHpSdx6MYFP8AEiw+3yOPzFu7dUrz4eT34lvzXqH/AA1C2NQ6SRLftXKfMWNDTxISPZqQLa9f4Zga4AXxxGWa84Q+xYW/RysnYwDDzFjQ77CmHulHH6ra/utY1EyEcWHetx5oW+FOixTcGB7ARfyNj6Uyn87gHYexUsth7TbDSqZUYWI0YEX7BetJ0o6criMpVQoArLx7fZBZrjsYaeRpBioH95ACeKXU+Q09KURfYk7RYYHmFNthZBaVVdeTAH46jwoSXYGGk1jZojy99fU3HnQ02zU/q5fBxu/aH4UMiyD3bOBxQh/Qajyo1Uj4DIdr+MXJJdgzR3sBIvOM5vNd48qghxZFabopt3Dxu35QGIymwGhzcL1DitoQzMc8asNbMdGH7QsTXFz/AJCAFX/E1K7DbYI41c4bb4ZcrgMp3qwBB8DVQNhRS39jNlP2XBt++B8jQE2BmiJGXPbjGfaDxK7vGo9mjdQt7r3195dYvorDNrh29k32GJZD3H3l9aoNpbGnw/6WMheDjrIf2xoPG1dDtxl3Vb4PpPJuJLA/V+r4jj40wHInfI/MWRiydcGZo4sC3VB8TUi7Q4ADw/GtL0g2BDJhHxMaCN4ypcLorKxCnq7gQSDp21hzMBuqxj25BYlXKXxNRM0+D2ub9Zj3DdWnk2VHj8O4KD2qIxjcaNcAkAnip3WPOvMFxLDdXo30XYtn9qSfdHyNV8+I4x7RY/FnGQFG8p5kZOVJ7Q0r001pgTHN3HCU11MrqmpFmEWpRRchoTNrSlNy0y1JFFdalQinZaEyVE4Cp4GqMCnqKAmOXiFYvVCaqWxBFWbN1GqTo10cOOxceHVghcOQzAkDKpbcOdq7GQAblfVE7hUAjxmlr2qT2rH6+nHuO+txi/oIxq+48EnczIfJlqoxP0VbSj34Zm+4Y3+DXrg+M9ESvuY9n8zNZ3HbRGA2u8LhwqkjgyhlPDVToaIxPRfFx+/hp1745LedrUGYyN/VPbcfGjtTOBYdQiPaxvVpiZZYVjZ0KiRc8ZP113ZhbhVRHhSd1jT5sO1gGBNt2u7u1pRRDHpmyqOzLbD9JTuuT2HX0NX2zdp4ZXjadY5EZcxCWDDeLNb3T2Vghh7HQEVLh1Knj4igbAh6j01mTpprcfLhndsgdBc2swNhw0NCSYFG3Sg9jqfiL1TbWfO2dVWJSNEXNlBAsfeJNydfGg45XBuGFCMPHBjf1vgyzUyY141AORl3b1I8FP4VNss4aSQCdfZoT1nQEEDuGhrPT46R3Z2KrmNyFAAF99lG4dgokY+O1s7E9qqQfC96E4iB/EauqXIa6ljjtnYclvZzEC5ChgCCOB0tQI2cx1X2UluIIVv8WUjwNOWA5GdRHIq2zCxBUE2B14XNtDxpYsDHLHIQCkiLnABJVgCAwIO7Q8OVCOOzGkekjkkdNXVyv665x4Mw086VZIJDuaL7pLeOVvhei+i0rCeNGN1dgpBOhDaEEd1U8pRGNuBNvA0XZqB1zDtq7LkiCMJC8b3sbFTcWurC511Bo3YGJZWAzZRyGlVmJ2izYUXO6Ygf+kDS9Hp7yAVDqShuSrAP7ssfpACLiFYKAXiVm7Tdlv32A8qy/wDSJG6r76SHvilHKGMfxH51lDT8CA41J8pUzuRkNTeYHEFtjYpid9h4e0jrz81ucGbbDn7XUf8Aup+FYc1OnFbvmZGo52k+USvQvosPUxR5Jf8AwPXntegfRrph8a39k3pG9dqv7Z+n+4GD4/oZ55TaW9JVyU27nV1daurpEsnNCCp5WqAUpOpbydx61IpqMGpErmgr3J0qRRTE3U9aSZZWLL7pq7+i3EZdrYc9kv8AlPVHOeoe6i+gMltowH7/APA1QR+23yMRmG7Kqz6cTHiplxANZCPGdtFxY01ghjHtoq6mpDVHNhUf3kVvvKD8aqIdoGi4sfTRlIlNtOwkc/RPBv72GgP/AJaD1AqvxH0a7Pffh1H3WkX4NWhilvTyacMsTyOJiZfodwB3CZO6Qn+IGh3+huD6k8y94jb5Ct77SnXoxmuSGYTy/F/Qnf3cVb70Q+TVVT/QdP8AVxEB70dfhevYpJQN9DSY4CoOpZeoY3sZ859MeiU2zpI0maNvaBipQsRYaG+YC2pFZpR+cSvRvpxxmbE4bsjf1cV5vG35wd1aeE78YYziCHAM1mzpAIcT/dr/AJqCotk4nTEf9PJ8UobZ7/mcSOca+kyfjTNkf1//AE8v+mq+0czY3dSTo/OTi4P71P4qqMQ/WPefjVn0d0xcH96n8QqscamnD4pXaysKcf8AdF7Z29Ik/GndH2/Ppb7Qpz/8Ig/t5P8ALiqXovGPymPvqHPuN9ZOMe+sJ+kT/jT2RxD/AAX+dZi1aPp3iA2Ol7Mq/uoorPFqPDxjUekVmouT6zZlMuw2/WkT/M/2rDkVu8bpsNf75B6sawlDp+m+ZnajsD0EaK9J6FQ5dl4t+cU1vCMivORXqGwrLsWc/wBhL66UOrPuqPUTtOOWPpPKyKRqRpRTDNV2jKLER1dSK166pqDclfEgim+3FQqwqZIrgmxsNCbGwPad1dtAhBy0esgO6iEU1DCgosUp/SWEHnHqbKaappJJLDWkja9Kri46/CTTjqkdlS9CD/3+H9r+BqidS1woJNtAN/IVN0SgaPaMaSKUdWdWVgQVYKwIIO41Nftt8orIf3kPrPakeio5Kr42omN68+RU3qsSxjkomGXWq1HomJ6iV8iS/wALNREk1U0GIqd8RUgzMfD71wtZdaMEgtVOs+tSnFVIMBsNyXGS1VTT1PiJ6rJ5KE8y5gxcTyr6ZJL4iD+7b+OsBDJZwe6tv9LT3xEP92f4zWS2fswSvZpUiGW+Zw7C/Afm1Yg94r0OlH7KyhqRWY1LXD4gKkoN+ugUd+dH18FNT7HXq4g33QSepWgJ8qXi9okjADK6ZsjdnWVSD3iiNkzFRMDazQuPHQ0DIRcvY8itREiwcrJIrL7ynMOOq67vChnNW3R72f5QvtCuWzXzEAG6EAE37az8j2+v86leTUHIQqy9xcdsHCeckp/wRD8aXouR+UoTwqrm2ypw8cfWLIzndYEPl4/s8qEh2u6HMgAPbrXHCzKR84H6jGrAy46ayAY7Eff/ANK1RmUUmO2lJM5dyCx3kAC53X79KE15mrCY9qgGUsmcMxIm0l2qrbKEIPWEwc/dAYX8yKypmXmKDtS2qUxBLkPqGauIScSO3yrR4PpuqYV8MUYq6FSQVFr63HiKyRWutUtiR+4C6h1+GPMw5U0ydgpLV2WmxJYxRKa6m11dIsyywIsx/njR/wCUOlzDI8Wb3gjMobvA0NVSy2F/53078rpBBuxLKsAtRZRJqxa58Lm9SxsVJ9oco+qcpYHvsdPWoPygnSnflh3VJs9iQGroyb26neR6/MVKrjhQYxRHLXXn2U0zk28/PWoKXGjNDnxDx2MZKlrnMOw7weFivpRPRaVjtCNnYsxZizEkliysSSTqTc1X4jEfm4+NlYebt+NDico+ZW63BlJ4jgfG1TttSsWX/cDnwnuqYgVOuLHOvC22vOwJMkhHPM9vjUBxTHezHvJPzrOP9Pvtppj+ogdLPf8A+kkG91HeRSf9o4F3zRD9tfxr5/zU9TXf+PUdtIP9QJ/xnvh6aYQb8RF++p+FMb6QMH/4hPDMfgK8IVzTixqf0CeZgHVE+AnuDfSRgx/XX7kk/wDrUL/Slgx9dz3Rv868WBJpApqf0OP1kfqW8hPYZfpWwn9qf2PxNAzfSthuCyn9lR/qryllNTYfZzOLi3iQPTeaL9FiHf8AucNTl6UfiW3TLpCmMlV0DKFTL1rXvcngTUWDsMu73ByFCR7Ddhf0s1xfn1bDnvqwXY7Oq5ShIyqFLKrNYNcqpNzTyEChAeIWIZN5yMOTKzaijMD30MTpfl89KLmwHW3gjU9U3IsL+FRLgmYdVGtxNjYG/OmrQEr5VYsTVSBQTfsFz3C2tNBqWZVF7G+8f70kcQsCTbUjt0t+NHYiChupE4sSOR8qQg2JsbDeeAvu1rmNzUpjIU3Nr2NtdeIuN3nRcXA231BqcsZKk20BAJ5E3t8D5UlSpFdb3sCfO2/SpFDuQBfUHtS2rjXCugmo/Ex5WIuDbS4Nwe48aiIqd4dMx8BxNQE1NjwnEV3OtRCRAxls4BB0TW5GmoO7ifKh6ffSpBA7EAxlJU+Hwxe/C1dQFwI1cTsLAjfq02pvZHJfhmy+Nr1DUlSO4Ijo94pKdE1mB32I0500tqamhVzo47hSDeO6k5VMoFveGbx3eVRcMC4uhVRfde+/ib0wYbXeSOYBPhT/AGhW3Wv505CvNvQfOhuM2KeI4YZwpALWNrrlOv4miMLsGeT3IZT3I3xNT7IxRjlVo2sddTbS/VPo1ei9GNoiSEdZyQzAlt56xI9CBVPUZ2xCwJfwaRMpompiMN0Cxbf1WX7zIPmTVrh/ounNs0kS+LN8FFehDQbrDt0qi6S7bkw+R1N0zHMotutpbS5uWXXdcEVRXWZsjbVoS4+iwYhbXMEuAw6uVLSuVLAhY1sSCRvLk28Ks9q7NhwxX81K65UfOSqAF1zZCRGTpe2+qLFRSwlWLG0qhwysbMCbkXFtQd4rsNJEwvK0xa+5QhFvvOd/hWgVJ5uVlKDipf4qGJY4WRIw7BzIrzHqHNZBowOqi/HfQ4x8JhWwiSQO+bqOwMdlCWBzC981U+ImitaNXBuNXdT/AIVUfGj8PnYfm8Gh7ckr+rNlodtdxoYE8QiTaUYhWzWf2j3dI1VimRMq2uLDNnNAyYu7Aj2rA6Ek6seAuoPlrS4N3bMyMkRv1iSqCwGmVbaAa7hS4saXfE+0I1Cr7RxcdrZQPCpAANSbsWI98M4GYw5QLk+0bf4MQT4U2Njo3tIYzbS17jvAU62586Fw7Q5RnWRmP2Sii3eVJp806ErkjC2uTdmfMANxvpbTgK6p2/i7kqYtbdaSQE/8sKLgE21LD4caeuFLAFYZJLi+YlranjYDXxqL+mXsQCF0+oqL4dUA0yPByyaIkj2sNFYjdrrurpO4fOSLg8t1KwJuBL2ZjfU2PWN+6kxYDAh5iVuABGtxpw62XcLa603GbMkiC5wq3NrZlLC/EqpJtYVOkGGA60sz8bIipfQfWYk+lTfjcHaOVA+/EBEUKi4Qtw67etlAtv504SFzZI1JOtlTORw43NrVOuMRCckaEXuPaASMvZc2HpSYrbcjjrNa2gCgIBffYLapswNiqK4HyEhXo+6gGRDHfjIQBz90dYeRpJ8FHYD2mYDggO/vYAelDPidDxvUL4jSi94mVycKCgIUUiU6R3++xPothQ8qKx0yi53bgP57DU+FbM2i3sNw1uaXGbJnjkWNkFyTlsQVa3EG+7tolNHkxb0RwOPQQHGyahRwFDVo8J0QNycRIka2vo6sW7ABeiIMRh4riOEO323ObXmNBauOZRwvMj9Fkc7n90ev8SlwGxZJAWCHKN5PVUeJ0qw/orDxBTJIZSd6RGwHe7DXwqOfHO2Ys5I10ubDsAqJ8KwTNuAXNc+QoS7N41GjDixjgWfX+IyTICcgKqTcAnMR3njXVXTT38KWmez85XbUhTSxolOUi5te9u3dfyNR3pVOlKIjyp1+coiz1Gg0/Lc7wPOlEB7PMU72PNl9TUXGBT4iJkH2vQ0pQZbg31tut86ZKmU2vftqWOVQLFSfE1EMVdRUZbWIJ8bfKnpIn2PNm+VqQSr9geJY/OpFlzBhlUacALi2u+gMco9R9obs0j2osutwVGpAzLvI4gEA+Favo2G/JwTxc3tvJst721+VZfZVypZQcwjYFvsjTXyvWq6Ni2HvvN7W4+6tzytv8qoao8Gamk+IfWaLCxrb3CTbebWB871DtnBF4iQbMgJFgCCu8g389OVT4R5LaBVAN7kk2PoKLdCtizCx14BSD6+tZQYqbmqVDqVM8wweHVplinN0IdEyt+jYi4aw4ZuelVmMg9m7IGzBWK5rWBtpetN0t6PrGfaRqI43uFYA5blTmQeTHuNAdGMcivJDIM8MoCtvFmB6jG+7Ww8a3Fe13j7TBKEP7Nu/OV2C2tLGpEblATfSwN++167EbSkk9+R3+8zH4mmbZyCeQRAKmY5QL2A4DWgSbimBQeYBylPduWjQTEquRyVXQBSbKxLru5hr+NT4fo/OxGZCi3F2cqlhxPWIvQkW1pCxYOwzAAgEi+UBR6AUjzk7yT3kmgbdcehxkWSZNtXAiJhlkRxewAJJAG7NoBfuovCtBYDJI5bQhnCgnfbqi/rQCQB1di2X2aht18xLBQo5b7+FQpLa2tcQSKuTuCtYHHh4yxxm0QUKLFHGp5KC377XaoDjntlztYbhmNh4UIZte2ofaVwSC2cg2IZ7bfu3fyR21D7ahjLUbzUwJK7Z5O0x51GZaTD4d5DlRWY8lBY+QFanBfRxKyq0kioDvUq2YDuNta5mTH8RgIuXMaxgmZPOSdATVhsvo/NOwCowHFiNFHaTYeFaVYY8DITBIXO43t1RxAI017uFMxfSed/rZRyFvjSWzk/2x95cTQAf32+g/mNiwiYJsjSSON5MeWM35MRdiOy4qTHdJyylVQKCLEmzEiqOeW5udTzoebEADtoPZ7yC3cse2XCCqcD8yVXoZsVvod5zzqIEnQVaXHXczMmpvqEQyEnLcdYga7t/PhrWsxWzYhEqzuGY6gK4F7aAA3t4mscYgBuv/PpT0IO8W7tR5GofHuog1AxZ9t7hdzb7J+j5CuaRiL7lUg2Ha+4nupKykWIMW6V1v9ksvoDXVWbFlY2HP2lhc+BRRxj7yoB0rs1PSBjuBqI1ozJ5EeKUGuijvvNqmWJOLH0qCYxVJ5nPAXsV5a1DejY5kXdfzpBiVG5F8r/GgDHqo8417vnxgwNTYV+sOV9fhRUeLLqym1iDp2gaVWhq4e9YkmkIIM0JmCQSrGLFmAO/RRY7+0keVabYj2hsqtmzNr1cvDmQSd/pWVGEKjMSPzpHV5BRqb99bbYOAYQZmBCgub2JHO96zdQQF+s1tMGbLzxQh2EWXdmIvvANvgB8as49m3uzHNa3G+m7Q6n1qpTGWOisQOJ6i/vNb4GiV2wzXAKi4scgeZrcsxsorPIYzSJAMLmwiEFSu8EE7zY8idQRvrzrb+A9mSbhX3NzfUDMOY0uD21uspOp83f/AOOPq+ZoPbezRiutKxd1UhGIAC34W1JF+BPOnafJ7NuTE6rEcq+4J5ek+Vs2hsRbcdbjeDwrdYfZWFxZWdltmADIpyqJF0a4UX4g1kNqYAq91Gh3i3usD1h5inxbVaIHJp7QEEXOhtlJtxNia1MilwChqY+nyriYjKLEZtB09tJ7MWTO2UC9st7Dfrwv40OZOwVGTaoy9NqKbJRuStLUZkqJn1p0UZPC/Icf96PbK/tbPEUyU3MTuo1MGYpAJozawbKwIutbbZfSbCxIDFh1V+NgP4jrSsmXYLAuWcGmOY+8wX59zLbL6GYqexEZRftP1R66nwFaaboXg4Y19q7F9NVOhPIKQdK7GdNJX90Be3eaopsUznMxJPM1UbJlf0+U1Mel02If+x9epYw9IWgZkgsqZiFHZff2moMVtmWT3nNuW4elVWbrXpzzAVPsxfUIahgCAeI6R9DUJnAG+hppr0K72qwuKUMupqTTy3odpK4And58vxohcPlGb1/ndTqCzOZ2yHiRxwcW4fVF9e88K4v5U+57qcI77x8qjdBA4kSpfmKJdwgBIB4aUwyopsbnnu/GtFgjhJVCNF+37RS68Lm271FA7EckcSxgxDISoYA+sphicO6gOrgjjmOvcAuldVpiuhLqbxFJFPB9Ldtxoa6oGbFXDfmPbSam+U/FzMpKTUOIXrd9cjUSqBt9PvaZQreKggpaWXRjbnTc1HFXXEcKdTA1LeoqHuhWDezCjzh0BUKouSO0+tVEb2IqxnxOUoe+kupviW8LqFJI6hOPkLSxge6pyjttv9a3ex+kTnCeyvbUgEfqneL8e2sCV6yj7PxNaPYz/mh95vjVLULSCX9K/wC60uI4lJzEZjzcl/4tB4VY4dGYaDQeAHidBVTHLrUn9LRJoxzNwUH/AEqCxPlWeys01gyqL6l9JCBECCCQ1msbjXVfhwoIyCgjtOVxlRFjQ/a6vd1Fux8SKHkw9wc8jNzAPs09NfM1AxV8RnDLxxzI9ubHco86o3sgLuwGgcWXS/vXFrgX1WsFiZ0v1RcECx3W1ubdtbhccMoSNS4F7BRdRe5PWPVG8+dUOJ6NFQXNgAb5AS2VTv3DW2laWncKKb/uY2qxMx3JXrXhM+8Db7cj50TsmCMyqsxYKd7DeD+FG4kldLWqqlXrgdlWw24VKTouNgRzNz//AD2ISX9ochAI0BJ/a3elX+ztgQwaogv9o6t4E7vC1VHQzbftovYOfziax/rD7NaWHEhl1Nqx875QdrGep0mLTlRkxqJlvpBC+xQkDPnsDxAsS3yrI4MaVbdOdoiSYIu6MW/aO/5CqaOWwq/hUjEBMnVZFbUkjw4hYNMkkAFQtNQks1zrTFx3FZMwA4j2c86Y8lRNLTEBY6budWAszXy+U4y1LFhiTf0FSRQZeHjT8/LSuLeUDbfcbu0FvhTQCDcXvUigNpuPPn31PDhyN4/3oC1Q9t9RIIwd4t2j8Kvtj9H/AGpu2iDiLgtVBtSB0VbqQDzBAItwqDCYkIwJQOPssWt6GlshdbBljHkXDkrIt/iafbPQXUvC1z9huPc341mosKsb5cQJIzwIA07bHeO6tdsHpVD7jBl5a5st+Gu8d1XW0tmJPHqFkXgw3r234VWGoyYjtydefjNU6LT6ke0wUD5eEyWHjxMQvh5BKjbspsR3rXUuL6Jzwm+HclTwvYjv4Gupto3Nr9e4rZlT3dr/AEPH0gv0hdGF2fjpIEcug6y3FiFbUKdTewNr6X5VQwvXV1X2nn8Z5kMm899IK6uqYB7nUoNdXV0mLRcovGOyurqBuxHY/hb5QzCC5B4nLf0radGdi+0wqyF7APlKgam7hbhr6b+Rrq6qWf8A+y3iYqSRAVwJYZnditzZF6osDbUjU0bBEseiKFHZv8TvNdXVRyMd1eE2cKjaG8YGm0meX2S2X9Y9byGnzo0YFb9a8hHFzceCCyjyrq6jy+6BtgYf3GbdzUlVr6VOmHBuP5NdXVXJl9AOpRbX2WqBgNysFF+AtmFu7dWWxSgMp766urR0xJ7mLrlCtwIseIaNg6GzKRYitnjtuuIXkAAchTfkzZgxA/Zv3mlrqLOoJW4ehyMvtKPhMM8hZiTvvqafe1JXVambZPMa0mhoV2rq6iUROUmERQDedd2nK9SxJSV1AxM5AJL7U+HLhT4oQ3Z3V1dSzxHLz3JkwwFaPo1s9ZCWbXKRYdtJXVUzsdpmp/T0U5gCJq8RhFkUoygg8CLjyrzbpXsVcOymMmz3OU65bG2/iK6upOidvabb4mn/AFXGh05YjkVzI9iKmIIidADuEi9Vh3jcw76nwG2pcLMUVswDZddL+GtdXVosAXZT1MAMVxJkXg3Vz2LoLsBMcjSvdbaZV3E6da53bjp20tdXVGDBjKWRO1mtzrlIDnw/1P/Z"/>
          <p:cNvSpPr>
            <a:spLocks noChangeAspect="1" noChangeArrowheads="1"/>
          </p:cNvSpPr>
          <p:nvPr/>
        </p:nvSpPr>
        <p:spPr bwMode="auto">
          <a:xfrm>
            <a:off x="215900" y="-684213"/>
            <a:ext cx="2647950" cy="1724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6" name="AutoShape 6" descr="data:image/jpeg;base64,/9j/4AAQSkZJRgABAQAAAQABAAD/2wCEAAkGBhISERQUEhQVFRQUFBUVGBQVFBQUFRUVFBcVFBQVFxQYHCYeFxkjGRQUHy8gIycpLCwsFR4xNTAqNSYrLCkBCQoKDgwOFA8PFykcHhwpKSkpKSkpKSkpKSkpLCwpKSkpKSkpKSkpKSksKSkpKSkpKSkpKSksKSkpKSkpKSkpKf/AABEIAOEA4QMBIgACEQEDEQH/xAAcAAABBQEBAQAAAAAAAAAAAAAFAAIDBAYBBwj/xABCEAACAQIEAwUECAUCBAcAAAABAgADEQQFEiEGMUETUWFxgQciMpEUQlJiocHR8CMzQ1NyseEWVJLxFSQ0Y2ST0v/EABkBAAMBAQEAAAAAAAAAAAAAAAABAgMEBf/EACMRAQADAAICAwACAwAAAAAAAAABAhEDMRIhBEFREyIUYXH/2gAMAwEAAhEDEQA/APZiYwmdMZeZypwyJ5KTIWkSqEFSVaktvK1QTKzSFWpK9QS08gcTms0hXMiaSsJGwmMtYRkRpMkjSsRmEzhEcVnJOGZacIjzFQqpfciOtJtOQJtka7SwrNykON4fqvsCRDlLMaKj4h8xKuY8YYekpJddvET0OP41ax/b25bc1p6Z08PVaALM5NosrzMVNh0mB4z9qD4glKJKp9rqYX9nNa9Pc7zP5PHWK7EK4bTM5LcxpWK8cDODHSjKxCSERpWGAhOERWjgY8JwGIid0xR4Rs7OxQNvzGNHRpntS88wmRtJGkZkKQvIXk7yBxM7KhXqCV3EtNIXEwtDSFZlkTLJ3kRExmGkI9M5pjzGkycU4VjezJ5CWMPhy3lC2Hwir3Tfj4Jv/wAZ35IqxmbCva1NLzLYjh7GG7Ncepnr2Ir00Us1gBPJuPPasq6qWGsx5FugnZXhrTpz25Jt2xOcZs1IldRv5mZrEYxnO5PzjcRiGqMWY3Yy9lmUNUI2mkzFY9piJtPpUw+ELHlN5wizU9pLl3DQA3EO5flgXpOHl5YtGOrj4/H2NYXFEiXkeUaVG0tIJxt04aOkayRFJ5QwitFpjatYK2ltjJQJWTHZajE7HlY0rEDbRR0UA3UaTOxrT1nAaTIzHxjRKRtIXkryFzIlUIXkRkzCQsJjK4RsJA4lgxopFthM83pcTioWtAeccQpSFgbnumvOTBh70pVODcNuWUeZm9PjT3ZFuaPp54ON8Qvw2Eo4/wBpeJQfGL+UIcf5vgcMhp0gDVPRQDbzPSeP18Qzm5nVEZ6YTLQZ3x/jMSCrVCFPQbXmdVCTJ8LgWc7CarJ+Gb2JEm/JFVVpNgnKMjLkbTfZRkqoBtvLWX5WqDYQvRw04OTkmzrpSKoqWHlqnh5PRoy/SyxyL2sJnFZt0qbRHanTSKpVVeZEzudcSMjsiDcG14JyqvUxGJpqzEgte3Sw3mtfj2nv0ztyxHT1HA5RqAJ6wrSwCr0kNbMKVCmC7BQB1Mw/EXtlw1IFaP8AEbw5fOd1OKlOoctr2sG+0PMtOIGk20i8n4U4nFe6H4l5zybPeI62LqtUbbV0HQQzwLjGw9XUw2bnI5uPyrM/auO+S9oEdplbB4xaigqecsgzzsdTmiKOvFDA2BnIiY289NxutImaPMjIik4RtI2EmIkbSZUgaRsJI8DZrmFQbU0YnvttM/GZVq1VxtNTZmA9Y9eI8Kn9RfmJh8XlmJqElkYmZPiDMBh7q3xd03pTxZ2nXrmK4+wdMXaqo9Z5dxz7X3q3pYQ6V5Gp1P8AjPOsfmb1Tudu6NweAZzYCazP6jPxCzM7EklmJ3J3JhjKeHHqWJG0O5NwuBYsJscHgVUWAnLyc31V0U4vuQbLOHAg5QzhsHaGcJlbPsokfEtI4Smp2LMbWmEUvb21m1a+nKVIKLk2l/JyleoUU3087TzzF5jUfmxt3Ceg+zPBhKLVW21Hme4TanB7/syty/jWYbKkTpvOZvXFOi7crKYA4j9puCwlwXDuPqJ7x/CeTcXe1vEYtWp017OmfViPynXEREZDnmZntDmWcpqZidySfnA6cXVKbh6WxHWCaGBqVDyPmYawfDHVzEPajmWe4rFtepUZvC5Cj0ncJw+zfFNLQypF5CXUwthFp4DYbJVXpL9PDWl5aYiWnFoTZTmT0G6le79Ju8vzFaqggzCLQlrB4hqLXX1HfMeTii3uO2tL56lvYpm/+Jz9kxTn/it+NfOr1QxpEeYwidjmMM5HGRuYjcaMCEyljs3Sn4nuEptxiqjZD+Eda72JnGhSgBG1AoFzYCY3NPaZToqWdbeFxPL+Mva9iMUDTo3pU+pB95vC/QTX1HTOf9tvx97WqWH1UsNapV5E/VTzPU+E8QzHMaleoalVizMef6DpK258TC+ScNYjEMBSps3iAbDzMJk+0OWZSahHdNtl2WU6QHfC+F9nFXD0DVrOFsPhH6yhpHnOe9bWn8b1mtYX8G+plUc2IAnomWcMKoBbczGcC5d2uJ1HlTF/WbzO+L8JhFJrVUX7t7sfIDeXThrHuUX5JkTo4ZV5C08m9peeKcRpLC1MfiZU4k9urNdcJTsOXaPz8wv6zy/FYqtiKjO5Z3Y3J8TNpZjGM4mA2QX8ZWqcW4tqfZCqwT7K7fiI7A8LVH3f3RNDgchpU+gJ75Poe5ZXB5FVqbkWB6mH8Fwwi7tuYa0Aco60WniGnhVAsBJRhrx4IndURnLQnTRiSrCODyypVPuqbd52HzgA9aQlvDZc1Q2UE/vvhoZRQo71W1N9kRmIzprWpKEH4wB1PJEpi9ZgPAGVcwxFJgBTWwHWU3LMbsST4mNKjpGCtFI952Ae1kzk6TKOIzZFOkHUx+qN95IWqlQAXMzma8QDdU+cr59iqwYBxpB5C/8ArAVZ44gz62IJNzMxxFxfToAgHU/cIUzF2ZGUNpJHPrMQfZziKt6i62S+7kbeO8ZSy2Z5vUxDanPkOgncDktWqQFU79ZuMv4NpUt2Gs955TU8N4BGrouygG/dyjLFjhH2M4dESpib1HIB0/VHhbrPR8Hl1KioWmiqB0AtGY7NKNBNVWoqKBzYgCedcSe3PD0rrhVNZvtG6p8+Z9JfqEiXtOzkKq0r2v7zeQ5fvwnlGN4lppsvvHwgTiHievjarVKrbt9VdlAHIASvgsmqVTsu3eZMnoknHGLQMKVQ0w3PTa/z6QWlCtXa51Ox5sxJJ9TNlk/s+bZmUty6bDxm7ocEU0QjVpOnUCANJ9YtGPMMu4NJ3qH0h/D5ZTpiyqJcqtba8gdjJmVYTGM1RLOQBF43VHgXhLC8OVGGp7U0+0234QAajQrgsiq1Re2lftNsJOmLw2H/AJa9q/2m+H0lTF55Vq/E1h9kbCMCtOhhaHxHtX7h8IMbiOIKjbLZF7l/WAtZkivALoq35/OdUxuCwVSobIpPj0HrCn0KhR/nPqb+2n5mAUKOEeobICf9PUwmuV0qIvXcX+wsq1+ImtppqKa+HODGrE8zfxgB3/xHCf2j+/WKZ+8UYeu5/jzRw9WoBqKIzW77C881yTiUVl1o1mBvfqCdxPU8XRDoynqCPnPnbBU3wGNqUnBC6yBfkVv7rD0tIiTehrWr1ahZ2es1u7ZR4ADaR1nPIgg9xl3J88qYcMaWn3x9YX9doEzXiOkjM9eouokk25k+CiUSbs7neE6fEVSlhzRBUU99yNwDzF55zmftHG4oJf7zfpMpmOf165/iObdw2Hyjwtb3NeOKFK4X32+7y+cyGYcZV6h909mPu8/nAIEIYHIq1UgKvPvgWyjxeZV69u0qVKltgGYtbyEuZfwzVqbkaR+M12TcI/R3C4gEE7mwubd4m2Z6GGpU3o6Kl2IbV8RHdaAxkci9mpNiVO66gzDY2m1wHDmFp01JtpKm73A0sOlpWx3GzXXsV0gLYg7j0mZrYkte55m/qfCEm1lXi1FFkS7AFL/VYdDaZvE5rVYaS50919pRNWdoUHqHSgJPh+fdJNxnEiZ4fyzg13Zlqt2TKNQW1yw7we6c4nyvDU6dNqLqW+FkDXv4+EAAKSxAUEk9ALmF6HD5UasQ60l7ju58hIKfEJRdNCmtPbd/icnrueUH1q7OdTEknqTeMDRzmjR2w9O7f3Km59BBmKzCpVN3Yt4dPlIAk7qgCAkirLeW5PWr/Avu9XbZR6mEVpYTDfGTiKg+qu1MHxPWAUcDllWqfcUkd/JR5mETg8Nh/wCa/av9hPhB8TKWYcRVaosDoToibC35wWasYGMTxLUcaUtST7KbfMwa1Xr+MqsZ1HMQWzWBHjIDXMv5dkVatuq2Xq7e6o9evpLxbB4b/wCRVHpTB/OMAfat3xQ3/wAaP/apf9MUA9bZpiPaPlaVqBOgaxuGtuPWbNmgrNaGtSJlbpde3zrjeJMSi9kHIA2v18oBeoWNyST3k3m2454aKVLgWBPODsDwoNi5v4CXW2wi1ZiWbp0WbZQT5Q3lfB9etc6TYC5sLm01mBy+nTtZRtb1mtrZ9Rosj4dF95f4i2t6StLAXIfZrSAplzvUW6m1xcdCekLY7D4RVWx0Ol1ZUF7leoMFVM7qm6qxVCSQgOwv0Ep6u+IxjGcTVHAAAFhbVYFiPEwMSZwOIQwOQYituiGxFwWIW/lfnGA+0nw2XVagJRGIG5IG3zmnyvhekvZ1H/io10qL8JpP3nfkLSvjuIsOiijpZ+xYhWRtKOvc3f4+UMGqdHh1Gw9Sqr9q6C5Rdrdbm/OXE4iwtKmr00Gp17OpRG1x9oN++cy1fMHZ3Zf4Ye91S4W32fKUmMQGc14pqVdAS9NaYIWzEtY97dYFLXjWM4DAJAZ3tIQwPD1WoutrUqf9yodI9BzPpLYxuEw/8pPpFQf1Km1MHvWn19YBDl2Q1qw1AaKfWo/uqB4E8/SXw+Dw/IfSag6n3aQPl9aBswzyrWP8RyR0UbKPAKNpTNaMDGZcQ1a2xayjki+6o9BBhqSu1eM13iCx205ql7LeHq1YagAlMc6tQ6UHkTz9Ja+lYPDbIPpNUfXYaaIP3V5t6xhFluSVqw1KulOtRzpQep5+kvmtg8Ny/wDM1R1O1IHwH1oEzHPa9f8AmObdFGyjwCjaUdRgQzmHEdWts7WXoi7KPCwg8tK15pMDwwXoVKodXZFB7GmQzC+929O6ABNc5NN9Jy/+wfm/6xR4HqplerTvJ2MiYzGVwzPE+RrWpsLTzegDTJptzXl4iey112nnPGWU2PaKNx+PeJG+MrzygG7W3WLXK3aBhcf7xytN2SbtO6GMt4TxFdQwAVWB0lj8Vu4CXOF85w1KjULKi1k95Wb+p3JyNt+6UG41r9nUQaQHfWCLg0ze9kty3lEOZZk+Hp06b1FRtytcVW0mn4qpt+zK2K4zRAERO07GoexqElbLyFwNz3eNpkMbjnquXqMWY8yfCV9cNC/jczqVXd2bdzcgbC/lKhaR3JvYE23Nhew7zDFXhtqYAquFqsoZMOFd6lQE7AFRYHY99ogEF/8AtDNDhKuQWcAKlmdAwNVUO+rs/LexlhsfhmwdRUAw1ek4Njdmq2OyliL3BHhYiQ4njuq3vBEWsafZtWF9TL/jyB8d4AWzvIMDToDS4VnXtKdUlm1gAXU22ub90yuWZt2GoinTZzbS7gto8l5XlBqpPW/5RhaI13G5pUrNqquWPjyHkOQlTt5E7yFmgSc1Y3tIRy7hitUXtHK0KP8AdrHQp/xB3c+UtHM8HhdqFP6RUH9auLIp70o9fNowZlvDdaqus2p0utWqdCW8L7t6S39PwWF/kqcTVH9WqLUgfu0/resBZjnFfENqquzdwJ90f4ryA8pU1WgBXM89rYg3quW7hyVfJRsIPLRYai9RgiKzseSqCSfQTRZfwfU0dtWVhTR7VaSgisidX0kWt12vtAM8KkWua7inhWn7hwxUhl1UwpB7RT8KqgLPUfqW2EGpkFKgNWNqim3/AC9Kz1z4MeVP1vHgC8LhnqMEpqzseigk/KaPAYBMC3aYiuUqWt2NBgahB6O/wqJRp8dtRZRhKSUaakErbU9S3SpUO5juIMFTrUzjMIP4ZP8AGpc2oueZP3D3xkIf8R4P/lj/APe8Uw/bmKIPpEmRtOlo1mnO2xG4gfNMvDqQeohhpXrC8mVR6eN5jhDh6xU/Cx284w1Zr+Nso1oSBuN7zB069xvzGxHjNOO2+kXjPa01WRmtK7PLuQ1KH0hPpKlqV7MASLX2BNugPMTZmZhabVXWnTGpmIAXvPrNTk3BSstR8TUKCk5WrTWwZABfWzG+1rHYG4j+I8fh6VGrRJotVSqrYdsOqhkW4PvsuwsLjmSYAzTjXEVmvcUyaQpOad1NVR9vvO55d5gTWYvE4XDUHw9QorqQysg7UVqbklS4UqGcDo2wNjvM3ieM65CqhAFMFadVlQ1wh2trHI26iZgvOayYGneqe+MNSNpUmdgqAszGwVQSSfAdYdybhTViUo4l+y1Er7tmIqcxRZvhRyLm258IgDU7sQqgknYAC5J8AOcdi6L02K1FZGHNWBU/IzcHLcLgcTRrrUWn2DhMRSZ3Z7up9+mGUF1sw3AsfSAeIONmxCtS7Om1O57NqgZ6yi5N9ZOxI+XKAVcFw5UZBUqlaFH+5Wuur/BPic+Q9ZMc4wuG/wDS0u1qD+viADY99OjyHm1zAGIxj1Dd2ZiAACzFiANgLnpINcAv5jm1au2us7O33jy8hyHkJVkRaLXAJAdwOp5d8OYjhxqO1ZkFX3D9FGs12D9AVUqCR4m0PZXisDUoKmnsqbgU3VXw7Yh3UXLKvZtWYs2wAI8LCWHzWpS0NjHSg1JWWkxQVMxNJrgAgHRTJXbUw9N48JLiEoU1oV8CyUzvpUm9QMLCpTekqmpXZuW5AX5GW804kq0211qzYVXQXwq6K+ILfWKgi1AH7x9AZia3F/ZhkwdMYdW+KpfXiHv9qsdx5LYTOvWJJJJJO9zuSfEw0NNieLiqlMGgwyHYsDqrP/lVO48hYTPPVJNyTfvO5+cg1xaoBNcHnzl/Ic9fC1daWZSNL02+Goh5qw/PpBJecvAN7/47k3/J1PmP/wBRTCXigH0sTGkxt41jOPXQRe0jY3nWkbGLTwPzPDBlI8J5Pn+WmjWvyVtj+voZ7FUMynFWTipTMInJ1WbGPNmPQxapHUQqxQ9OXlOa52ROxrlmMOLRhMaXh3B5FTXCri6/aPSaoaeigUDIR1qM4Om/QAdRuLgRkDUKDubIrO1ibIpY2HM2AhvhvhhcVTrO1dafYgEroLkA/XIB2QG9yLkWMK5DmIy0YxK2qnUZKL06auO0PvMyoXVSFOkjVccjy3gjMeNatSqK1NKdCtZlapRDA1FfowJIO3W19r3gGnxuHwuFwtFGNOlX7I1kxNE9oTXpN7t2Xco6kW6c+6Z/iPjf6VpPYKr6FBcuzaWG5akmy0yT9axblvMsWnNUAs4jFvUYvUYuzc2YlifUyF2kYa/iefedtzDmJ4QxCUBVcfEnahQNQ7Pq7VB7ibWstyxvyiAHqnSZGt72535W3Jv0EP0+F+yAfHVBh1IuKdteJcfdoj4B4uRGAVVLEAAkk2AAuSe4DqYbp8MCkNeNqDDjmKIHaYlx4Ur+4PF7eUKZrihhKFKtlyhKFYFTifixQqD46Tuf5R2uAlrjrMbUrEkkkkk3JJuSe8k84AffioUhowVMYcWsapOvEuPGrb3PJAIBqViSSTcnck7k+ZkReMvAkmqdvItUWuAPMV5H2kQaATapy0YDJVEA5eKO0xQD6OLRFpEWkZYzgmXXiUtGOY3VGh4tPCcSriqdwZaMhqfvyhpvMOMMmKtrUciZl9dxf9ieuZzgBUQjvH/aeV5pgjRqEHkT+P8AvN+K/wBM+Wv2qiXsBnleirrRquivbUFNr25HwPiJRjCZ0udJUqkkkkkk3JJuSTzJPWRkzl4rwDhM0PD3CJxVJqprU6SioKK6wx1VmAKKdI90G4338po8mxtCnRwuIw7UaKqeyxdGppZqhtuy+61SoSDcKNtxsLNK5Y4eliULfQcLiKwqoGLHGdmNtFOghBUMLbuQLbb84wdRw4w9OvgsbRGDNVL0sTTDt2jU+atUBLVQx+r4kaRtIcDXrUcItHHGlRpK3aUhWp9tiRsdqWHOwG5s1QAC527gtbitaQC4KmaVhp+kVCKuJI+6592iPBAPOZ6rXZmLMSzMblmJJJ7yTuYg0VbioU9X0On2TMTfEORUxT33J1200r9yAeczlWqzEsxJYm5JJJJ7yTzM4HjS14EOcNZ4lIvSrgvha4C1UHNfs1k7nU7+I9JV4gyZ8LVNNiHUgPTqr8NWk3wup8Rz7jeC5qeHsUmKojAV2Cm5OFrN/SqnnSb/ANt/wPpYDLxpMsYvBvSdqdQFXRirKeYI5yAmAcvOhTEDJA8YcFOK0TuALk2H75CVamMJ+Hbx6/7STWnqqnxHfu6ytUxjtsvuj8T6y1lXD1WudgbH6xvN5knBdOlYsNTd5/KZX5Yq0rxzZ5t9AqfZb5RT2n6APsj5GKZf5DX+Br2qSPtI1zIyJzzLSITFpzV1kIaP1RaeHFoxzFqjGMehBVW8xvF2TB0JA3m0eD8dR1AgwicPHjm+4PMbH9ZwQxxJlhpuWA2vY+MCFp6FLeUOO9fGcO1Q1R4b0Kr4uoMOjAMqka67g8ilAG4FvrPpHnAWqN1XO8tm0B4lShcYGl2R5fSKlqmJI8G+Gl5IPWAq9ZmYsxLM25ZiSSe8k7mR6o1jAOkxpM7ONAGkzsbFAH6o284BOiAGs7z4YqlRNRD9JpjQ9a4tVpqB2ZYczUG41dR+AecHIk8pXqYn7O/j0gFhmA3MgqYm/wAI9TOUMI9RrAFj4TWZNwVexq/9MztyRXtdeObMzgcqqVm90Fj39PnNnk3BCrZqnvHu6TT4HKkQWVQPKEETacd+eZ6ddOGI7VsNggosBaXKYnJ3VOeba2w/fuijb/u0UWng2G6xjH990aHnCZesnNX78Z1XkZ/f5GMLRaacvOdpI9caWhow4vIKskY3kTQ08Z/PMuDqRPNsZhzTYqe/aewV0uJh+Ksov7w57zfh5PGUctPKGQ1TjRG8aZ6DgdLRl5y87aMOFp2civAOmN1xE3kVSuOm5iCXVIXxA6bxmksfyEM5ZwxUqWJGlfxkWvEKrSZCEpM56nwE0WU8Hu9i/uiajKuHUpWIG/fNBToADacfJ8j6h1U4c7CMuyRKQ2UCF6SAR4WMO05LXme3TFYWF2jiZCrR6tbYydPDzGkxfvzjXWAd+fyikd/CKGmOH9/hHHlFFNWCN/1/1kbfpFFFKoNXl8v9Z1vznIog4vI/vpGN+X5xRRmircj5fnM/n3wt++kUUqvZ/TzfEfE3nIDFFPVr1DzbdyaI8/lFFKSbOGKKIGP8J8pWp85yKKTFsj/mDznomE5DyEUU4uZ18IhT/SWcPy9Z2KcTqOq/WkL8xFFEcEvI+UliiiM/oPKdqcvWciglFFFFBT//2Q=="/>
          <p:cNvSpPr>
            <a:spLocks noChangeAspect="1" noChangeArrowheads="1"/>
          </p:cNvSpPr>
          <p:nvPr/>
        </p:nvSpPr>
        <p:spPr bwMode="auto">
          <a:xfrm>
            <a:off x="63500" y="-104140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9224" name="Picture 8" descr="http://www.blogdecine.info/wp-content/uploads/2011/12/sala-de-cin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933056"/>
            <a:ext cx="3810000" cy="27622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9151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51280" y="260648"/>
            <a:ext cx="8041440" cy="1442674"/>
          </a:xfrm>
          <a:gradFill>
            <a:gsLst>
              <a:gs pos="0">
                <a:schemeClr val="accent6">
                  <a:lumMod val="75000"/>
                </a:schemeClr>
              </a:gs>
              <a:gs pos="7000">
                <a:schemeClr val="accent6">
                  <a:lumMod val="60000"/>
                  <a:lumOff val="40000"/>
                </a:schemeClr>
              </a:gs>
              <a:gs pos="34000">
                <a:schemeClr val="bg1"/>
              </a:gs>
            </a:gsLst>
            <a:lin ang="5400000" scaled="0"/>
          </a:gra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 sz="4000" dirty="0"/>
              <a:t>Medio exterior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Medio urbano que permite transmitir un mensaje sin necesidad de un canal o aparato mediador.</a:t>
            </a:r>
          </a:p>
          <a:p>
            <a:r>
              <a:rPr lang="es-MX" dirty="0" smtClean="0"/>
              <a:t>Ventajas: </a:t>
            </a:r>
          </a:p>
          <a:p>
            <a:pPr lvl="1"/>
            <a:r>
              <a:rPr lang="es-MX" dirty="0" smtClean="0"/>
              <a:t>Simplicidad. </a:t>
            </a:r>
          </a:p>
          <a:p>
            <a:pPr lvl="1"/>
            <a:r>
              <a:rPr lang="es-MX" dirty="0" smtClean="0"/>
              <a:t>Gran alcance. </a:t>
            </a:r>
          </a:p>
          <a:p>
            <a:pPr lvl="1"/>
            <a:r>
              <a:rPr lang="es-MX" dirty="0" smtClean="0"/>
              <a:t>Posibles mejoras futuras. </a:t>
            </a:r>
          </a:p>
        </p:txBody>
      </p:sp>
      <p:pic>
        <p:nvPicPr>
          <p:cNvPr id="10242" name="Picture 2" descr="http://t1.gstatic.com/images?q=tbn:ANd9GcRYZJquZoM7W4sxUv8M-8R2hR8_tQn0Gh37X0prjYFot3ljpea1p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7457" y="3284984"/>
            <a:ext cx="3364583" cy="31470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03161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51280" y="260648"/>
            <a:ext cx="8041440" cy="1442674"/>
          </a:xfrm>
          <a:gradFill>
            <a:gsLst>
              <a:gs pos="0">
                <a:schemeClr val="accent6">
                  <a:lumMod val="75000"/>
                </a:schemeClr>
              </a:gs>
              <a:gs pos="7000">
                <a:schemeClr val="accent6">
                  <a:lumMod val="60000"/>
                  <a:lumOff val="40000"/>
                </a:schemeClr>
              </a:gs>
              <a:gs pos="34000">
                <a:schemeClr val="bg1"/>
              </a:gs>
            </a:gsLst>
            <a:lin ang="5400000" scaled="0"/>
          </a:gra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 sz="4000" dirty="0"/>
              <a:t>Internet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Medio emergente que se constituye como una vía de entretenimiento y comunicación, y en donde la retroalimentación es un aspecto clave.</a:t>
            </a:r>
          </a:p>
          <a:p>
            <a:r>
              <a:rPr lang="es-MX" dirty="0" smtClean="0"/>
              <a:t>Ventajas: </a:t>
            </a:r>
          </a:p>
          <a:p>
            <a:pPr lvl="1"/>
            <a:r>
              <a:rPr lang="es-MX" dirty="0" smtClean="0"/>
              <a:t>Contacto personal. </a:t>
            </a:r>
          </a:p>
          <a:p>
            <a:pPr lvl="1"/>
            <a:r>
              <a:rPr lang="es-MX" dirty="0" smtClean="0"/>
              <a:t>Medio interactivo. </a:t>
            </a:r>
          </a:p>
          <a:p>
            <a:pPr lvl="1"/>
            <a:r>
              <a:rPr lang="es-MX" dirty="0" smtClean="0"/>
              <a:t>Calidad de impacto. </a:t>
            </a:r>
          </a:p>
          <a:p>
            <a:pPr lvl="1"/>
            <a:r>
              <a:rPr lang="es-MX" dirty="0" smtClean="0"/>
              <a:t>Selección precisa. </a:t>
            </a:r>
          </a:p>
        </p:txBody>
      </p:sp>
      <p:pic>
        <p:nvPicPr>
          <p:cNvPr id="11266" name="Picture 2" descr="http://t3.gstatic.com/images?q=tbn:ANd9GcTiRJ4IYUwWmJfI3AdUz83qttpbEkIzvcAA4Lzgj8lr0WExj0q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393970"/>
            <a:ext cx="3475087" cy="26029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02848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551280" y="44624"/>
            <a:ext cx="8041440" cy="1224136"/>
          </a:xfrm>
          <a:gradFill>
            <a:gsLst>
              <a:gs pos="0">
                <a:schemeClr val="accent6">
                  <a:lumMod val="75000"/>
                </a:schemeClr>
              </a:gs>
              <a:gs pos="7000">
                <a:schemeClr val="accent6">
                  <a:lumMod val="60000"/>
                  <a:lumOff val="40000"/>
                </a:schemeClr>
              </a:gs>
              <a:gs pos="34000">
                <a:schemeClr val="bg1"/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r>
              <a:rPr lang="es-MX" sz="4000" dirty="0" smtClean="0"/>
              <a:t>Percepción, imágenes y simbolismo</a:t>
            </a:r>
            <a:endParaRPr lang="es-MX" sz="4000" dirty="0"/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>
          <a:xfrm>
            <a:off x="457200" y="3789040"/>
            <a:ext cx="3970784" cy="2670221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s-MX" sz="2000" b="1" dirty="0"/>
              <a:t>Percepción </a:t>
            </a:r>
            <a:r>
              <a:rPr lang="es-MX" sz="1600" dirty="0"/>
              <a:t>= </a:t>
            </a:r>
            <a:r>
              <a:rPr lang="es-MX" sz="1600" dirty="0" smtClean="0"/>
              <a:t>Proviene </a:t>
            </a:r>
            <a:r>
              <a:rPr lang="es-MX" sz="1600" dirty="0"/>
              <a:t>del término latino </a:t>
            </a:r>
            <a:r>
              <a:rPr lang="es-MX" sz="2000" i="1" dirty="0" err="1">
                <a:solidFill>
                  <a:srgbClr val="FFC000"/>
                </a:solidFill>
              </a:rPr>
              <a:t>perceptĭo</a:t>
            </a:r>
            <a:r>
              <a:rPr lang="es-MX" sz="1600" dirty="0"/>
              <a:t> y se refiere a la acción y efecto de percibir (</a:t>
            </a:r>
            <a:r>
              <a:rPr lang="es-MX" sz="1600" b="1" dirty="0">
                <a:solidFill>
                  <a:srgbClr val="00B050"/>
                </a:solidFill>
              </a:rPr>
              <a:t>recibir</a:t>
            </a:r>
            <a:r>
              <a:rPr lang="es-MX" sz="1600" dirty="0"/>
              <a:t> por uno de </a:t>
            </a:r>
            <a:r>
              <a:rPr lang="es-MX" sz="1600" b="1" dirty="0">
                <a:solidFill>
                  <a:srgbClr val="00B0F0"/>
                </a:solidFill>
              </a:rPr>
              <a:t>los sentidos </a:t>
            </a:r>
            <a:r>
              <a:rPr lang="es-MX" sz="1600" dirty="0"/>
              <a:t>las imágenes, impresiones o sensaciones </a:t>
            </a:r>
            <a:r>
              <a:rPr lang="es-MX" sz="1600" dirty="0" smtClean="0"/>
              <a:t>externas para conocer algo). </a:t>
            </a:r>
            <a:r>
              <a:rPr lang="es-MX" sz="1800" dirty="0" smtClean="0">
                <a:latin typeface="Aharoni" pitchFamily="2" charset="-79"/>
                <a:cs typeface="Aharoni" pitchFamily="2" charset="-79"/>
              </a:rPr>
              <a:t>Proceso de interpretación.</a:t>
            </a:r>
          </a:p>
          <a:p>
            <a:r>
              <a:rPr lang="es-MX" sz="1800" dirty="0" smtClean="0">
                <a:latin typeface="+mj-lt"/>
                <a:cs typeface="Aharoni" pitchFamily="2" charset="-79"/>
              </a:rPr>
              <a:t>La percepción </a:t>
            </a:r>
            <a:r>
              <a:rPr lang="es-MX" sz="1800" dirty="0">
                <a:latin typeface="+mj-lt"/>
                <a:cs typeface="Aharoni" pitchFamily="2" charset="-79"/>
              </a:rPr>
              <a:t>es el primer proceso </a:t>
            </a:r>
            <a:r>
              <a:rPr lang="es-MX" sz="1800" dirty="0" smtClean="0">
                <a:latin typeface="+mj-lt"/>
                <a:cs typeface="Aharoni" pitchFamily="2" charset="-79"/>
              </a:rPr>
              <a:t>cognoscitivo para captar información del entorno.</a:t>
            </a:r>
            <a:endParaRPr lang="es-MX" sz="1800" dirty="0">
              <a:latin typeface="+mj-lt"/>
              <a:cs typeface="Aharoni" pitchFamily="2" charset="-79"/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1327443"/>
            <a:ext cx="2800350" cy="22002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9061" y="4005064"/>
            <a:ext cx="4019403" cy="23101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487" y="1386498"/>
            <a:ext cx="2895600" cy="21412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8 CuadroTexto"/>
          <p:cNvSpPr txBox="1"/>
          <p:nvPr/>
        </p:nvSpPr>
        <p:spPr>
          <a:xfrm>
            <a:off x="5504123" y="3528664"/>
            <a:ext cx="2376264" cy="64633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b="1" dirty="0"/>
              <a:t>C</a:t>
            </a:r>
            <a:r>
              <a:rPr lang="es-MX" b="1" dirty="0" smtClean="0"/>
              <a:t>arácter </a:t>
            </a:r>
            <a:r>
              <a:rPr lang="es-MX" b="1" dirty="0" smtClean="0">
                <a:solidFill>
                  <a:srgbClr val="FFFF00"/>
                </a:solidFill>
              </a:rPr>
              <a:t>inferencial</a:t>
            </a:r>
            <a:r>
              <a:rPr lang="es-MX" b="1" dirty="0" smtClean="0"/>
              <a:t> y </a:t>
            </a:r>
            <a:r>
              <a:rPr lang="es-MX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constructivo</a:t>
            </a:r>
            <a:endParaRPr lang="es-MX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3412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38200" y="2038388"/>
            <a:ext cx="3589784" cy="4198923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MX" sz="2800" dirty="0" smtClean="0"/>
              <a:t>Imagen mental e imagen creada</a:t>
            </a:r>
          </a:p>
          <a:p>
            <a:r>
              <a:rPr lang="es-MX" sz="1100" dirty="0" smtClean="0"/>
              <a:t>Viene del latín «imago»</a:t>
            </a:r>
          </a:p>
          <a:p>
            <a:r>
              <a:rPr lang="es-MX" sz="2000" dirty="0" smtClean="0"/>
              <a:t>Imagen </a:t>
            </a:r>
            <a:r>
              <a:rPr lang="es-MX" sz="2000" dirty="0" smtClean="0">
                <a:solidFill>
                  <a:srgbClr val="00B050"/>
                </a:solidFill>
              </a:rPr>
              <a:t>Visual</a:t>
            </a:r>
          </a:p>
          <a:p>
            <a:r>
              <a:rPr lang="es-MX" sz="2000" dirty="0" smtClean="0"/>
              <a:t>Imagen </a:t>
            </a:r>
            <a:r>
              <a:rPr lang="es-MX" sz="2000" dirty="0" smtClean="0">
                <a:solidFill>
                  <a:schemeClr val="accent1">
                    <a:lumMod val="75000"/>
                  </a:schemeClr>
                </a:solidFill>
              </a:rPr>
              <a:t>Sonora</a:t>
            </a:r>
          </a:p>
          <a:p>
            <a:r>
              <a:rPr lang="es-MX" sz="2000" dirty="0" smtClean="0"/>
              <a:t>Imagen </a:t>
            </a:r>
            <a:r>
              <a:rPr lang="es-MX" sz="20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Olfativa</a:t>
            </a:r>
          </a:p>
          <a:p>
            <a:r>
              <a:rPr lang="es-MX" sz="2000" dirty="0" smtClean="0"/>
              <a:t>Imagen </a:t>
            </a:r>
            <a:r>
              <a:rPr lang="es-MX" sz="2000" dirty="0" smtClean="0">
                <a:solidFill>
                  <a:srgbClr val="FFC000"/>
                </a:solidFill>
              </a:rPr>
              <a:t>Táctil</a:t>
            </a:r>
          </a:p>
          <a:p>
            <a:r>
              <a:rPr lang="es-MX" sz="2000" dirty="0" smtClean="0"/>
              <a:t>Imagen por el </a:t>
            </a:r>
            <a:r>
              <a:rPr lang="es-MX" sz="2000" dirty="0" smtClean="0">
                <a:solidFill>
                  <a:srgbClr val="7030A0"/>
                </a:solidFill>
              </a:rPr>
              <a:t>Gusto</a:t>
            </a:r>
            <a:endParaRPr lang="es-MX" sz="2000" dirty="0">
              <a:solidFill>
                <a:srgbClr val="7030A0"/>
              </a:solidFill>
            </a:endParaRPr>
          </a:p>
        </p:txBody>
      </p:sp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551280" y="42110"/>
            <a:ext cx="8041440" cy="1442674"/>
          </a:xfrm>
          <a:gradFill>
            <a:gsLst>
              <a:gs pos="0">
                <a:schemeClr val="accent6">
                  <a:lumMod val="75000"/>
                </a:schemeClr>
              </a:gs>
              <a:gs pos="7000">
                <a:schemeClr val="accent6">
                  <a:lumMod val="60000"/>
                  <a:lumOff val="40000"/>
                </a:schemeClr>
              </a:gs>
              <a:gs pos="34000">
                <a:schemeClr val="bg1"/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r>
              <a:rPr lang="es-MX" sz="4000" dirty="0" smtClean="0"/>
              <a:t>Imágenes</a:t>
            </a:r>
            <a:endParaRPr lang="es-MX" sz="4000" dirty="0"/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15616" y="260648"/>
            <a:ext cx="1841748" cy="1451829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260648"/>
            <a:ext cx="2104668" cy="1523780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2559" y="1957873"/>
            <a:ext cx="2496277" cy="1872208"/>
          </a:xfrm>
          <a:prstGeom prst="rect">
            <a:avLst/>
          </a:prstGeom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9196" y="4941168"/>
            <a:ext cx="1690796" cy="1224136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3954079"/>
            <a:ext cx="3596640" cy="2212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9427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38200" y="2038388"/>
            <a:ext cx="2725688" cy="3951337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r>
              <a:rPr lang="es-MX" dirty="0" smtClean="0"/>
              <a:t>Representación perceptible de una </a:t>
            </a:r>
            <a:r>
              <a:rPr lang="es-MX" b="1" dirty="0" smtClean="0">
                <a:solidFill>
                  <a:srgbClr val="FF0000"/>
                </a:solidFill>
              </a:rPr>
              <a:t>idea aceptada </a:t>
            </a:r>
            <a:r>
              <a:rPr lang="es-MX" dirty="0" smtClean="0"/>
              <a:t>socialmente.</a:t>
            </a:r>
          </a:p>
          <a:p>
            <a:r>
              <a:rPr lang="es-MX" b="1" dirty="0" smtClean="0"/>
              <a:t>Carácter universal</a:t>
            </a:r>
          </a:p>
          <a:p>
            <a:r>
              <a:rPr lang="es-MX" dirty="0" smtClean="0"/>
              <a:t>Relación estrecha con el </a:t>
            </a:r>
            <a:r>
              <a:rPr lang="es-MX" sz="30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significante</a:t>
            </a:r>
            <a:r>
              <a:rPr lang="es-MX" dirty="0" smtClean="0"/>
              <a:t> y el denotado.</a:t>
            </a:r>
          </a:p>
          <a:p>
            <a:r>
              <a:rPr lang="es-MX" dirty="0" smtClean="0"/>
              <a:t>El símbolo nos permite distingue de íconos e índices.</a:t>
            </a:r>
            <a:endParaRPr lang="es-MX" dirty="0"/>
          </a:p>
        </p:txBody>
      </p:sp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551280" y="44624"/>
            <a:ext cx="8041440" cy="1442674"/>
          </a:xfrm>
          <a:gradFill>
            <a:gsLst>
              <a:gs pos="0">
                <a:schemeClr val="accent6">
                  <a:lumMod val="75000"/>
                </a:schemeClr>
              </a:gs>
              <a:gs pos="7000">
                <a:schemeClr val="accent6">
                  <a:lumMod val="60000"/>
                  <a:lumOff val="40000"/>
                </a:schemeClr>
              </a:gs>
              <a:gs pos="34000">
                <a:schemeClr val="bg1"/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r>
              <a:rPr lang="es-MX" sz="4000" dirty="0" smtClean="0"/>
              <a:t>Símbolos</a:t>
            </a:r>
            <a:endParaRPr lang="es-MX" sz="4000" dirty="0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692696"/>
            <a:ext cx="2267217" cy="3240360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4365104"/>
            <a:ext cx="1872208" cy="1872208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51920" y="2636912"/>
            <a:ext cx="2357438" cy="185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756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775191"/>
            <a:ext cx="4978896" cy="4625609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MX" dirty="0"/>
              <a:t>La persuasión se organiza, como experiencia práctica, mediante la </a:t>
            </a:r>
            <a:r>
              <a:rPr lang="es-MX" b="1" dirty="0"/>
              <a:t>planificación ordenada y sistemática de los contenidos, las formas y los canales o medios de comunicación social </a:t>
            </a:r>
            <a:r>
              <a:rPr lang="es-MX" dirty="0"/>
              <a:t>en función de los objetivos funcionales que definen los grupos de interés promotores de cada emisión.</a:t>
            </a: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24128" y="2188843"/>
            <a:ext cx="2880320" cy="3623280"/>
          </a:xfrm>
          <a:prstGeom prst="rect">
            <a:avLst/>
          </a:prstGeom>
        </p:spPr>
      </p:pic>
      <p:sp>
        <p:nvSpPr>
          <p:cNvPr id="5" name="3 Título"/>
          <p:cNvSpPr txBox="1">
            <a:spLocks/>
          </p:cNvSpPr>
          <p:nvPr/>
        </p:nvSpPr>
        <p:spPr>
          <a:xfrm>
            <a:off x="563008" y="76605"/>
            <a:ext cx="8041440" cy="1408180"/>
          </a:xfrm>
          <a:prstGeom prst="rect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7000">
                <a:schemeClr val="accent6">
                  <a:lumMod val="60000"/>
                  <a:lumOff val="40000"/>
                </a:schemeClr>
              </a:gs>
              <a:gs pos="34000">
                <a:schemeClr val="bg1"/>
              </a:gs>
            </a:gsLst>
            <a:lin ang="5400000" scaled="0"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MX" sz="4000" dirty="0" smtClean="0"/>
              <a:t>El mensaje persuasivo</a:t>
            </a:r>
            <a:endParaRPr lang="es-MX" sz="4000" dirty="0"/>
          </a:p>
        </p:txBody>
      </p:sp>
    </p:spTree>
    <p:extLst>
      <p:ext uri="{BB962C8B-B14F-4D97-AF65-F5344CB8AC3E}">
        <p14:creationId xmlns:p14="http://schemas.microsoft.com/office/powerpoint/2010/main" val="28285635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51280" y="116632"/>
            <a:ext cx="8041440" cy="976213"/>
          </a:xfrm>
          <a:gradFill>
            <a:gsLst>
              <a:gs pos="0">
                <a:schemeClr val="accent6">
                  <a:lumMod val="75000"/>
                </a:schemeClr>
              </a:gs>
              <a:gs pos="7000">
                <a:schemeClr val="accent6">
                  <a:lumMod val="60000"/>
                  <a:lumOff val="40000"/>
                </a:schemeClr>
              </a:gs>
              <a:gs pos="34000">
                <a:schemeClr val="bg1"/>
              </a:gs>
            </a:gsLst>
            <a:lin ang="5400000" scaled="0"/>
          </a:gradFill>
        </p:spPr>
        <p:txBody>
          <a:bodyPr>
            <a:normAutofit fontScale="90000"/>
          </a:bodyPr>
          <a:lstStyle/>
          <a:p>
            <a:r>
              <a:rPr lang="es-MX" dirty="0" smtClean="0"/>
              <a:t>Televisión:</a:t>
            </a:r>
            <a:br>
              <a:rPr lang="es-MX" dirty="0" smtClean="0"/>
            </a:br>
            <a:r>
              <a:rPr lang="es-MX" sz="3700" dirty="0" smtClean="0"/>
              <a:t>Costos de colocación y difusión</a:t>
            </a:r>
            <a:endParaRPr lang="es-MX" sz="3700" dirty="0"/>
          </a:p>
        </p:txBody>
      </p:sp>
      <p:graphicFrame>
        <p:nvGraphicFramePr>
          <p:cNvPr id="6" name="5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2901956"/>
              </p:ext>
            </p:extLst>
          </p:nvPr>
        </p:nvGraphicFramePr>
        <p:xfrm>
          <a:off x="323528" y="1556792"/>
          <a:ext cx="8730606" cy="5124672"/>
        </p:xfrm>
        <a:graphic>
          <a:graphicData uri="http://schemas.openxmlformats.org/drawingml/2006/table">
            <a:tbl>
              <a:tblPr/>
              <a:tblGrid>
                <a:gridCol w="949643"/>
                <a:gridCol w="828092"/>
                <a:gridCol w="1548738"/>
                <a:gridCol w="678788"/>
                <a:gridCol w="819271"/>
                <a:gridCol w="1421798"/>
                <a:gridCol w="828092"/>
                <a:gridCol w="828092"/>
                <a:gridCol w="828092"/>
              </a:tblGrid>
              <a:tr h="272116">
                <a:tc>
                  <a:txBody>
                    <a:bodyPr/>
                    <a:lstStyle/>
                    <a:p>
                      <a:r>
                        <a:rPr lang="es-MX" sz="1000" b="1" dirty="0" smtClean="0">
                          <a:solidFill>
                            <a:srgbClr val="FFC000"/>
                          </a:solidFill>
                        </a:rPr>
                        <a:t>Identificación</a:t>
                      </a:r>
                      <a:endParaRPr lang="es-MX" sz="1000" b="1" dirty="0">
                        <a:solidFill>
                          <a:srgbClr val="FFC000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000" b="1" dirty="0">
                          <a:solidFill>
                            <a:srgbClr val="FFC000"/>
                          </a:solidFill>
                        </a:rPr>
                        <a:t>Siglas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000" b="1" dirty="0">
                          <a:solidFill>
                            <a:srgbClr val="FFC000"/>
                          </a:solidFill>
                        </a:rPr>
                        <a:t>Programación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000" b="1">
                          <a:solidFill>
                            <a:srgbClr val="FFC000"/>
                          </a:solidFill>
                        </a:rPr>
                        <a:t>Tipo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000" b="1" dirty="0">
                          <a:solidFill>
                            <a:srgbClr val="FFC000"/>
                          </a:solidFill>
                        </a:rPr>
                        <a:t>20"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000" b="1" dirty="0">
                          <a:solidFill>
                            <a:srgbClr val="FFC000"/>
                          </a:solidFill>
                        </a:rPr>
                        <a:t>30"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000" b="1">
                          <a:solidFill>
                            <a:srgbClr val="FFC000"/>
                          </a:solidFill>
                        </a:rPr>
                        <a:t>40"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000" b="1" dirty="0">
                          <a:solidFill>
                            <a:srgbClr val="FFC000"/>
                          </a:solidFill>
                        </a:rPr>
                        <a:t>60"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000" b="1" dirty="0">
                          <a:solidFill>
                            <a:srgbClr val="FFC000"/>
                          </a:solidFill>
                        </a:rPr>
                        <a:t>Representan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272116">
                <a:tc>
                  <a:txBody>
                    <a:bodyPr/>
                    <a:lstStyle/>
                    <a:p>
                      <a:pPr algn="l"/>
                      <a:r>
                        <a:rPr lang="es-MX" sz="800" dirty="0">
                          <a:hlinkClick r:id="rId2"/>
                        </a:rPr>
                        <a:t>Canal 22</a:t>
                      </a:r>
                      <a:endParaRPr lang="es-MX" sz="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 dirty="0"/>
                        <a:t>XEIMT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MX" sz="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/>
                        <a:t>“A” 00:01 a 17:00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MX" sz="8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/>
                        <a:t>8,295.00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/>
                        <a:t>12,442.00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/>
                        <a:t>16,590.00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/>
                        <a:t>24,884.00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116">
                <a:tc>
                  <a:txBody>
                    <a:bodyPr/>
                    <a:lstStyle/>
                    <a:p>
                      <a:pPr algn="l"/>
                      <a:r>
                        <a:rPr lang="es-MX" sz="800" dirty="0">
                          <a:hlinkClick r:id="rId2"/>
                        </a:rPr>
                        <a:t>Canal 22</a:t>
                      </a:r>
                      <a:endParaRPr lang="es-MX" sz="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/>
                        <a:t>XEIMT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MX" sz="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/>
                        <a:t>“AA” 17:01 a 19:00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MX" sz="8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/>
                        <a:t>13,230.00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/>
                        <a:t>19,845.00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/>
                        <a:t>26,460.00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/>
                        <a:t>39,690.00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116">
                <a:tc>
                  <a:txBody>
                    <a:bodyPr/>
                    <a:lstStyle/>
                    <a:p>
                      <a:pPr algn="l"/>
                      <a:r>
                        <a:rPr lang="es-MX" sz="800" dirty="0">
                          <a:hlinkClick r:id="rId2"/>
                        </a:rPr>
                        <a:t>Canal 22</a:t>
                      </a:r>
                      <a:endParaRPr lang="es-MX" sz="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 dirty="0"/>
                        <a:t>XEIMT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MX" sz="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/>
                        <a:t>“AAA” 19:01 a 24:00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MX" sz="8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 dirty="0"/>
                        <a:t>18,166.00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/>
                        <a:t>27,248.00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/>
                        <a:t>36,330.00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/>
                        <a:t>54,495.00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116">
                <a:tc>
                  <a:txBody>
                    <a:bodyPr/>
                    <a:lstStyle/>
                    <a:p>
                      <a:pPr algn="l"/>
                      <a:r>
                        <a:rPr lang="es-MX" sz="800">
                          <a:hlinkClick r:id="rId3"/>
                        </a:rPr>
                        <a:t>Canal 9</a:t>
                      </a:r>
                      <a:endParaRPr lang="es-MX" sz="8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 dirty="0"/>
                        <a:t>XEQ-TV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 dirty="0"/>
                        <a:t>COMPRA LIBRE Lunes a viernes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 dirty="0"/>
                        <a:t>06:00 a 07:00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MX" sz="8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/>
                        <a:t>8,900.00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MX" sz="8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MX" sz="8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MX" sz="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116">
                <a:tc>
                  <a:txBody>
                    <a:bodyPr/>
                    <a:lstStyle/>
                    <a:p>
                      <a:pPr algn="l"/>
                      <a:r>
                        <a:rPr lang="es-MX" sz="800" dirty="0">
                          <a:hlinkClick r:id="rId4"/>
                        </a:rPr>
                        <a:t>Canal 2</a:t>
                      </a:r>
                      <a:endParaRPr lang="es-MX" sz="800" dirty="0"/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/>
                        <a:t>XEW-TV</a:t>
                      </a:r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/>
                        <a:t>COMPRA LIBRE Lunes a viernes</a:t>
                      </a:r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/>
                        <a:t>12:00 a 13:00</a:t>
                      </a:r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/>
                        <a:t>172,600.00</a:t>
                      </a:r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MX" sz="800" dirty="0"/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MX" sz="800"/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MX" sz="800"/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>
                          <a:hlinkClick r:id="rId5"/>
                        </a:rPr>
                        <a:t>TELEVISA </a:t>
                      </a:r>
                      <a:endParaRPr lang="es-MX" sz="800"/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116">
                <a:tc>
                  <a:txBody>
                    <a:bodyPr/>
                    <a:lstStyle/>
                    <a:p>
                      <a:pPr algn="l"/>
                      <a:r>
                        <a:rPr lang="es-MX" sz="800">
                          <a:hlinkClick r:id="rId4"/>
                        </a:rPr>
                        <a:t>Canal 2</a:t>
                      </a:r>
                      <a:endParaRPr lang="es-MX" sz="800"/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/>
                        <a:t>XEW-TV</a:t>
                      </a:r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/>
                        <a:t>COMPRA LIBRE Lunes a viernes</a:t>
                      </a:r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/>
                        <a:t>13:00 a 14:00</a:t>
                      </a:r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 dirty="0"/>
                        <a:t>199,800.00</a:t>
                      </a:r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MX" sz="800" dirty="0"/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MX" sz="800" dirty="0"/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MX" sz="800"/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>
                          <a:hlinkClick r:id="rId5"/>
                        </a:rPr>
                        <a:t>TELEVISA </a:t>
                      </a:r>
                      <a:endParaRPr lang="es-MX" sz="800"/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116">
                <a:tc>
                  <a:txBody>
                    <a:bodyPr/>
                    <a:lstStyle/>
                    <a:p>
                      <a:pPr algn="l"/>
                      <a:r>
                        <a:rPr lang="es-MX" sz="800">
                          <a:hlinkClick r:id="rId4"/>
                        </a:rPr>
                        <a:t>Canal 2</a:t>
                      </a:r>
                      <a:endParaRPr lang="es-MX" sz="800"/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/>
                        <a:t>XEW-TV</a:t>
                      </a:r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/>
                        <a:t>COMPRA LIBRE Lunes a viernes</a:t>
                      </a:r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/>
                        <a:t>14:00 a 15:00</a:t>
                      </a:r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/>
                        <a:t>209,600.0</a:t>
                      </a:r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MX" sz="800"/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MX" sz="800" dirty="0"/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MX" sz="800"/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>
                          <a:hlinkClick r:id="rId5"/>
                        </a:rPr>
                        <a:t>TELEVISA </a:t>
                      </a:r>
                      <a:endParaRPr lang="es-MX" sz="800"/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116">
                <a:tc>
                  <a:txBody>
                    <a:bodyPr/>
                    <a:lstStyle/>
                    <a:p>
                      <a:pPr algn="l"/>
                      <a:r>
                        <a:rPr lang="es-MX" sz="800" dirty="0">
                          <a:hlinkClick r:id="rId4"/>
                        </a:rPr>
                        <a:t>Canal 2</a:t>
                      </a:r>
                      <a:endParaRPr lang="es-MX" sz="800" dirty="0"/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/>
                        <a:t>XEW-TV</a:t>
                      </a:r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/>
                        <a:t>COMPRA LIBRE Lunes a viernes</a:t>
                      </a:r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/>
                        <a:t>15:00 a 16:00</a:t>
                      </a:r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/>
                        <a:t>280,600.00</a:t>
                      </a:r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MX" sz="800" dirty="0"/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MX" sz="800"/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MX" sz="800"/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>
                          <a:hlinkClick r:id="rId5"/>
                        </a:rPr>
                        <a:t>TELEVISA </a:t>
                      </a:r>
                      <a:endParaRPr lang="es-MX" sz="800"/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116">
                <a:tc>
                  <a:txBody>
                    <a:bodyPr/>
                    <a:lstStyle/>
                    <a:p>
                      <a:pPr algn="l"/>
                      <a:r>
                        <a:rPr lang="es-MX" sz="800">
                          <a:hlinkClick r:id="rId4"/>
                        </a:rPr>
                        <a:t>Canal 2</a:t>
                      </a:r>
                      <a:endParaRPr lang="es-MX" sz="800"/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/>
                        <a:t>XEW-TV</a:t>
                      </a:r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/>
                        <a:t>COMPRA LIBRE Lunes a viernes</a:t>
                      </a:r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/>
                        <a:t>16:00 a 17:00</a:t>
                      </a:r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/>
                        <a:t>332,700.00</a:t>
                      </a:r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MX" sz="800" dirty="0"/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MX" sz="800" dirty="0"/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MX" sz="800"/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>
                          <a:hlinkClick r:id="rId5"/>
                        </a:rPr>
                        <a:t>TELEVISA </a:t>
                      </a:r>
                      <a:endParaRPr lang="es-MX" sz="800"/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116">
                <a:tc>
                  <a:txBody>
                    <a:bodyPr/>
                    <a:lstStyle/>
                    <a:p>
                      <a:pPr algn="l"/>
                      <a:r>
                        <a:rPr lang="es-MX" sz="800">
                          <a:hlinkClick r:id="rId4"/>
                        </a:rPr>
                        <a:t>Canal 2</a:t>
                      </a:r>
                      <a:endParaRPr lang="es-MX" sz="800"/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/>
                        <a:t>XEW-TV</a:t>
                      </a:r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/>
                        <a:t>COMPRA LIBRE Lunes a viernes</a:t>
                      </a:r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/>
                        <a:t>17:00 a 18:00</a:t>
                      </a:r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/>
                        <a:t>353,000.00</a:t>
                      </a:r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MX" sz="800" dirty="0"/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MX" sz="800" dirty="0"/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MX" sz="800"/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>
                          <a:hlinkClick r:id="rId5"/>
                        </a:rPr>
                        <a:t>TELEVISA </a:t>
                      </a:r>
                      <a:endParaRPr lang="es-MX" sz="800"/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116">
                <a:tc>
                  <a:txBody>
                    <a:bodyPr/>
                    <a:lstStyle/>
                    <a:p>
                      <a:pPr algn="l"/>
                      <a:r>
                        <a:rPr lang="es-MX" sz="800">
                          <a:hlinkClick r:id="rId4"/>
                        </a:rPr>
                        <a:t>Canal 2</a:t>
                      </a:r>
                      <a:endParaRPr lang="es-MX" sz="800"/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/>
                        <a:t>XEW-TV</a:t>
                      </a:r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/>
                        <a:t>COMPRA LIBRE Lunes a viernes</a:t>
                      </a:r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/>
                        <a:t>18:00 a 19:00</a:t>
                      </a:r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/>
                        <a:t>384,300.00</a:t>
                      </a:r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MX" sz="800" dirty="0"/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MX" sz="800" dirty="0"/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MX" sz="800" dirty="0"/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>
                          <a:hlinkClick r:id="rId5"/>
                        </a:rPr>
                        <a:t>TELEVISA </a:t>
                      </a:r>
                      <a:endParaRPr lang="es-MX" sz="800"/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116">
                <a:tc>
                  <a:txBody>
                    <a:bodyPr/>
                    <a:lstStyle/>
                    <a:p>
                      <a:pPr algn="l"/>
                      <a:r>
                        <a:rPr lang="es-MX" sz="800">
                          <a:hlinkClick r:id="rId4"/>
                        </a:rPr>
                        <a:t>Canal 2</a:t>
                      </a:r>
                      <a:endParaRPr lang="es-MX" sz="800"/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/>
                        <a:t>XEW-TV</a:t>
                      </a:r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/>
                        <a:t>COMPRA LIBRE Lunes a viernes</a:t>
                      </a:r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/>
                        <a:t>19:00 a 20:00</a:t>
                      </a:r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/>
                        <a:t>463,500.00</a:t>
                      </a:r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MX" sz="800" dirty="0"/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MX" sz="800" dirty="0"/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MX" sz="800" dirty="0"/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>
                          <a:hlinkClick r:id="rId5"/>
                        </a:rPr>
                        <a:t>TELEVISA </a:t>
                      </a:r>
                      <a:endParaRPr lang="es-MX" sz="800"/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116">
                <a:tc>
                  <a:txBody>
                    <a:bodyPr/>
                    <a:lstStyle/>
                    <a:p>
                      <a:pPr algn="l"/>
                      <a:r>
                        <a:rPr lang="es-MX" sz="800">
                          <a:hlinkClick r:id="rId4"/>
                        </a:rPr>
                        <a:t>Canal 2</a:t>
                      </a:r>
                      <a:endParaRPr lang="es-MX" sz="800"/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/>
                        <a:t>XEW-TV</a:t>
                      </a:r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/>
                        <a:t>COMPRA LIBRE Lunes a viernes</a:t>
                      </a:r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/>
                        <a:t>20:00 a 21:00</a:t>
                      </a:r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/>
                        <a:t>794,800.00</a:t>
                      </a:r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MX" sz="800"/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MX" sz="800" dirty="0"/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MX" sz="800" dirty="0"/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>
                          <a:hlinkClick r:id="rId5"/>
                        </a:rPr>
                        <a:t>TELEVISA </a:t>
                      </a:r>
                      <a:endParaRPr lang="es-MX" sz="800"/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116">
                <a:tc>
                  <a:txBody>
                    <a:bodyPr/>
                    <a:lstStyle/>
                    <a:p>
                      <a:pPr algn="l"/>
                      <a:r>
                        <a:rPr lang="es-MX" sz="800">
                          <a:hlinkClick r:id="rId4"/>
                        </a:rPr>
                        <a:t>Canal 2</a:t>
                      </a:r>
                      <a:endParaRPr lang="es-MX" sz="800"/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/>
                        <a:t>XEW-TV</a:t>
                      </a:r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/>
                        <a:t>COMPRA LIBRE Lunes a viernes</a:t>
                      </a:r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 dirty="0"/>
                        <a:t>21:00 a 22:00</a:t>
                      </a:r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/>
                        <a:t>1,048,700.00</a:t>
                      </a:r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MX" sz="800"/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MX" sz="800" dirty="0"/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MX" sz="800" dirty="0"/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 dirty="0">
                          <a:hlinkClick r:id="rId5"/>
                        </a:rPr>
                        <a:t>TELEVISA </a:t>
                      </a:r>
                      <a:endParaRPr lang="es-MX" sz="800" dirty="0"/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116">
                <a:tc>
                  <a:txBody>
                    <a:bodyPr/>
                    <a:lstStyle/>
                    <a:p>
                      <a:pPr algn="l"/>
                      <a:r>
                        <a:rPr lang="es-MX" sz="800">
                          <a:hlinkClick r:id="rId4"/>
                        </a:rPr>
                        <a:t>Canal 2</a:t>
                      </a:r>
                      <a:endParaRPr lang="es-MX" sz="800"/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/>
                        <a:t>XEW-TV</a:t>
                      </a:r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/>
                        <a:t>COMPRA LIBRE Lunes a viernes</a:t>
                      </a:r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/>
                        <a:t>22:00 a 23:00</a:t>
                      </a:r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/>
                        <a:t>683,100.00</a:t>
                      </a:r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MX" sz="800"/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MX" sz="800" dirty="0"/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MX" sz="800" dirty="0"/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 dirty="0">
                          <a:hlinkClick r:id="rId5"/>
                        </a:rPr>
                        <a:t>TELEVISA </a:t>
                      </a:r>
                      <a:endParaRPr lang="es-MX" sz="800" dirty="0"/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116">
                <a:tc>
                  <a:txBody>
                    <a:bodyPr/>
                    <a:lstStyle/>
                    <a:p>
                      <a:pPr algn="l"/>
                      <a:r>
                        <a:rPr lang="es-MX" sz="800" dirty="0">
                          <a:hlinkClick r:id="rId4"/>
                        </a:rPr>
                        <a:t>Canal 2</a:t>
                      </a:r>
                      <a:endParaRPr lang="es-MX" sz="800" dirty="0"/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/>
                        <a:t>XEW-TV</a:t>
                      </a:r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/>
                        <a:t>COMPRA LIBRE Lunes a viernes</a:t>
                      </a:r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/>
                        <a:t>23:00 a 24:00</a:t>
                      </a:r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/>
                        <a:t>194,800.000</a:t>
                      </a:r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MX" sz="800"/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MX" sz="800"/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MX" sz="800" dirty="0"/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800" dirty="0">
                          <a:hlinkClick r:id="rId5"/>
                        </a:rPr>
                        <a:t>TELEVISA </a:t>
                      </a:r>
                      <a:endParaRPr lang="es-MX" sz="800" dirty="0"/>
                    </a:p>
                  </a:txBody>
                  <a:tcPr marL="12369" marR="12369" marT="6184" marB="61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57808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51280" y="116632"/>
            <a:ext cx="8041440" cy="1442674"/>
          </a:xfrm>
          <a:gradFill>
            <a:gsLst>
              <a:gs pos="0">
                <a:schemeClr val="accent6">
                  <a:lumMod val="75000"/>
                </a:schemeClr>
              </a:gs>
              <a:gs pos="7000">
                <a:schemeClr val="accent6">
                  <a:lumMod val="60000"/>
                  <a:lumOff val="40000"/>
                </a:schemeClr>
              </a:gs>
              <a:gs pos="34000">
                <a:schemeClr val="bg1"/>
              </a:gs>
            </a:gsLst>
            <a:lin ang="5400000" scaled="0"/>
          </a:gradFill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s-MX" dirty="0"/>
              <a:t>Televisión restringida:</a:t>
            </a:r>
            <a:br>
              <a:rPr lang="es-MX" dirty="0"/>
            </a:br>
            <a:r>
              <a:rPr lang="es-MX" dirty="0"/>
              <a:t>Costos de colocación y difusión</a:t>
            </a: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6868528"/>
              </p:ext>
            </p:extLst>
          </p:nvPr>
        </p:nvGraphicFramePr>
        <p:xfrm>
          <a:off x="539552" y="1547324"/>
          <a:ext cx="7848873" cy="5310676"/>
        </p:xfrm>
        <a:graphic>
          <a:graphicData uri="http://schemas.openxmlformats.org/drawingml/2006/table">
            <a:tbl>
              <a:tblPr/>
              <a:tblGrid>
                <a:gridCol w="6623827"/>
                <a:gridCol w="612523"/>
                <a:gridCol w="612523"/>
              </a:tblGrid>
              <a:tr h="52419">
                <a:tc gridSpan="3">
                  <a:txBody>
                    <a:bodyPr/>
                    <a:lstStyle/>
                    <a:p>
                      <a:pPr algn="ctr"/>
                      <a:r>
                        <a:rPr lang="it-IT" sz="800" b="1" dirty="0">
                          <a:solidFill>
                            <a:srgbClr val="FFC000"/>
                          </a:solidFill>
                          <a:effectLst/>
                          <a:latin typeface="+mj-lt"/>
                        </a:rPr>
                        <a:t>BARRA MATUTINA 6:00 - 11:59 HRS.</a:t>
                      </a:r>
                      <a:endParaRPr lang="it-IT" sz="800" dirty="0">
                        <a:solidFill>
                          <a:srgbClr val="FFC000"/>
                        </a:solidFill>
                        <a:effectLst/>
                        <a:latin typeface="+mj-lt"/>
                      </a:endParaRPr>
                    </a:p>
                  </a:txBody>
                  <a:tcPr marL="13105" marR="13105" marT="6552" marB="6552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52419">
                <a:tc>
                  <a:txBody>
                    <a:bodyPr/>
                    <a:lstStyle/>
                    <a:p>
                      <a:pPr algn="ctr"/>
                      <a:endParaRPr lang="es-MX" sz="800">
                        <a:effectLst/>
                        <a:latin typeface="+mj-lt"/>
                      </a:endParaRPr>
                    </a:p>
                  </a:txBody>
                  <a:tcPr marL="13105" marR="13105" marT="6552" marB="6552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MX" sz="800">
                        <a:effectLst/>
                        <a:latin typeface="+mj-lt"/>
                      </a:endParaRPr>
                    </a:p>
                  </a:txBody>
                  <a:tcPr marL="13105" marR="13105" marT="6552" marB="6552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MX" sz="800">
                        <a:effectLst/>
                        <a:latin typeface="+mj-lt"/>
                      </a:endParaRPr>
                    </a:p>
                  </a:txBody>
                  <a:tcPr marL="13105" marR="13105" marT="6552" marB="6552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676">
                <a:tc>
                  <a:txBody>
                    <a:bodyPr/>
                    <a:lstStyle/>
                    <a:p>
                      <a:pPr algn="ctr"/>
                      <a:r>
                        <a:rPr lang="es-MX" sz="800">
                          <a:effectLst/>
                          <a:latin typeface="+mj-lt"/>
                        </a:rPr>
                        <a:t>Spot 20"</a:t>
                      </a:r>
                    </a:p>
                  </a:txBody>
                  <a:tcPr marL="13105" marR="13105" marT="6552" marB="6552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MX" sz="800">
                        <a:effectLst/>
                        <a:latin typeface="+mj-lt"/>
                      </a:endParaRPr>
                    </a:p>
                  </a:txBody>
                  <a:tcPr marL="13105" marR="13105" marT="6552" marB="6552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>
                          <a:effectLst/>
                          <a:latin typeface="+mj-lt"/>
                        </a:rPr>
                        <a:t>$2,100</a:t>
                      </a:r>
                    </a:p>
                  </a:txBody>
                  <a:tcPr marL="13105" marR="13105" marT="6552" marB="6552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676">
                <a:tc>
                  <a:txBody>
                    <a:bodyPr/>
                    <a:lstStyle/>
                    <a:p>
                      <a:pPr algn="ctr"/>
                      <a:r>
                        <a:rPr lang="es-MX" sz="800">
                          <a:effectLst/>
                          <a:latin typeface="+mj-lt"/>
                        </a:rPr>
                        <a:t>Spot 30"</a:t>
                      </a:r>
                    </a:p>
                  </a:txBody>
                  <a:tcPr marL="13105" marR="13105" marT="6552" marB="6552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MX" sz="800">
                        <a:effectLst/>
                        <a:latin typeface="+mj-lt"/>
                      </a:endParaRPr>
                    </a:p>
                  </a:txBody>
                  <a:tcPr marL="13105" marR="13105" marT="6552" marB="6552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>
                          <a:effectLst/>
                          <a:latin typeface="+mj-lt"/>
                        </a:rPr>
                        <a:t>$3,150</a:t>
                      </a:r>
                    </a:p>
                  </a:txBody>
                  <a:tcPr marL="13105" marR="13105" marT="6552" marB="6552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676">
                <a:tc>
                  <a:txBody>
                    <a:bodyPr/>
                    <a:lstStyle/>
                    <a:p>
                      <a:pPr algn="ctr"/>
                      <a:r>
                        <a:rPr lang="es-MX" sz="800">
                          <a:effectLst/>
                          <a:latin typeface="+mj-lt"/>
                        </a:rPr>
                        <a:t>Spot 1'</a:t>
                      </a:r>
                    </a:p>
                  </a:txBody>
                  <a:tcPr marL="13105" marR="13105" marT="6552" marB="6552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MX" sz="800">
                        <a:effectLst/>
                        <a:latin typeface="+mj-lt"/>
                      </a:endParaRPr>
                    </a:p>
                  </a:txBody>
                  <a:tcPr marL="13105" marR="13105" marT="6552" marB="6552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>
                          <a:effectLst/>
                          <a:latin typeface="+mj-lt"/>
                        </a:rPr>
                        <a:t>$6,300</a:t>
                      </a:r>
                    </a:p>
                  </a:txBody>
                  <a:tcPr marL="13105" marR="13105" marT="6552" marB="6552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676">
                <a:tc>
                  <a:txBody>
                    <a:bodyPr/>
                    <a:lstStyle/>
                    <a:p>
                      <a:pPr algn="ctr"/>
                      <a:r>
                        <a:rPr lang="es-MX" sz="800">
                          <a:effectLst/>
                          <a:latin typeface="+mj-lt"/>
                        </a:rPr>
                        <a:t>Mención de 1 Minuto con Integración de Marca</a:t>
                      </a:r>
                    </a:p>
                  </a:txBody>
                  <a:tcPr marL="13105" marR="13105" marT="6552" marB="6552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MX" sz="800">
                        <a:effectLst/>
                        <a:latin typeface="+mj-lt"/>
                      </a:endParaRPr>
                    </a:p>
                  </a:txBody>
                  <a:tcPr marL="13105" marR="13105" marT="6552" marB="6552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>
                          <a:effectLst/>
                          <a:latin typeface="+mj-lt"/>
                        </a:rPr>
                        <a:t>$8,400</a:t>
                      </a:r>
                    </a:p>
                  </a:txBody>
                  <a:tcPr marL="13105" marR="13105" marT="6552" marB="6552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990">
                <a:tc>
                  <a:txBody>
                    <a:bodyPr/>
                    <a:lstStyle/>
                    <a:p>
                      <a:pPr algn="ctr"/>
                      <a:r>
                        <a:rPr lang="es-MX" sz="800">
                          <a:effectLst/>
                          <a:latin typeface="+mj-lt"/>
                        </a:rPr>
                        <a:t>Co- Patrocinio de Programa, Sección o Película. Incluye Cortinilla de</a:t>
                      </a:r>
                      <a:br>
                        <a:rPr lang="es-MX" sz="800">
                          <a:effectLst/>
                          <a:latin typeface="+mj-lt"/>
                        </a:rPr>
                      </a:br>
                      <a:r>
                        <a:rPr lang="es-MX" sz="800">
                          <a:effectLst/>
                          <a:latin typeface="+mj-lt"/>
                        </a:rPr>
                        <a:t>Entrada y Salida de hasta 10" c/u y 1 Minuto Comercial.</a:t>
                      </a:r>
                    </a:p>
                  </a:txBody>
                  <a:tcPr marL="13105" marR="13105" marT="6552" marB="6552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MX" sz="800">
                        <a:effectLst/>
                        <a:latin typeface="+mj-lt"/>
                      </a:endParaRPr>
                    </a:p>
                  </a:txBody>
                  <a:tcPr marL="13105" marR="13105" marT="6552" marB="6552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>
                          <a:effectLst/>
                          <a:latin typeface="+mj-lt"/>
                        </a:rPr>
                        <a:t>$21,000</a:t>
                      </a:r>
                    </a:p>
                  </a:txBody>
                  <a:tcPr marL="13105" marR="13105" marT="6552" marB="6552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990">
                <a:tc>
                  <a:txBody>
                    <a:bodyPr/>
                    <a:lstStyle/>
                    <a:p>
                      <a:pPr algn="ctr"/>
                      <a:r>
                        <a:rPr lang="es-MX" sz="800">
                          <a:effectLst/>
                          <a:latin typeface="+mj-lt"/>
                        </a:rPr>
                        <a:t>Entrevista de 3 Minutos</a:t>
                      </a:r>
                    </a:p>
                  </a:txBody>
                  <a:tcPr marL="13105" marR="13105" marT="6552" marB="6552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MX" sz="800">
                        <a:effectLst/>
                        <a:latin typeface="+mj-lt"/>
                      </a:endParaRPr>
                    </a:p>
                  </a:txBody>
                  <a:tcPr marL="13105" marR="13105" marT="6552" marB="6552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>
                          <a:effectLst/>
                          <a:latin typeface="+mj-lt"/>
                        </a:rPr>
                        <a:t>$25,200</a:t>
                      </a:r>
                    </a:p>
                  </a:txBody>
                  <a:tcPr marL="13105" marR="13105" marT="6552" marB="6552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419">
                <a:tc>
                  <a:txBody>
                    <a:bodyPr/>
                    <a:lstStyle/>
                    <a:p>
                      <a:pPr algn="ctr"/>
                      <a:endParaRPr lang="es-MX" sz="800">
                        <a:effectLst/>
                        <a:latin typeface="+mj-lt"/>
                      </a:endParaRPr>
                    </a:p>
                  </a:txBody>
                  <a:tcPr marL="13105" marR="13105" marT="6552" marB="6552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MX" sz="800">
                        <a:effectLst/>
                        <a:latin typeface="+mj-lt"/>
                      </a:endParaRPr>
                    </a:p>
                  </a:txBody>
                  <a:tcPr marL="13105" marR="13105" marT="6552" marB="65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MX" sz="800">
                        <a:effectLst/>
                        <a:latin typeface="+mj-lt"/>
                      </a:endParaRPr>
                    </a:p>
                  </a:txBody>
                  <a:tcPr marL="13105" marR="13105" marT="6552" marB="6552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419">
                <a:tc gridSpan="3">
                  <a:txBody>
                    <a:bodyPr/>
                    <a:lstStyle/>
                    <a:p>
                      <a:pPr algn="ctr"/>
                      <a:r>
                        <a:rPr lang="es-MX" sz="800" b="1" dirty="0">
                          <a:solidFill>
                            <a:srgbClr val="FFC000"/>
                          </a:solidFill>
                          <a:effectLst/>
                          <a:latin typeface="+mj-lt"/>
                        </a:rPr>
                        <a:t>BARRA VESPERTINA 12:00 -17:59 HRS.</a:t>
                      </a:r>
                      <a:endParaRPr lang="es-MX" sz="800" dirty="0">
                        <a:solidFill>
                          <a:srgbClr val="FFC000"/>
                        </a:solidFill>
                        <a:effectLst/>
                        <a:latin typeface="+mj-lt"/>
                      </a:endParaRPr>
                    </a:p>
                  </a:txBody>
                  <a:tcPr marL="13105" marR="13105" marT="6552" marB="6552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52419">
                <a:tc>
                  <a:txBody>
                    <a:bodyPr/>
                    <a:lstStyle/>
                    <a:p>
                      <a:pPr algn="ctr"/>
                      <a:endParaRPr lang="es-MX" sz="800">
                        <a:effectLst/>
                        <a:latin typeface="+mj-lt"/>
                      </a:endParaRPr>
                    </a:p>
                  </a:txBody>
                  <a:tcPr marL="13105" marR="13105" marT="6552" marB="6552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MX" sz="800">
                        <a:effectLst/>
                        <a:latin typeface="+mj-lt"/>
                      </a:endParaRPr>
                    </a:p>
                  </a:txBody>
                  <a:tcPr marL="13105" marR="13105" marT="6552" marB="6552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MX" sz="800">
                        <a:effectLst/>
                        <a:latin typeface="+mj-lt"/>
                      </a:endParaRPr>
                    </a:p>
                  </a:txBody>
                  <a:tcPr marL="13105" marR="13105" marT="6552" marB="6552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676">
                <a:tc>
                  <a:txBody>
                    <a:bodyPr/>
                    <a:lstStyle/>
                    <a:p>
                      <a:pPr algn="ctr"/>
                      <a:r>
                        <a:rPr lang="es-MX" sz="800">
                          <a:effectLst/>
                          <a:latin typeface="+mj-lt"/>
                        </a:rPr>
                        <a:t>Spot 20"</a:t>
                      </a:r>
                    </a:p>
                  </a:txBody>
                  <a:tcPr marL="13105" marR="13105" marT="6552" marB="6552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MX" sz="800">
                        <a:effectLst/>
                        <a:latin typeface="+mj-lt"/>
                      </a:endParaRPr>
                    </a:p>
                  </a:txBody>
                  <a:tcPr marL="13105" marR="13105" marT="6552" marB="6552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>
                          <a:effectLst/>
                          <a:latin typeface="+mj-lt"/>
                        </a:rPr>
                        <a:t>$3,360</a:t>
                      </a:r>
                    </a:p>
                  </a:txBody>
                  <a:tcPr marL="13105" marR="13105" marT="6552" marB="6552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676">
                <a:tc>
                  <a:txBody>
                    <a:bodyPr/>
                    <a:lstStyle/>
                    <a:p>
                      <a:pPr algn="ctr"/>
                      <a:r>
                        <a:rPr lang="es-MX" sz="800">
                          <a:effectLst/>
                          <a:latin typeface="+mj-lt"/>
                        </a:rPr>
                        <a:t>Spot 30"</a:t>
                      </a:r>
                    </a:p>
                  </a:txBody>
                  <a:tcPr marL="13105" marR="13105" marT="6552" marB="6552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MX" sz="800">
                        <a:effectLst/>
                        <a:latin typeface="+mj-lt"/>
                      </a:endParaRPr>
                    </a:p>
                  </a:txBody>
                  <a:tcPr marL="13105" marR="13105" marT="6552" marB="6552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>
                          <a:effectLst/>
                          <a:latin typeface="+mj-lt"/>
                        </a:rPr>
                        <a:t>$5,040</a:t>
                      </a:r>
                    </a:p>
                  </a:txBody>
                  <a:tcPr marL="13105" marR="13105" marT="6552" marB="6552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990">
                <a:tc>
                  <a:txBody>
                    <a:bodyPr/>
                    <a:lstStyle/>
                    <a:p>
                      <a:pPr algn="ctr"/>
                      <a:r>
                        <a:rPr lang="es-MX" sz="800">
                          <a:effectLst/>
                          <a:latin typeface="+mj-lt"/>
                        </a:rPr>
                        <a:t>Spot 1'</a:t>
                      </a:r>
                    </a:p>
                  </a:txBody>
                  <a:tcPr marL="13105" marR="13105" marT="6552" marB="6552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MX" sz="800">
                        <a:effectLst/>
                        <a:latin typeface="+mj-lt"/>
                      </a:endParaRPr>
                    </a:p>
                  </a:txBody>
                  <a:tcPr marL="13105" marR="13105" marT="6552" marB="6552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>
                          <a:effectLst/>
                          <a:latin typeface="+mj-lt"/>
                        </a:rPr>
                        <a:t>$10,080</a:t>
                      </a:r>
                    </a:p>
                  </a:txBody>
                  <a:tcPr marL="13105" marR="13105" marT="6552" marB="6552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990">
                <a:tc>
                  <a:txBody>
                    <a:bodyPr/>
                    <a:lstStyle/>
                    <a:p>
                      <a:pPr algn="ctr"/>
                      <a:r>
                        <a:rPr lang="es-MX" sz="800">
                          <a:effectLst/>
                          <a:latin typeface="+mj-lt"/>
                        </a:rPr>
                        <a:t>Mención de 1 Minuto con Integración de Marca</a:t>
                      </a:r>
                    </a:p>
                  </a:txBody>
                  <a:tcPr marL="13105" marR="13105" marT="6552" marB="6552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MX" sz="800">
                        <a:effectLst/>
                        <a:latin typeface="+mj-lt"/>
                      </a:endParaRPr>
                    </a:p>
                  </a:txBody>
                  <a:tcPr marL="13105" marR="13105" marT="6552" marB="6552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>
                          <a:effectLst/>
                          <a:latin typeface="+mj-lt"/>
                        </a:rPr>
                        <a:t>$13,440</a:t>
                      </a:r>
                    </a:p>
                  </a:txBody>
                  <a:tcPr marL="13105" marR="13105" marT="6552" marB="6552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990">
                <a:tc>
                  <a:txBody>
                    <a:bodyPr/>
                    <a:lstStyle/>
                    <a:p>
                      <a:pPr algn="ctr"/>
                      <a:r>
                        <a:rPr lang="es-MX" sz="800">
                          <a:effectLst/>
                          <a:latin typeface="+mj-lt"/>
                        </a:rPr>
                        <a:t>Co- Patrocinio de Programa, Sección o Película. Incluye Cortinilla de</a:t>
                      </a:r>
                      <a:br>
                        <a:rPr lang="es-MX" sz="800">
                          <a:effectLst/>
                          <a:latin typeface="+mj-lt"/>
                        </a:rPr>
                      </a:br>
                      <a:r>
                        <a:rPr lang="es-MX" sz="800">
                          <a:effectLst/>
                          <a:latin typeface="+mj-lt"/>
                        </a:rPr>
                        <a:t>Entrada y Salida de hasta 10" c/u y 1 Minuto Comercial.</a:t>
                      </a:r>
                    </a:p>
                  </a:txBody>
                  <a:tcPr marL="13105" marR="13105" marT="6552" marB="6552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MX" sz="800">
                        <a:effectLst/>
                        <a:latin typeface="+mj-lt"/>
                      </a:endParaRPr>
                    </a:p>
                  </a:txBody>
                  <a:tcPr marL="13105" marR="13105" marT="6552" marB="6552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>
                          <a:effectLst/>
                          <a:latin typeface="+mj-lt"/>
                        </a:rPr>
                        <a:t>$33,600</a:t>
                      </a:r>
                    </a:p>
                  </a:txBody>
                  <a:tcPr marL="13105" marR="13105" marT="6552" marB="6552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990">
                <a:tc>
                  <a:txBody>
                    <a:bodyPr/>
                    <a:lstStyle/>
                    <a:p>
                      <a:pPr algn="ctr"/>
                      <a:r>
                        <a:rPr lang="es-MX" sz="800">
                          <a:effectLst/>
                          <a:latin typeface="+mj-lt"/>
                        </a:rPr>
                        <a:t>Entrevista de 3 Minutos</a:t>
                      </a:r>
                    </a:p>
                  </a:txBody>
                  <a:tcPr marL="13105" marR="13105" marT="6552" marB="6552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MX" sz="800">
                        <a:effectLst/>
                        <a:latin typeface="+mj-lt"/>
                      </a:endParaRPr>
                    </a:p>
                  </a:txBody>
                  <a:tcPr marL="13105" marR="13105" marT="6552" marB="6552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>
                          <a:effectLst/>
                          <a:latin typeface="+mj-lt"/>
                        </a:rPr>
                        <a:t>$40,320</a:t>
                      </a:r>
                    </a:p>
                  </a:txBody>
                  <a:tcPr marL="13105" marR="13105" marT="6552" marB="6552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419">
                <a:tc>
                  <a:txBody>
                    <a:bodyPr/>
                    <a:lstStyle/>
                    <a:p>
                      <a:pPr algn="ctr"/>
                      <a:endParaRPr lang="es-MX" sz="800">
                        <a:effectLst/>
                        <a:latin typeface="+mj-lt"/>
                      </a:endParaRPr>
                    </a:p>
                  </a:txBody>
                  <a:tcPr marL="13105" marR="13105" marT="6552" marB="6552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MX" sz="800">
                        <a:effectLst/>
                        <a:latin typeface="+mj-lt"/>
                      </a:endParaRPr>
                    </a:p>
                  </a:txBody>
                  <a:tcPr marL="13105" marR="13105" marT="6552" marB="65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MX" sz="800">
                        <a:effectLst/>
                        <a:latin typeface="+mj-lt"/>
                      </a:endParaRPr>
                    </a:p>
                  </a:txBody>
                  <a:tcPr marL="13105" marR="13105" marT="6552" marB="6552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419">
                <a:tc gridSpan="3">
                  <a:txBody>
                    <a:bodyPr/>
                    <a:lstStyle/>
                    <a:p>
                      <a:pPr algn="ctr"/>
                      <a:r>
                        <a:rPr lang="es-MX" sz="800" b="1" dirty="0">
                          <a:solidFill>
                            <a:srgbClr val="FFC000"/>
                          </a:solidFill>
                          <a:effectLst/>
                          <a:latin typeface="+mj-lt"/>
                        </a:rPr>
                        <a:t>BARRA ESTELAR 18:00 -23:59 HRS.</a:t>
                      </a:r>
                      <a:endParaRPr lang="es-MX" sz="800" dirty="0">
                        <a:solidFill>
                          <a:srgbClr val="FFC000"/>
                        </a:solidFill>
                        <a:effectLst/>
                        <a:latin typeface="+mj-lt"/>
                      </a:endParaRPr>
                    </a:p>
                  </a:txBody>
                  <a:tcPr marL="13105" marR="13105" marT="6552" marB="6552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52419">
                <a:tc>
                  <a:txBody>
                    <a:bodyPr/>
                    <a:lstStyle/>
                    <a:p>
                      <a:pPr algn="ctr"/>
                      <a:endParaRPr lang="es-MX" sz="800">
                        <a:effectLst/>
                        <a:latin typeface="+mj-lt"/>
                      </a:endParaRPr>
                    </a:p>
                  </a:txBody>
                  <a:tcPr marL="13105" marR="13105" marT="6552" marB="6552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MX" sz="800">
                        <a:effectLst/>
                        <a:latin typeface="+mj-lt"/>
                      </a:endParaRPr>
                    </a:p>
                  </a:txBody>
                  <a:tcPr marL="13105" marR="13105" marT="6552" marB="6552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MX" sz="800">
                        <a:effectLst/>
                        <a:latin typeface="+mj-lt"/>
                      </a:endParaRPr>
                    </a:p>
                  </a:txBody>
                  <a:tcPr marL="13105" marR="13105" marT="6552" marB="6552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676">
                <a:tc>
                  <a:txBody>
                    <a:bodyPr/>
                    <a:lstStyle/>
                    <a:p>
                      <a:pPr algn="ctr"/>
                      <a:r>
                        <a:rPr lang="es-MX" sz="800">
                          <a:effectLst/>
                          <a:latin typeface="+mj-lt"/>
                        </a:rPr>
                        <a:t>Spot 20"</a:t>
                      </a:r>
                    </a:p>
                  </a:txBody>
                  <a:tcPr marL="13105" marR="13105" marT="6552" marB="6552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MX" sz="800">
                        <a:effectLst/>
                        <a:latin typeface="+mj-lt"/>
                      </a:endParaRPr>
                    </a:p>
                  </a:txBody>
                  <a:tcPr marL="13105" marR="13105" marT="6552" marB="6552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>
                          <a:effectLst/>
                          <a:latin typeface="+mj-lt"/>
                        </a:rPr>
                        <a:t>$7,350</a:t>
                      </a:r>
                    </a:p>
                  </a:txBody>
                  <a:tcPr marL="13105" marR="13105" marT="6552" marB="6552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990">
                <a:tc>
                  <a:txBody>
                    <a:bodyPr/>
                    <a:lstStyle/>
                    <a:p>
                      <a:pPr algn="ctr"/>
                      <a:r>
                        <a:rPr lang="es-MX" sz="800">
                          <a:effectLst/>
                          <a:latin typeface="+mj-lt"/>
                        </a:rPr>
                        <a:t>Spot 30"</a:t>
                      </a:r>
                    </a:p>
                  </a:txBody>
                  <a:tcPr marL="13105" marR="13105" marT="6552" marB="6552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MX" sz="800">
                        <a:effectLst/>
                        <a:latin typeface="+mj-lt"/>
                      </a:endParaRPr>
                    </a:p>
                  </a:txBody>
                  <a:tcPr marL="13105" marR="13105" marT="6552" marB="6552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>
                          <a:effectLst/>
                          <a:latin typeface="+mj-lt"/>
                        </a:rPr>
                        <a:t>$11,025</a:t>
                      </a:r>
                    </a:p>
                  </a:txBody>
                  <a:tcPr marL="13105" marR="13105" marT="6552" marB="6552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990">
                <a:tc>
                  <a:txBody>
                    <a:bodyPr/>
                    <a:lstStyle/>
                    <a:p>
                      <a:pPr algn="ctr"/>
                      <a:r>
                        <a:rPr lang="es-MX" sz="800">
                          <a:effectLst/>
                          <a:latin typeface="+mj-lt"/>
                        </a:rPr>
                        <a:t>Spot 1'</a:t>
                      </a:r>
                    </a:p>
                  </a:txBody>
                  <a:tcPr marL="13105" marR="13105" marT="6552" marB="6552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MX" sz="800">
                        <a:effectLst/>
                        <a:latin typeface="+mj-lt"/>
                      </a:endParaRPr>
                    </a:p>
                  </a:txBody>
                  <a:tcPr marL="13105" marR="13105" marT="6552" marB="6552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>
                          <a:effectLst/>
                          <a:latin typeface="+mj-lt"/>
                        </a:rPr>
                        <a:t>$22,050</a:t>
                      </a:r>
                    </a:p>
                  </a:txBody>
                  <a:tcPr marL="13105" marR="13105" marT="6552" marB="6552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990">
                <a:tc>
                  <a:txBody>
                    <a:bodyPr/>
                    <a:lstStyle/>
                    <a:p>
                      <a:pPr algn="ctr"/>
                      <a:r>
                        <a:rPr lang="es-MX" sz="800">
                          <a:effectLst/>
                          <a:latin typeface="+mj-lt"/>
                        </a:rPr>
                        <a:t>Mención de 1 Minuto con Integración de Marca</a:t>
                      </a:r>
                    </a:p>
                  </a:txBody>
                  <a:tcPr marL="13105" marR="13105" marT="6552" marB="6552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MX" sz="800">
                        <a:effectLst/>
                        <a:latin typeface="+mj-lt"/>
                      </a:endParaRPr>
                    </a:p>
                  </a:txBody>
                  <a:tcPr marL="13105" marR="13105" marT="6552" marB="6552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>
                          <a:effectLst/>
                          <a:latin typeface="+mj-lt"/>
                        </a:rPr>
                        <a:t>$29,400</a:t>
                      </a:r>
                    </a:p>
                  </a:txBody>
                  <a:tcPr marL="13105" marR="13105" marT="6552" marB="6552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990">
                <a:tc>
                  <a:txBody>
                    <a:bodyPr/>
                    <a:lstStyle/>
                    <a:p>
                      <a:pPr algn="ctr"/>
                      <a:r>
                        <a:rPr lang="es-MX" sz="800">
                          <a:effectLst/>
                          <a:latin typeface="+mj-lt"/>
                        </a:rPr>
                        <a:t>Co- Patrocinio de Programa, Sección o Película. Incluye Cortinilla de</a:t>
                      </a:r>
                      <a:br>
                        <a:rPr lang="es-MX" sz="800">
                          <a:effectLst/>
                          <a:latin typeface="+mj-lt"/>
                        </a:rPr>
                      </a:br>
                      <a:r>
                        <a:rPr lang="es-MX" sz="800">
                          <a:effectLst/>
                          <a:latin typeface="+mj-lt"/>
                        </a:rPr>
                        <a:t>Entrada y Salida de hasta 10" c/u y 1 Minuto Comercial.</a:t>
                      </a:r>
                    </a:p>
                  </a:txBody>
                  <a:tcPr marL="13105" marR="13105" marT="6552" marB="6552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MX" sz="800">
                        <a:effectLst/>
                        <a:latin typeface="+mj-lt"/>
                      </a:endParaRPr>
                    </a:p>
                  </a:txBody>
                  <a:tcPr marL="13105" marR="13105" marT="6552" marB="6552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>
                          <a:effectLst/>
                          <a:latin typeface="+mj-lt"/>
                        </a:rPr>
                        <a:t>$73,500</a:t>
                      </a:r>
                    </a:p>
                  </a:txBody>
                  <a:tcPr marL="13105" marR="13105" marT="6552" marB="6552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990">
                <a:tc>
                  <a:txBody>
                    <a:bodyPr/>
                    <a:lstStyle/>
                    <a:p>
                      <a:pPr algn="ctr"/>
                      <a:r>
                        <a:rPr lang="es-MX" sz="800">
                          <a:effectLst/>
                          <a:latin typeface="+mj-lt"/>
                        </a:rPr>
                        <a:t>Entrevista de 3 Minutos</a:t>
                      </a:r>
                    </a:p>
                  </a:txBody>
                  <a:tcPr marL="13105" marR="13105" marT="6552" marB="6552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MX" sz="800">
                        <a:effectLst/>
                        <a:latin typeface="+mj-lt"/>
                      </a:endParaRPr>
                    </a:p>
                  </a:txBody>
                  <a:tcPr marL="13105" marR="13105" marT="6552" marB="6552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 dirty="0">
                          <a:effectLst/>
                          <a:latin typeface="+mj-lt"/>
                        </a:rPr>
                        <a:t>$88,200</a:t>
                      </a:r>
                    </a:p>
                  </a:txBody>
                  <a:tcPr marL="13105" marR="13105" marT="6552" marB="6552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48448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51280" y="116632"/>
            <a:ext cx="8041440" cy="1442674"/>
          </a:xfrm>
          <a:gradFill>
            <a:gsLst>
              <a:gs pos="0">
                <a:schemeClr val="accent6">
                  <a:lumMod val="75000"/>
                </a:schemeClr>
              </a:gs>
              <a:gs pos="7000">
                <a:schemeClr val="accent6">
                  <a:lumMod val="60000"/>
                  <a:lumOff val="40000"/>
                </a:schemeClr>
              </a:gs>
              <a:gs pos="34000">
                <a:schemeClr val="bg1"/>
              </a:gs>
            </a:gsLst>
            <a:lin ang="5400000" scaled="0"/>
          </a:gradFill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s-MX" dirty="0"/>
              <a:t>Radio:</a:t>
            </a:r>
            <a:br>
              <a:rPr lang="es-MX" dirty="0"/>
            </a:br>
            <a:r>
              <a:rPr lang="es-MX" dirty="0"/>
              <a:t>Costos de colocación y difusión</a:t>
            </a:r>
          </a:p>
        </p:txBody>
      </p:sp>
      <p:graphicFrame>
        <p:nvGraphicFramePr>
          <p:cNvPr id="7" name="6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671261"/>
              </p:ext>
            </p:extLst>
          </p:nvPr>
        </p:nvGraphicFramePr>
        <p:xfrm>
          <a:off x="251520" y="1774825"/>
          <a:ext cx="8640960" cy="4712015"/>
        </p:xfrm>
        <a:graphic>
          <a:graphicData uri="http://schemas.openxmlformats.org/drawingml/2006/table">
            <a:tbl>
              <a:tblPr/>
              <a:tblGrid>
                <a:gridCol w="954104"/>
                <a:gridCol w="666074"/>
                <a:gridCol w="666074"/>
                <a:gridCol w="666074"/>
                <a:gridCol w="936106"/>
                <a:gridCol w="396042"/>
                <a:gridCol w="666074"/>
                <a:gridCol w="666074"/>
                <a:gridCol w="666074"/>
                <a:gridCol w="666074"/>
                <a:gridCol w="666074"/>
                <a:gridCol w="1026116"/>
              </a:tblGrid>
              <a:tr h="286370">
                <a:tc>
                  <a:txBody>
                    <a:bodyPr/>
                    <a:lstStyle/>
                    <a:p>
                      <a:r>
                        <a:rPr lang="es-MX" sz="1000" b="1" dirty="0">
                          <a:solidFill>
                            <a:srgbClr val="FFC000"/>
                          </a:solidFill>
                        </a:rPr>
                        <a:t>Identificación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000" b="1" dirty="0">
                          <a:solidFill>
                            <a:srgbClr val="FFC000"/>
                          </a:solidFill>
                        </a:rPr>
                        <a:t>Siglas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000" b="1" dirty="0">
                          <a:solidFill>
                            <a:srgbClr val="FFC000"/>
                          </a:solidFill>
                        </a:rPr>
                        <a:t>Frecuencia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000" b="1" dirty="0">
                          <a:solidFill>
                            <a:srgbClr val="FFC000"/>
                          </a:solidFill>
                        </a:rPr>
                        <a:t>Potencia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000" b="1" dirty="0">
                          <a:solidFill>
                            <a:srgbClr val="FFC000"/>
                          </a:solidFill>
                        </a:rPr>
                        <a:t>Programación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000" b="1" dirty="0">
                          <a:solidFill>
                            <a:srgbClr val="FFC000"/>
                          </a:solidFill>
                        </a:rPr>
                        <a:t>10"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000" b="1" dirty="0">
                          <a:solidFill>
                            <a:srgbClr val="FFC000"/>
                          </a:solidFill>
                        </a:rPr>
                        <a:t>20"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000" b="1" dirty="0">
                          <a:solidFill>
                            <a:srgbClr val="FFC000"/>
                          </a:solidFill>
                        </a:rPr>
                        <a:t>30"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000" b="1" dirty="0">
                          <a:solidFill>
                            <a:srgbClr val="FFC000"/>
                          </a:solidFill>
                        </a:rPr>
                        <a:t>40"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000" b="1" dirty="0">
                          <a:solidFill>
                            <a:srgbClr val="FFC000"/>
                          </a:solidFill>
                        </a:rPr>
                        <a:t>60"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000" b="1" dirty="0">
                          <a:solidFill>
                            <a:srgbClr val="FFC000"/>
                          </a:solidFill>
                        </a:rPr>
                        <a:t>Tipo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000" b="1" dirty="0">
                          <a:solidFill>
                            <a:srgbClr val="FFC000"/>
                          </a:solidFill>
                        </a:rPr>
                        <a:t>Representante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352455">
                <a:tc>
                  <a:txBody>
                    <a:bodyPr/>
                    <a:lstStyle/>
                    <a:p>
                      <a:r>
                        <a:rPr lang="es-MX" sz="800">
                          <a:hlinkClick r:id="rId2"/>
                        </a:rPr>
                        <a:t>ABC Radio</a:t>
                      </a:r>
                      <a:endParaRPr lang="es-MX" sz="800"/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 dirty="0"/>
                        <a:t>XEABC AM 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 dirty="0"/>
                        <a:t>760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 dirty="0"/>
                        <a:t>70,000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Programación general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367.00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734.00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1,100.00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1,467.00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2,200.00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Única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>
                          <a:hlinkClick r:id="rId3"/>
                        </a:rPr>
                        <a:t>ABC RADIO </a:t>
                      </a:r>
                      <a:endParaRPr lang="es-MX" sz="800"/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285">
                <a:tc>
                  <a:txBody>
                    <a:bodyPr/>
                    <a:lstStyle/>
                    <a:p>
                      <a:r>
                        <a:rPr lang="es-MX" sz="800">
                          <a:hlinkClick r:id="rId2"/>
                        </a:rPr>
                        <a:t>ABC Radio</a:t>
                      </a:r>
                      <a:endParaRPr lang="es-MX" sz="800"/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XEABC AM 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760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70,000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Noticias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1,084.00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 dirty="0"/>
                        <a:t>2,167.00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3,250.00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4,334.00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6,500.00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Única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>
                          <a:hlinkClick r:id="rId3"/>
                        </a:rPr>
                        <a:t>ABC RADIO </a:t>
                      </a:r>
                      <a:endParaRPr lang="es-MX" sz="800"/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455">
                <a:tc>
                  <a:txBody>
                    <a:bodyPr/>
                    <a:lstStyle/>
                    <a:p>
                      <a:r>
                        <a:rPr lang="es-MX" sz="800">
                          <a:hlinkClick r:id="rId4"/>
                        </a:rPr>
                        <a:t>Radio Fórmula 1470</a:t>
                      </a:r>
                      <a:endParaRPr lang="es-MX" sz="800"/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XEAI AM 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1470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 dirty="0"/>
                        <a:t>20,000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Noticias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10,718.98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14,291.98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21,437.97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28,583.96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42,875.94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Única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>
                          <a:hlinkClick r:id="rId5"/>
                        </a:rPr>
                        <a:t>RADIO FÓRMULA </a:t>
                      </a:r>
                      <a:endParaRPr lang="es-MX" sz="800"/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455">
                <a:tc>
                  <a:txBody>
                    <a:bodyPr/>
                    <a:lstStyle/>
                    <a:p>
                      <a:r>
                        <a:rPr lang="es-MX" sz="800">
                          <a:hlinkClick r:id="rId4"/>
                        </a:rPr>
                        <a:t>Radio Fórmula 1470</a:t>
                      </a:r>
                      <a:endParaRPr lang="es-MX" sz="800"/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XEAI AM 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1470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20,000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Entretenimiento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9,826.20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13,101.60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19,652.40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26,203.20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39,304.80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Única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>
                          <a:hlinkClick r:id="rId5"/>
                        </a:rPr>
                        <a:t>RADIO FÓRMULA </a:t>
                      </a:r>
                      <a:endParaRPr lang="es-MX" sz="800"/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455">
                <a:tc>
                  <a:txBody>
                    <a:bodyPr/>
                    <a:lstStyle/>
                    <a:p>
                      <a:r>
                        <a:rPr lang="es-MX" sz="800">
                          <a:hlinkClick r:id="rId4"/>
                        </a:rPr>
                        <a:t>Radio Fórmula 1470</a:t>
                      </a:r>
                      <a:endParaRPr lang="es-MX" sz="800"/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XEAI AM 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1470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20,000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Fin de Semana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 dirty="0"/>
                        <a:t>10,718.98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 dirty="0"/>
                        <a:t>14,291.98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21,437.97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28,583.96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42,875.94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Barra Noticiosa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>
                          <a:hlinkClick r:id="rId5"/>
                        </a:rPr>
                        <a:t>RADIO FÓRMULA </a:t>
                      </a:r>
                      <a:endParaRPr lang="es-MX" sz="800"/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455">
                <a:tc>
                  <a:txBody>
                    <a:bodyPr/>
                    <a:lstStyle/>
                    <a:p>
                      <a:r>
                        <a:rPr lang="es-MX" sz="800">
                          <a:hlinkClick r:id="rId4"/>
                        </a:rPr>
                        <a:t>Radio Fórmula 1470</a:t>
                      </a:r>
                      <a:endParaRPr lang="es-MX" sz="800"/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XEAI AM 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1470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20,000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Fin de Semana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9,826.20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13,101.60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19,652.40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26,203.20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39,304.80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Entretenimiento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>
                          <a:hlinkClick r:id="rId5"/>
                        </a:rPr>
                        <a:t>RADIO FÓRMULA </a:t>
                      </a:r>
                      <a:endParaRPr lang="es-MX" sz="800"/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711">
                <a:tc>
                  <a:txBody>
                    <a:bodyPr/>
                    <a:lstStyle/>
                    <a:p>
                      <a:r>
                        <a:rPr lang="es-MX" sz="800"/>
                        <a:t>  </a:t>
                      </a:r>
                      <a:r>
                        <a:rPr lang="es-MX" sz="800">
                          <a:hlinkClick r:id="rId6"/>
                        </a:rPr>
                        <a:t>XEB La B Grande de México</a:t>
                      </a:r>
                      <a:endParaRPr lang="es-MX" sz="800"/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XEB AM 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1220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100,000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Música del recuerdo y noticias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217.00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433.00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 dirty="0"/>
                        <a:t>650.00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866.00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1,299.00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Horario AAA de 6:00 a 18:00 hrs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>
                          <a:hlinkClick r:id="rId7"/>
                        </a:rPr>
                        <a:t>IMER </a:t>
                      </a:r>
                      <a:endParaRPr lang="es-MX" sz="800"/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711">
                <a:tc>
                  <a:txBody>
                    <a:bodyPr/>
                    <a:lstStyle/>
                    <a:p>
                      <a:r>
                        <a:rPr lang="es-MX" sz="800"/>
                        <a:t>  </a:t>
                      </a:r>
                      <a:r>
                        <a:rPr lang="es-MX" sz="800">
                          <a:hlinkClick r:id="rId6"/>
                        </a:rPr>
                        <a:t>XEB La B Grande de México</a:t>
                      </a:r>
                      <a:endParaRPr lang="es-MX" sz="800"/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XEB AM 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1220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100,000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Música del recuerdo y noticias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163.00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325.00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488.00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 dirty="0"/>
                        <a:t>650.00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975.00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Horario AA de 18:00 a 22:00 hrs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>
                          <a:hlinkClick r:id="rId7"/>
                        </a:rPr>
                        <a:t>IMER </a:t>
                      </a:r>
                      <a:endParaRPr lang="es-MX" sz="800"/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711">
                <a:tc>
                  <a:txBody>
                    <a:bodyPr/>
                    <a:lstStyle/>
                    <a:p>
                      <a:r>
                        <a:rPr lang="es-MX" sz="800"/>
                        <a:t>  </a:t>
                      </a:r>
                      <a:r>
                        <a:rPr lang="es-MX" sz="800">
                          <a:hlinkClick r:id="rId6"/>
                        </a:rPr>
                        <a:t>XEB La B Grande de México</a:t>
                      </a:r>
                      <a:endParaRPr lang="es-MX" sz="800"/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XEB AM 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1220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100,000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Música del recuerdo y noticias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141.00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282.00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423.00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563.00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 dirty="0"/>
                        <a:t>845.00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Horario A de 22:00 a 06:00 hrs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>
                          <a:hlinkClick r:id="rId7"/>
                        </a:rPr>
                        <a:t>IMER </a:t>
                      </a:r>
                      <a:endParaRPr lang="es-MX" sz="800"/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370">
                <a:tc>
                  <a:txBody>
                    <a:bodyPr/>
                    <a:lstStyle/>
                    <a:p>
                      <a:r>
                        <a:rPr lang="es-MX" sz="800">
                          <a:hlinkClick r:id="rId8"/>
                        </a:rPr>
                        <a:t>La Más Perrona</a:t>
                      </a:r>
                      <a:endParaRPr lang="es-MX" sz="800"/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XEBS AM 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1410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25,000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Ranchera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1,650.00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2,200.00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3,300.00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4,400.00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6,600.00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Única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>
                          <a:hlinkClick r:id="rId9"/>
                        </a:rPr>
                        <a:t>NRM </a:t>
                      </a:r>
                      <a:endParaRPr lang="es-MX" sz="800"/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8541">
                <a:tc>
                  <a:txBody>
                    <a:bodyPr/>
                    <a:lstStyle/>
                    <a:p>
                      <a:r>
                        <a:rPr lang="es-MX" sz="800">
                          <a:hlinkClick r:id="rId8"/>
                        </a:rPr>
                        <a:t>La Más Perrona</a:t>
                      </a:r>
                      <a:endParaRPr lang="es-MX" sz="800"/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XEBS AM 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1410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25,000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Programas especiales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MX" sz="800"/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2,600.00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/>
                        <a:t>3,900.00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MX" sz="800"/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MX" sz="800" dirty="0"/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 dirty="0"/>
                        <a:t>Única</a:t>
                      </a:r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sz="800" dirty="0">
                          <a:hlinkClick r:id="rId9"/>
                        </a:rPr>
                        <a:t>NRM </a:t>
                      </a:r>
                      <a:endParaRPr lang="es-MX" sz="800" dirty="0"/>
                    </a:p>
                  </a:txBody>
                  <a:tcPr marL="22028" marR="22028" marT="11014" marB="110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64431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chemeClr val="accent6">
                  <a:lumMod val="75000"/>
                </a:schemeClr>
              </a:gs>
              <a:gs pos="7000">
                <a:schemeClr val="accent6">
                  <a:lumMod val="60000"/>
                  <a:lumOff val="40000"/>
                </a:schemeClr>
              </a:gs>
              <a:gs pos="34000">
                <a:schemeClr val="bg1"/>
              </a:gs>
            </a:gsLst>
            <a:lin ang="5400000" scaled="0"/>
          </a:gradFill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s-MX" dirty="0"/>
              <a:t>Revistas:</a:t>
            </a:r>
            <a:br>
              <a:rPr lang="es-MX" dirty="0"/>
            </a:br>
            <a:r>
              <a:rPr lang="es-MX" dirty="0"/>
              <a:t>Costos de colocación y difusión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916832"/>
            <a:ext cx="3514725" cy="442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34859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51280" y="404664"/>
            <a:ext cx="8041440" cy="1442674"/>
          </a:xfrm>
          <a:gradFill>
            <a:gsLst>
              <a:gs pos="0">
                <a:schemeClr val="accent6">
                  <a:lumMod val="75000"/>
                </a:schemeClr>
              </a:gs>
              <a:gs pos="7000">
                <a:schemeClr val="accent6">
                  <a:lumMod val="60000"/>
                  <a:lumOff val="40000"/>
                </a:schemeClr>
              </a:gs>
              <a:gs pos="34000">
                <a:schemeClr val="bg1"/>
              </a:gs>
            </a:gsLst>
            <a:lin ang="5400000" scaled="0"/>
          </a:gradFill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s-MX" dirty="0"/>
              <a:t>Periódicos:</a:t>
            </a:r>
            <a:br>
              <a:rPr lang="es-MX" dirty="0"/>
            </a:br>
            <a:r>
              <a:rPr lang="es-MX" dirty="0"/>
              <a:t>Costos de colocación y difusión</a:t>
            </a:r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904"/>
          <a:stretch/>
        </p:blipFill>
        <p:spPr bwMode="auto">
          <a:xfrm>
            <a:off x="179513" y="2420888"/>
            <a:ext cx="4574492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158"/>
          <a:stretch/>
        </p:blipFill>
        <p:spPr bwMode="auto">
          <a:xfrm>
            <a:off x="4932040" y="2420888"/>
            <a:ext cx="4089275" cy="29322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25641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chemeClr val="accent6">
                  <a:lumMod val="75000"/>
                </a:schemeClr>
              </a:gs>
              <a:gs pos="7000">
                <a:schemeClr val="accent6">
                  <a:lumMod val="60000"/>
                  <a:lumOff val="40000"/>
                </a:schemeClr>
              </a:gs>
              <a:gs pos="34000">
                <a:schemeClr val="bg1"/>
              </a:gs>
            </a:gsLst>
            <a:lin ang="5400000" scaled="0"/>
          </a:gra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 dirty="0"/>
              <a:t>Fuentes de información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MX" dirty="0"/>
              <a:t>Arribas, A. (2010). Presentaciones del curso "Comunicación Publicitaria". ITESM-CEM (No publicados</a:t>
            </a:r>
            <a:r>
              <a:rPr lang="es-MX" dirty="0" smtClean="0"/>
              <a:t>).</a:t>
            </a:r>
          </a:p>
          <a:p>
            <a:r>
              <a:rPr lang="es-MX" dirty="0"/>
              <a:t>Gobierno de España (2012). "Los medios publicitarios". Recuperado el 18 de abril de 2012 de </a:t>
            </a:r>
            <a:r>
              <a:rPr lang="es-MX" dirty="0">
                <a:hlinkClick r:id="rId2"/>
              </a:rPr>
              <a:t>http://</a:t>
            </a:r>
            <a:r>
              <a:rPr lang="es-MX" dirty="0" smtClean="0">
                <a:hlinkClick r:id="rId2"/>
              </a:rPr>
              <a:t>recursos.cnice.mec.es/media/publicidad/bloque8/index.html</a:t>
            </a:r>
            <a:r>
              <a:rPr lang="es-MX" dirty="0" smtClean="0"/>
              <a:t> </a:t>
            </a:r>
          </a:p>
          <a:p>
            <a:r>
              <a:rPr lang="es-MX" dirty="0" err="1" smtClean="0"/>
              <a:t>Mass+Medios</a:t>
            </a:r>
            <a:r>
              <a:rPr lang="es-MX" dirty="0" smtClean="0"/>
              <a:t> (2012). </a:t>
            </a:r>
            <a:r>
              <a:rPr lang="es-MX" i="1" dirty="0" smtClean="0"/>
              <a:t>Tarifas publicitarias de medios de comunicación</a:t>
            </a:r>
            <a:r>
              <a:rPr lang="es-MX" dirty="0" smtClean="0"/>
              <a:t>. </a:t>
            </a:r>
            <a:r>
              <a:rPr lang="es-MX" dirty="0"/>
              <a:t>Recuperado el 18 de abril de 2012, de </a:t>
            </a:r>
            <a:r>
              <a:rPr lang="es-MX" dirty="0">
                <a:hlinkClick r:id="rId3"/>
              </a:rPr>
              <a:t>http://</a:t>
            </a:r>
            <a:r>
              <a:rPr lang="es-MX" dirty="0" smtClean="0">
                <a:hlinkClick r:id="rId3"/>
              </a:rPr>
              <a:t>www.massmedios.com.mx/busqueda/porPoblacion?poblacion=56&amp;tipoMedio=TV_RESTRINGIDA</a:t>
            </a:r>
            <a:endParaRPr lang="es-MX" dirty="0" smtClean="0"/>
          </a:p>
          <a:p>
            <a:r>
              <a:rPr lang="es-MX" dirty="0" smtClean="0"/>
              <a:t>Merca2.0 (2012). </a:t>
            </a:r>
            <a:r>
              <a:rPr lang="es-MX" i="1" dirty="0" smtClean="0"/>
              <a:t>Tarifas revista impresa</a:t>
            </a:r>
            <a:r>
              <a:rPr lang="es-MX" dirty="0" smtClean="0"/>
              <a:t>. </a:t>
            </a:r>
            <a:r>
              <a:rPr lang="es-MX" dirty="0"/>
              <a:t>Recuperado el 18 de abril de 2012, de </a:t>
            </a:r>
            <a:r>
              <a:rPr lang="es-MX" dirty="0">
                <a:hlinkClick r:id="rId4"/>
              </a:rPr>
              <a:t>http://www.merca20.com/tarifas-tiraje-y-lectoria</a:t>
            </a:r>
            <a:r>
              <a:rPr lang="es-MX" dirty="0" smtClean="0">
                <a:hlinkClick r:id="rId4"/>
              </a:rPr>
              <a:t>/</a:t>
            </a:r>
            <a:endParaRPr lang="es-MX" dirty="0" smtClean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5841107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ketchbook">
  <a:themeElements>
    <a:clrScheme name="Brío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</TotalTime>
  <Words>1424</Words>
  <Application>Microsoft Office PowerPoint</Application>
  <PresentationFormat>Presentación en pantalla (4:3)</PresentationFormat>
  <Paragraphs>405</Paragraphs>
  <Slides>25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26" baseType="lpstr">
      <vt:lpstr>Sketchbook</vt:lpstr>
      <vt:lpstr>Las campañas persuasivas y los medios masivos de comunicación </vt:lpstr>
      <vt:lpstr>Campañas persuasivas</vt:lpstr>
      <vt:lpstr>Características </vt:lpstr>
      <vt:lpstr>Tipos de las campañas persuasivas. </vt:lpstr>
      <vt:lpstr>Medios de comunicación en una campaña</vt:lpstr>
      <vt:lpstr>Aspectos para la elección de un medio de comunicación</vt:lpstr>
      <vt:lpstr>Presentación de PowerPoint</vt:lpstr>
      <vt:lpstr>La publicidad por medios</vt:lpstr>
      <vt:lpstr>Diarios</vt:lpstr>
      <vt:lpstr>Revistas</vt:lpstr>
      <vt:lpstr>Radio</vt:lpstr>
      <vt:lpstr>Televisión</vt:lpstr>
      <vt:lpstr>Cine</vt:lpstr>
      <vt:lpstr>Medio exterior</vt:lpstr>
      <vt:lpstr>Internet</vt:lpstr>
      <vt:lpstr>Percepción, imágenes y simbolismo</vt:lpstr>
      <vt:lpstr>Imágenes</vt:lpstr>
      <vt:lpstr>Símbolos</vt:lpstr>
      <vt:lpstr>Presentación de PowerPoint</vt:lpstr>
      <vt:lpstr>Televisión: Costos de colocación y difusión</vt:lpstr>
      <vt:lpstr>Televisión restringida: Costos de colocación y difusión</vt:lpstr>
      <vt:lpstr>Radio: Costos de colocación y difusión</vt:lpstr>
      <vt:lpstr>Revistas: Costos de colocación y difusión</vt:lpstr>
      <vt:lpstr>Periódicos: Costos de colocación y difusión</vt:lpstr>
      <vt:lpstr>Fuentes de información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Percepción, imágenes y simbolismo</dc:title>
  <dc:creator>Brianda Sindy Rodríguez Paredes</dc:creator>
  <cp:lastModifiedBy>Noé</cp:lastModifiedBy>
  <cp:revision>47</cp:revision>
  <dcterms:created xsi:type="dcterms:W3CDTF">2012-04-19T00:05:00Z</dcterms:created>
  <dcterms:modified xsi:type="dcterms:W3CDTF">2012-04-19T01:27:25Z</dcterms:modified>
</cp:coreProperties>
</file>