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ctavio Islas"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3" d="100"/>
          <a:sy n="93" d="100"/>
        </p:scale>
        <p:origin x="-53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commentAuthors" Target="commentAuthor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2-23T16:32:52.571" idx="1">
    <p:pos x="1841" y="1935"/>
    <p:text>En pasado</p:text>
  </p:cm>
  <p:cm authorId="0" dt="2012-02-23T16:33:15.845" idx="2">
    <p:pos x="2710" y="1935"/>
    <p:text>Indicar URL del sitio web</p:text>
  </p:cm>
  <p:cm authorId="0" dt="2012-02-23T16:34:05.257" idx="3">
    <p:pos x="5247" y="2795"/>
    <p:text>Proporcionar información detallada de sus fuentes.
Muy ambigüo</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2-02-23T16:36:36.838" idx="4">
    <p:pos x="3234" y="1866"/>
    <p:text>Cada uno trabajó por su cuenta. 
Aquí escriben Sheridam 3 ocasiones.
No revisaron el documento final.</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2-02-23T16:36:57.749" idx="5">
    <p:pos x="1669" y="843"/>
    <p:text>¿Quién?</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23/02/12</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‹Nr.›</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23/02/12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dirty="0"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dirty="0" smtClean="0"/>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23/02/12</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‹Nr.›</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dirty="0" smtClean="0"/>
              <a:t>Click to edit Master text styles</a:t>
            </a:r>
          </a:p>
        </p:txBody>
      </p:sp>
      <p:sp>
        <p:nvSpPr>
          <p:cNvPr id="4" name="Date Placeholder 3"/>
          <p:cNvSpPr>
            <a:spLocks noGrp="1"/>
          </p:cNvSpPr>
          <p:nvPr>
            <p:ph type="dt" sz="half" idx="10"/>
          </p:nvPr>
        </p:nvSpPr>
        <p:spPr/>
        <p:txBody>
          <a:bodyPr/>
          <a:lstStyle/>
          <a:p>
            <a:fld id="{2DF66AD8-BC4A-4004-9882-414398D930CA}" type="datetimeFigureOut">
              <a:rPr lang="en-US" smtClean="0"/>
              <a:t>23/02/12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2DF66AD8-BC4A-4004-9882-414398D930CA}" type="datetimeFigureOut">
              <a:rPr lang="en-US" smtClean="0"/>
              <a:t>23/02/12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smtClean="0"/>
              <a:t>Click icon to add picture</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23/02/12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23/02/12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23/02/12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‹Nr.›</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23/02/12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23/02/12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23/02/12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23/02/12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23/02/12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23/02/12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23/02/12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smtClean="0"/>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smtClean="0"/>
              <a:t>Click icon to add picture</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smtClean="0"/>
              <a:t>Click icon to add picture</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23/02/12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23/02/12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smtClean="0"/>
              <a:t>Click icon to add picture</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smtClean="0"/>
              <a:t>Click icon to add picture</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23/02/12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23/02/12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23/02/12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24" Type="http://schemas.openxmlformats.org/officeDocument/2006/relationships/image" Target="../media/image8.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23/02/12</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‹Nr.›</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omments" Target="../comments/commen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omments" Target="../comments/commen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88131" y="1774932"/>
            <a:ext cx="8842205" cy="3785652"/>
          </a:xfrm>
          <a:prstGeom prst="rect">
            <a:avLst/>
          </a:prstGeom>
          <a:noFill/>
        </p:spPr>
        <p:txBody>
          <a:bodyPr wrap="square" rtlCol="0">
            <a:spAutoFit/>
          </a:bodyPr>
          <a:lstStyle/>
          <a:p>
            <a:pPr algn="ctr"/>
            <a:r>
              <a:rPr lang="es-ES" sz="2400" b="1" dirty="0">
                <a:solidFill>
                  <a:schemeClr val="accent4">
                    <a:lumMod val="50000"/>
                  </a:schemeClr>
                </a:solidFill>
                <a:latin typeface="Arial" pitchFamily="34" charset="0"/>
                <a:cs typeface="Arial" pitchFamily="34" charset="0"/>
              </a:rPr>
              <a:t>ESTRATEGIA DE COMUNICACIÓN EN CRISIS</a:t>
            </a:r>
          </a:p>
          <a:p>
            <a:pPr algn="ctr"/>
            <a:endParaRPr lang="es-ES" dirty="0">
              <a:solidFill>
                <a:schemeClr val="accent4">
                  <a:lumMod val="50000"/>
                </a:schemeClr>
              </a:solidFill>
              <a:latin typeface="Arial" pitchFamily="34" charset="0"/>
              <a:cs typeface="Arial" pitchFamily="34" charset="0"/>
            </a:endParaRPr>
          </a:p>
          <a:p>
            <a:pPr algn="ctr"/>
            <a:r>
              <a:rPr lang="es-ES" dirty="0">
                <a:solidFill>
                  <a:schemeClr val="accent4">
                    <a:lumMod val="50000"/>
                  </a:schemeClr>
                </a:solidFill>
                <a:latin typeface="Arial" pitchFamily="34" charset="0"/>
                <a:cs typeface="Arial" pitchFamily="34" charset="0"/>
              </a:rPr>
              <a:t>MATERIA: COMUNICACIÓN INSTITUCIONAL</a:t>
            </a:r>
          </a:p>
          <a:p>
            <a:pPr algn="ctr"/>
            <a:endParaRPr lang="es-ES" dirty="0">
              <a:solidFill>
                <a:schemeClr val="accent4">
                  <a:lumMod val="50000"/>
                </a:schemeClr>
              </a:solidFill>
              <a:latin typeface="Arial" pitchFamily="34" charset="0"/>
              <a:cs typeface="Arial" pitchFamily="34" charset="0"/>
            </a:endParaRPr>
          </a:p>
          <a:p>
            <a:pPr algn="ctr"/>
            <a:r>
              <a:rPr lang="es-ES" dirty="0">
                <a:solidFill>
                  <a:schemeClr val="accent4">
                    <a:lumMod val="50000"/>
                  </a:schemeClr>
                </a:solidFill>
                <a:latin typeface="Arial" pitchFamily="34" charset="0"/>
                <a:cs typeface="Arial" pitchFamily="34" charset="0"/>
              </a:rPr>
              <a:t>CATEDRÁTICO: DR. OCTAVIO ISLAS</a:t>
            </a:r>
          </a:p>
          <a:p>
            <a:pPr algn="ctr"/>
            <a:endParaRPr lang="es-ES" dirty="0">
              <a:solidFill>
                <a:schemeClr val="accent4">
                  <a:lumMod val="50000"/>
                </a:schemeClr>
              </a:solidFill>
              <a:latin typeface="Arial" pitchFamily="34" charset="0"/>
              <a:cs typeface="Arial" pitchFamily="34" charset="0"/>
            </a:endParaRPr>
          </a:p>
          <a:p>
            <a:pPr algn="ctr"/>
            <a:r>
              <a:rPr lang="es-ES" dirty="0" smtClean="0">
                <a:solidFill>
                  <a:schemeClr val="accent4">
                    <a:lumMod val="50000"/>
                  </a:schemeClr>
                </a:solidFill>
                <a:latin typeface="Arial" pitchFamily="34" charset="0"/>
                <a:cs typeface="Arial" pitchFamily="34" charset="0"/>
              </a:rPr>
              <a:t>“ACUSACIONES DE PLAGIO EN LAS OBRAS DE SEALTIEL ALATRISTE”</a:t>
            </a:r>
          </a:p>
          <a:p>
            <a:pPr algn="ctr"/>
            <a:endParaRPr lang="es-ES" dirty="0">
              <a:solidFill>
                <a:schemeClr val="accent4">
                  <a:lumMod val="50000"/>
                </a:schemeClr>
              </a:solidFill>
              <a:latin typeface="Arial" pitchFamily="34" charset="0"/>
              <a:cs typeface="Arial" pitchFamily="34" charset="0"/>
            </a:endParaRPr>
          </a:p>
          <a:p>
            <a:pPr algn="ctr"/>
            <a:endParaRPr lang="es-ES" dirty="0">
              <a:solidFill>
                <a:schemeClr val="accent4">
                  <a:lumMod val="50000"/>
                </a:schemeClr>
              </a:solidFill>
              <a:latin typeface="Arial" pitchFamily="34" charset="0"/>
              <a:cs typeface="Arial" pitchFamily="34" charset="0"/>
            </a:endParaRPr>
          </a:p>
          <a:p>
            <a:pPr algn="ctr"/>
            <a:r>
              <a:rPr lang="es-ES" dirty="0">
                <a:solidFill>
                  <a:schemeClr val="accent4">
                    <a:lumMod val="50000"/>
                  </a:schemeClr>
                </a:solidFill>
                <a:latin typeface="Arial" pitchFamily="34" charset="0"/>
                <a:cs typeface="Arial" pitchFamily="34" charset="0"/>
              </a:rPr>
              <a:t>PRESENTAN:</a:t>
            </a:r>
          </a:p>
          <a:p>
            <a:pPr algn="ctr"/>
            <a:endParaRPr lang="es-ES" dirty="0">
              <a:solidFill>
                <a:schemeClr val="accent4">
                  <a:lumMod val="50000"/>
                </a:schemeClr>
              </a:solidFill>
              <a:latin typeface="Arial" pitchFamily="34" charset="0"/>
              <a:cs typeface="Arial" pitchFamily="34" charset="0"/>
            </a:endParaRPr>
          </a:p>
          <a:p>
            <a:pPr algn="ctr"/>
            <a:r>
              <a:rPr lang="es-ES" dirty="0">
                <a:solidFill>
                  <a:schemeClr val="accent4">
                    <a:lumMod val="50000"/>
                  </a:schemeClr>
                </a:solidFill>
                <a:latin typeface="Arial" pitchFamily="34" charset="0"/>
                <a:cs typeface="Arial" pitchFamily="34" charset="0"/>
              </a:rPr>
              <a:t>ADRIANA A. PEREGRINA ESPADAS   200919581</a:t>
            </a:r>
          </a:p>
          <a:p>
            <a:pPr algn="ctr"/>
            <a:r>
              <a:rPr lang="es-ES" dirty="0">
                <a:solidFill>
                  <a:schemeClr val="accent4">
                    <a:lumMod val="50000"/>
                  </a:schemeClr>
                </a:solidFill>
                <a:latin typeface="Arial" pitchFamily="34" charset="0"/>
                <a:cs typeface="Arial" pitchFamily="34" charset="0"/>
              </a:rPr>
              <a:t>ARMANDO CORDOVA CORTÁZAR  200928114</a:t>
            </a:r>
          </a:p>
        </p:txBody>
      </p:sp>
    </p:spTree>
    <p:extLst>
      <p:ext uri="{BB962C8B-B14F-4D97-AF65-F5344CB8AC3E}">
        <p14:creationId xmlns:p14="http://schemas.microsoft.com/office/powerpoint/2010/main" val="1134211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222859" y="831035"/>
            <a:ext cx="7129462" cy="5078314"/>
          </a:xfrm>
          <a:prstGeom prst="rect">
            <a:avLst/>
          </a:prstGeom>
          <a:noFill/>
        </p:spPr>
        <p:txBody>
          <a:bodyPr wrap="square" rtlCol="0">
            <a:spAutoFit/>
          </a:bodyPr>
          <a:lstStyle/>
          <a:p>
            <a:r>
              <a:rPr lang="es-ES" b="1" dirty="0" smtClean="0">
                <a:latin typeface="Arial" pitchFamily="34" charset="0"/>
                <a:cs typeface="Arial" pitchFamily="34" charset="0"/>
              </a:rPr>
              <a:t>PROBLEMA</a:t>
            </a:r>
          </a:p>
          <a:p>
            <a:endParaRPr lang="es-ES" dirty="0">
              <a:latin typeface="Arial" pitchFamily="34" charset="0"/>
              <a:cs typeface="Arial" pitchFamily="34" charset="0"/>
            </a:endParaRPr>
          </a:p>
          <a:p>
            <a:pPr algn="just"/>
            <a:r>
              <a:rPr lang="es-ES" dirty="0" smtClean="0">
                <a:latin typeface="Arial" pitchFamily="34" charset="0"/>
                <a:cs typeface="Arial" pitchFamily="34" charset="0"/>
              </a:rPr>
              <a:t>El día 23 de enero de 2012, </a:t>
            </a:r>
            <a:r>
              <a:rPr lang="es-ES" dirty="0" err="1" smtClean="0">
                <a:latin typeface="Arial" pitchFamily="34" charset="0"/>
                <a:cs typeface="Arial" pitchFamily="34" charset="0"/>
              </a:rPr>
              <a:t>Sealtiel</a:t>
            </a:r>
            <a:r>
              <a:rPr lang="es-ES" dirty="0" smtClean="0">
                <a:latin typeface="Arial" pitchFamily="34" charset="0"/>
                <a:cs typeface="Arial" pitchFamily="34" charset="0"/>
              </a:rPr>
              <a:t> Alatriste recibió el premio literario Xavier Villaurrutia, que otorga CONACULTA a escritores literarios contemporáneos destacados.</a:t>
            </a:r>
          </a:p>
          <a:p>
            <a:pPr algn="just"/>
            <a:endParaRPr lang="es-ES" dirty="0">
              <a:latin typeface="Arial" pitchFamily="34" charset="0"/>
              <a:cs typeface="Arial" pitchFamily="34" charset="0"/>
            </a:endParaRPr>
          </a:p>
          <a:p>
            <a:pPr algn="just"/>
            <a:r>
              <a:rPr lang="es-ES" dirty="0" smtClean="0">
                <a:latin typeface="Arial" pitchFamily="34" charset="0"/>
                <a:cs typeface="Arial" pitchFamily="34" charset="0"/>
              </a:rPr>
              <a:t>El 25 de enero de 2012, Guillermo Sheridan, titular del Centro de Estudios Literarios del Instituto de Investigaciones Filológicas de la UNAM,</a:t>
            </a:r>
            <a:r>
              <a:rPr lang="es-ES" dirty="0" smtClean="0">
                <a:solidFill>
                  <a:srgbClr val="FF0000"/>
                </a:solidFill>
                <a:latin typeface="Arial" pitchFamily="34" charset="0"/>
                <a:cs typeface="Arial" pitchFamily="34" charset="0"/>
              </a:rPr>
              <a:t> publica </a:t>
            </a:r>
            <a:r>
              <a:rPr lang="es-ES" dirty="0" smtClean="0">
                <a:latin typeface="Arial" pitchFamily="34" charset="0"/>
                <a:cs typeface="Arial" pitchFamily="34" charset="0"/>
              </a:rPr>
              <a:t>en la página </a:t>
            </a:r>
            <a:r>
              <a:rPr lang="es-ES" b="1" i="1" dirty="0" smtClean="0">
                <a:latin typeface="Arial" pitchFamily="34" charset="0"/>
                <a:cs typeface="Arial" pitchFamily="34" charset="0"/>
              </a:rPr>
              <a:t>Letras libres</a:t>
            </a:r>
            <a:r>
              <a:rPr lang="es-ES" dirty="0" smtClean="0">
                <a:latin typeface="Arial" pitchFamily="34" charset="0"/>
                <a:cs typeface="Arial" pitchFamily="34" charset="0"/>
              </a:rPr>
              <a:t>, una acusación de plagio en contra de </a:t>
            </a:r>
            <a:r>
              <a:rPr lang="es-ES" dirty="0" err="1" smtClean="0">
                <a:latin typeface="Arial" pitchFamily="34" charset="0"/>
                <a:cs typeface="Arial" pitchFamily="34" charset="0"/>
              </a:rPr>
              <a:t>Sealtiel</a:t>
            </a:r>
            <a:r>
              <a:rPr lang="es-ES" dirty="0" smtClean="0">
                <a:latin typeface="Arial" pitchFamily="34" charset="0"/>
                <a:cs typeface="Arial" pitchFamily="34" charset="0"/>
              </a:rPr>
              <a:t>  </a:t>
            </a:r>
            <a:r>
              <a:rPr lang="es-ES" dirty="0" err="1" smtClean="0">
                <a:latin typeface="Arial" pitchFamily="34" charset="0"/>
                <a:cs typeface="Arial" pitchFamily="34" charset="0"/>
              </a:rPr>
              <a:t>Alatrtiste</a:t>
            </a:r>
            <a:r>
              <a:rPr lang="es-ES" dirty="0">
                <a:latin typeface="Arial" pitchFamily="34" charset="0"/>
                <a:cs typeface="Arial" pitchFamily="34" charset="0"/>
              </a:rPr>
              <a:t> </a:t>
            </a:r>
            <a:r>
              <a:rPr lang="es-ES" dirty="0" smtClean="0">
                <a:latin typeface="Arial" pitchFamily="34" charset="0"/>
                <a:cs typeface="Arial" pitchFamily="34" charset="0"/>
              </a:rPr>
              <a:t>en sus obras premiadas </a:t>
            </a:r>
            <a:r>
              <a:rPr lang="es-ES" i="1" dirty="0" smtClean="0">
                <a:latin typeface="Arial" pitchFamily="34" charset="0"/>
                <a:cs typeface="Arial" pitchFamily="34" charset="0"/>
              </a:rPr>
              <a:t>“En Defensa de la Envidia” </a:t>
            </a:r>
            <a:r>
              <a:rPr lang="es-ES" dirty="0" smtClean="0">
                <a:latin typeface="Arial" pitchFamily="34" charset="0"/>
                <a:cs typeface="Arial" pitchFamily="34" charset="0"/>
              </a:rPr>
              <a:t>y </a:t>
            </a:r>
            <a:r>
              <a:rPr lang="es-ES" i="1" dirty="0" smtClean="0">
                <a:latin typeface="Arial" pitchFamily="34" charset="0"/>
                <a:cs typeface="Arial" pitchFamily="34" charset="0"/>
              </a:rPr>
              <a:t>“Besos Pintados de Carmín</a:t>
            </a:r>
            <a:r>
              <a:rPr lang="es-ES" dirty="0" smtClean="0">
                <a:latin typeface="Arial" pitchFamily="34" charset="0"/>
                <a:cs typeface="Arial" pitchFamily="34" charset="0"/>
              </a:rPr>
              <a:t>”.</a:t>
            </a:r>
          </a:p>
          <a:p>
            <a:pPr algn="just"/>
            <a:endParaRPr lang="es-ES" dirty="0">
              <a:latin typeface="Arial" pitchFamily="34" charset="0"/>
              <a:cs typeface="Arial" pitchFamily="34" charset="0"/>
            </a:endParaRPr>
          </a:p>
          <a:p>
            <a:pPr algn="just"/>
            <a:r>
              <a:rPr lang="es-ES" dirty="0" smtClean="0">
                <a:latin typeface="Arial" pitchFamily="34" charset="0"/>
                <a:cs typeface="Arial" pitchFamily="34" charset="0"/>
              </a:rPr>
              <a:t>A partir de</a:t>
            </a:r>
            <a:r>
              <a:rPr lang="es-ES" dirty="0" smtClean="0">
                <a:solidFill>
                  <a:srgbClr val="FF0000"/>
                </a:solidFill>
                <a:latin typeface="Arial" pitchFamily="34" charset="0"/>
                <a:cs typeface="Arial" pitchFamily="34" charset="0"/>
              </a:rPr>
              <a:t> esta </a:t>
            </a:r>
            <a:r>
              <a:rPr lang="es-ES" dirty="0" smtClean="0">
                <a:latin typeface="Arial" pitchFamily="34" charset="0"/>
                <a:cs typeface="Arial" pitchFamily="34" charset="0"/>
              </a:rPr>
              <a:t>fecha Sheridan realiza una complementación  y reiteraciones de tales acusaciones a través de </a:t>
            </a:r>
            <a:r>
              <a:rPr lang="es-ES" dirty="0" smtClean="0">
                <a:solidFill>
                  <a:srgbClr val="FF0000"/>
                </a:solidFill>
                <a:latin typeface="Arial" pitchFamily="34" charset="0"/>
                <a:cs typeface="Arial" pitchFamily="34" charset="0"/>
              </a:rPr>
              <a:t>diversas publicaciones hechas en la página antes mencionada.</a:t>
            </a:r>
          </a:p>
          <a:p>
            <a:pPr algn="just"/>
            <a:endParaRPr lang="es-ES" dirty="0" smtClean="0">
              <a:latin typeface="Arial" pitchFamily="34" charset="0"/>
              <a:cs typeface="Arial" pitchFamily="34" charset="0"/>
            </a:endParaRPr>
          </a:p>
          <a:p>
            <a:pPr algn="just"/>
            <a:endParaRPr lang="es-ES" dirty="0">
              <a:latin typeface="Arial" pitchFamily="34" charset="0"/>
              <a:cs typeface="Arial" pitchFamily="34" charset="0"/>
            </a:endParaRPr>
          </a:p>
          <a:p>
            <a:endParaRPr lang="es-ES" dirty="0"/>
          </a:p>
        </p:txBody>
      </p:sp>
    </p:spTree>
    <p:extLst>
      <p:ext uri="{BB962C8B-B14F-4D97-AF65-F5344CB8AC3E}">
        <p14:creationId xmlns:p14="http://schemas.microsoft.com/office/powerpoint/2010/main" val="221119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002560" y="879125"/>
            <a:ext cx="7424285" cy="5170647"/>
          </a:xfrm>
          <a:prstGeom prst="rect">
            <a:avLst/>
          </a:prstGeom>
          <a:noFill/>
        </p:spPr>
        <p:txBody>
          <a:bodyPr wrap="square" rtlCol="0">
            <a:spAutoFit/>
          </a:bodyPr>
          <a:lstStyle/>
          <a:p>
            <a:pPr algn="ctr"/>
            <a:r>
              <a:rPr lang="es-ES" b="1" dirty="0" smtClean="0">
                <a:latin typeface="Arial" pitchFamily="34" charset="0"/>
                <a:cs typeface="Arial" pitchFamily="34" charset="0"/>
              </a:rPr>
              <a:t>CONSECUENCIAS</a:t>
            </a:r>
          </a:p>
          <a:p>
            <a:endParaRPr lang="es-ES" dirty="0" smtClean="0">
              <a:latin typeface="Arial" pitchFamily="34" charset="0"/>
              <a:cs typeface="Arial" pitchFamily="34" charset="0"/>
            </a:endParaRPr>
          </a:p>
          <a:p>
            <a:r>
              <a:rPr lang="es-ES" b="1" dirty="0" smtClean="0">
                <a:latin typeface="Arial" pitchFamily="34" charset="0"/>
                <a:cs typeface="Arial" pitchFamily="34" charset="0"/>
              </a:rPr>
              <a:t>Consecuencia legal:</a:t>
            </a:r>
          </a:p>
          <a:p>
            <a:endParaRPr lang="es-ES" b="1" dirty="0">
              <a:latin typeface="Arial" pitchFamily="34" charset="0"/>
              <a:cs typeface="Arial" pitchFamily="34" charset="0"/>
            </a:endParaRPr>
          </a:p>
          <a:p>
            <a:pPr marL="285750" indent="-285750" algn="just">
              <a:buFont typeface="Arial"/>
              <a:buChar char="•"/>
            </a:pPr>
            <a:r>
              <a:rPr lang="es-ES" dirty="0" smtClean="0">
                <a:latin typeface="Arial" pitchFamily="34" charset="0"/>
                <a:cs typeface="Arial" pitchFamily="34" charset="0"/>
              </a:rPr>
              <a:t>Que se formule una querella por parte de Sheridan en contra de Alatriste por el delito de plagio.</a:t>
            </a:r>
          </a:p>
          <a:p>
            <a:pPr marL="285750" indent="-285750" algn="just">
              <a:buFont typeface="Arial"/>
              <a:buChar char="•"/>
            </a:pPr>
            <a:endParaRPr lang="es-ES" dirty="0">
              <a:latin typeface="Arial" pitchFamily="34" charset="0"/>
              <a:cs typeface="Arial" pitchFamily="34" charset="0"/>
            </a:endParaRPr>
          </a:p>
          <a:p>
            <a:pPr marL="285750" indent="-285750" algn="just">
              <a:buFont typeface="Arial"/>
              <a:buChar char="•"/>
            </a:pPr>
            <a:r>
              <a:rPr lang="es-ES" dirty="0" smtClean="0">
                <a:latin typeface="Arial" pitchFamily="34" charset="0"/>
                <a:cs typeface="Arial" pitchFamily="34" charset="0"/>
              </a:rPr>
              <a:t>Al estar sometido Alatriste a un proceso judicial, existe una afectación laboral del cargo que desempeña en UNAM (despido justificado sin responsabilidad para el patrón). “DESTITUCIÓN DEL CARGO”.</a:t>
            </a:r>
          </a:p>
          <a:p>
            <a:pPr marL="285750" indent="-285750" algn="just">
              <a:buFont typeface="Arial"/>
              <a:buChar char="•"/>
            </a:pPr>
            <a:endParaRPr lang="es-ES" dirty="0">
              <a:latin typeface="Arial" pitchFamily="34" charset="0"/>
              <a:cs typeface="Arial" pitchFamily="34" charset="0"/>
            </a:endParaRPr>
          </a:p>
          <a:p>
            <a:pPr marL="285750" indent="-285750" algn="just">
              <a:buFont typeface="Arial"/>
              <a:buChar char="•"/>
            </a:pPr>
            <a:r>
              <a:rPr lang="es-ES" dirty="0" smtClean="0">
                <a:latin typeface="Arial" pitchFamily="34" charset="0"/>
                <a:cs typeface="Arial" pitchFamily="34" charset="0"/>
              </a:rPr>
              <a:t>Pago de regalías por derechos de autor a quien se apersone como afectado por el plagio en el proceso.</a:t>
            </a:r>
          </a:p>
          <a:p>
            <a:pPr marL="285750" indent="-285750" algn="just">
              <a:buFont typeface="Arial"/>
              <a:buChar char="•"/>
            </a:pPr>
            <a:endParaRPr lang="es-ES" dirty="0">
              <a:latin typeface="Arial" pitchFamily="34" charset="0"/>
              <a:cs typeface="Arial" pitchFamily="34" charset="0"/>
            </a:endParaRPr>
          </a:p>
          <a:p>
            <a:pPr marL="285750" indent="-285750" algn="just">
              <a:buFont typeface="Arial"/>
              <a:buChar char="•"/>
            </a:pPr>
            <a:r>
              <a:rPr lang="es-ES" dirty="0" smtClean="0">
                <a:latin typeface="Arial" pitchFamily="34" charset="0"/>
                <a:cs typeface="Arial" pitchFamily="34" charset="0"/>
              </a:rPr>
              <a:t>Sanción administrativa: multas y recargos, inhabilitación para ocupar cargos públicos, etc.</a:t>
            </a:r>
          </a:p>
          <a:p>
            <a:pPr algn="just"/>
            <a:endParaRPr lang="es-ES" dirty="0"/>
          </a:p>
        </p:txBody>
      </p:sp>
    </p:spTree>
    <p:extLst>
      <p:ext uri="{BB962C8B-B14F-4D97-AF65-F5344CB8AC3E}">
        <p14:creationId xmlns:p14="http://schemas.microsoft.com/office/powerpoint/2010/main" val="250185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1097115" y="862845"/>
            <a:ext cx="7228909" cy="3970318"/>
          </a:xfrm>
          <a:prstGeom prst="rect">
            <a:avLst/>
          </a:prstGeom>
          <a:noFill/>
        </p:spPr>
        <p:txBody>
          <a:bodyPr wrap="square" rtlCol="0">
            <a:spAutoFit/>
          </a:bodyPr>
          <a:lstStyle/>
          <a:p>
            <a:endParaRPr lang="es-ES" b="1" dirty="0" smtClean="0">
              <a:latin typeface="Arial" pitchFamily="34" charset="0"/>
              <a:cs typeface="Arial" pitchFamily="34" charset="0"/>
            </a:endParaRPr>
          </a:p>
          <a:p>
            <a:r>
              <a:rPr lang="es-ES" b="1" dirty="0" smtClean="0">
                <a:latin typeface="Arial" pitchFamily="34" charset="0"/>
                <a:cs typeface="Arial" pitchFamily="34" charset="0"/>
              </a:rPr>
              <a:t>Consecuencias Morales:</a:t>
            </a:r>
          </a:p>
          <a:p>
            <a:endParaRPr lang="es-ES" b="1" dirty="0" smtClean="0">
              <a:solidFill>
                <a:srgbClr val="623C08"/>
              </a:solidFill>
              <a:latin typeface="Arial" pitchFamily="34" charset="0"/>
              <a:cs typeface="Arial" pitchFamily="34" charset="0"/>
            </a:endParaRPr>
          </a:p>
          <a:p>
            <a:endParaRPr lang="es-ES" dirty="0">
              <a:latin typeface="Arial" pitchFamily="34" charset="0"/>
              <a:cs typeface="Arial" pitchFamily="34" charset="0"/>
            </a:endParaRPr>
          </a:p>
          <a:p>
            <a:pPr marL="285750" indent="-285750" algn="just">
              <a:buFont typeface="Arial" pitchFamily="34" charset="0"/>
              <a:buChar char="•"/>
            </a:pPr>
            <a:r>
              <a:rPr lang="es-ES" dirty="0" smtClean="0">
                <a:latin typeface="Arial" pitchFamily="34" charset="0"/>
                <a:cs typeface="Arial" pitchFamily="34" charset="0"/>
              </a:rPr>
              <a:t>Se pierde credibilidad y confianza en la persona de Alatriste, así como la certeza de su desempeño como literario.</a:t>
            </a:r>
          </a:p>
          <a:p>
            <a:pPr algn="just"/>
            <a:endParaRPr lang="es-ES" dirty="0">
              <a:latin typeface="Arial" pitchFamily="34" charset="0"/>
              <a:cs typeface="Arial" pitchFamily="34" charset="0"/>
            </a:endParaRPr>
          </a:p>
          <a:p>
            <a:pPr marL="285750" indent="-285750" algn="just">
              <a:buFont typeface="Arial" pitchFamily="34" charset="0"/>
              <a:buChar char="•"/>
            </a:pPr>
            <a:r>
              <a:rPr lang="es-ES" dirty="0" smtClean="0">
                <a:latin typeface="Arial" pitchFamily="34" charset="0"/>
                <a:cs typeface="Arial" pitchFamily="34" charset="0"/>
              </a:rPr>
              <a:t>Se afecta la confianza y el prestigio de quienes integran el comité responsable de otorgar el premio Xavier Villaurrutia.</a:t>
            </a:r>
          </a:p>
          <a:p>
            <a:pPr algn="just"/>
            <a:endParaRPr lang="es-ES" dirty="0">
              <a:latin typeface="Arial" pitchFamily="34" charset="0"/>
              <a:cs typeface="Arial" pitchFamily="34" charset="0"/>
            </a:endParaRPr>
          </a:p>
          <a:p>
            <a:pPr marL="285750" indent="-285750" algn="just">
              <a:buFont typeface="Arial" pitchFamily="34" charset="0"/>
              <a:buChar char="•"/>
            </a:pPr>
            <a:r>
              <a:rPr lang="es-ES" dirty="0" smtClean="0">
                <a:latin typeface="Arial" pitchFamily="34" charset="0"/>
                <a:cs typeface="Arial" pitchFamily="34" charset="0"/>
              </a:rPr>
              <a:t>Detrimento de la imagen institucional de la UNAM, por tener dentro de su administración, individuos que estén inmersos en situaciones en donde se pone en duda su ética profesional.</a:t>
            </a:r>
          </a:p>
          <a:p>
            <a:pPr algn="just"/>
            <a:endParaRPr lang="es-ES" dirty="0">
              <a:latin typeface="Arial" pitchFamily="34" charset="0"/>
              <a:cs typeface="Arial" pitchFamily="34" charset="0"/>
            </a:endParaRPr>
          </a:p>
        </p:txBody>
      </p:sp>
    </p:spTree>
    <p:extLst>
      <p:ext uri="{BB962C8B-B14F-4D97-AF65-F5344CB8AC3E}">
        <p14:creationId xmlns:p14="http://schemas.microsoft.com/office/powerpoint/2010/main" val="1354865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00194" y="976807"/>
            <a:ext cx="7049814" cy="3416320"/>
          </a:xfrm>
          <a:prstGeom prst="rect">
            <a:avLst/>
          </a:prstGeom>
          <a:noFill/>
        </p:spPr>
        <p:txBody>
          <a:bodyPr wrap="square" rtlCol="0">
            <a:spAutoFit/>
          </a:bodyPr>
          <a:lstStyle/>
          <a:p>
            <a:r>
              <a:rPr lang="es-ES" b="1" dirty="0" smtClean="0">
                <a:latin typeface="Arial" pitchFamily="34" charset="0"/>
                <a:cs typeface="Arial" pitchFamily="34" charset="0"/>
              </a:rPr>
              <a:t>Consecuencias de Mercado</a:t>
            </a:r>
          </a:p>
          <a:p>
            <a:endParaRPr lang="es-ES" b="1" dirty="0" smtClean="0">
              <a:latin typeface="Arial" pitchFamily="34" charset="0"/>
              <a:cs typeface="Arial" pitchFamily="34" charset="0"/>
            </a:endParaRPr>
          </a:p>
          <a:p>
            <a:endParaRPr lang="es-ES" dirty="0">
              <a:latin typeface="Arial" pitchFamily="34" charset="0"/>
              <a:cs typeface="Arial" pitchFamily="34" charset="0"/>
            </a:endParaRPr>
          </a:p>
          <a:p>
            <a:pPr marL="285750" indent="-285750">
              <a:buFont typeface="Arial" pitchFamily="34" charset="0"/>
              <a:buChar char="•"/>
            </a:pPr>
            <a:r>
              <a:rPr lang="es-ES" dirty="0" smtClean="0">
                <a:latin typeface="Arial" pitchFamily="34" charset="0"/>
                <a:cs typeface="Arial" pitchFamily="34" charset="0"/>
              </a:rPr>
              <a:t>Podría disminuirse la venta de libros publicados por la UNAM o cualquier otro producto que comercialice la institución.</a:t>
            </a:r>
          </a:p>
          <a:p>
            <a:endParaRPr lang="es-ES" dirty="0" smtClean="0">
              <a:latin typeface="Arial" pitchFamily="34" charset="0"/>
              <a:cs typeface="Arial" pitchFamily="34" charset="0"/>
            </a:endParaRPr>
          </a:p>
          <a:p>
            <a:pPr marL="285750" indent="-285750">
              <a:buFont typeface="Arial" pitchFamily="34" charset="0"/>
              <a:buChar char="•"/>
            </a:pPr>
            <a:r>
              <a:rPr lang="es-ES" dirty="0" smtClean="0">
                <a:latin typeface="Arial" pitchFamily="34" charset="0"/>
                <a:cs typeface="Arial" pitchFamily="34" charset="0"/>
              </a:rPr>
              <a:t>El mercado laboral podría mostrar preferencias sobre los alumnos egresados que no provengan de esta casa de estudios.</a:t>
            </a:r>
          </a:p>
          <a:p>
            <a:pPr marL="285750" indent="-285750">
              <a:buFont typeface="Arial" pitchFamily="34" charset="0"/>
              <a:buChar char="•"/>
            </a:pPr>
            <a:endParaRPr lang="es-ES" dirty="0">
              <a:latin typeface="Arial" pitchFamily="34" charset="0"/>
              <a:cs typeface="Arial" pitchFamily="34" charset="0"/>
            </a:endParaRPr>
          </a:p>
          <a:p>
            <a:pPr marL="285750" indent="-285750">
              <a:buFont typeface="Arial" pitchFamily="34" charset="0"/>
              <a:buChar char="•"/>
            </a:pPr>
            <a:r>
              <a:rPr lang="es-ES" dirty="0" smtClean="0">
                <a:latin typeface="Arial" pitchFamily="34" charset="0"/>
                <a:cs typeface="Arial" pitchFamily="34" charset="0"/>
              </a:rPr>
              <a:t>El conflicto podría generar un incremento en la venta de las obras de </a:t>
            </a:r>
            <a:r>
              <a:rPr lang="es-ES" dirty="0" err="1" smtClean="0">
                <a:latin typeface="Arial" pitchFamily="34" charset="0"/>
                <a:cs typeface="Arial" pitchFamily="34" charset="0"/>
              </a:rPr>
              <a:t>Sealtiel</a:t>
            </a:r>
            <a:r>
              <a:rPr lang="es-ES" dirty="0" smtClean="0">
                <a:latin typeface="Arial" pitchFamily="34" charset="0"/>
                <a:cs typeface="Arial" pitchFamily="34" charset="0"/>
              </a:rPr>
              <a:t> Alatriste, debido a la curiosidad de los públicos por reconocer las causas de la acusación.</a:t>
            </a:r>
            <a:endParaRPr lang="es-ES" dirty="0">
              <a:latin typeface="Arial" pitchFamily="34" charset="0"/>
              <a:cs typeface="Arial" pitchFamily="34" charset="0"/>
            </a:endParaRPr>
          </a:p>
        </p:txBody>
      </p:sp>
    </p:spTree>
    <p:extLst>
      <p:ext uri="{BB962C8B-B14F-4D97-AF65-F5344CB8AC3E}">
        <p14:creationId xmlns:p14="http://schemas.microsoft.com/office/powerpoint/2010/main" val="2091231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69943" y="1286129"/>
            <a:ext cx="7277753" cy="5078314"/>
          </a:xfrm>
          <a:prstGeom prst="rect">
            <a:avLst/>
          </a:prstGeom>
          <a:noFill/>
        </p:spPr>
        <p:txBody>
          <a:bodyPr wrap="square" rtlCol="0">
            <a:spAutoFit/>
          </a:bodyPr>
          <a:lstStyle/>
          <a:p>
            <a:r>
              <a:rPr lang="es-ES" b="1" dirty="0" smtClean="0">
                <a:latin typeface="Arial" pitchFamily="34" charset="0"/>
                <a:cs typeface="Arial" pitchFamily="34" charset="0"/>
              </a:rPr>
              <a:t>Análisis del problema</a:t>
            </a:r>
          </a:p>
          <a:p>
            <a:endParaRPr lang="es-ES" dirty="0">
              <a:latin typeface="Arial" pitchFamily="34" charset="0"/>
              <a:cs typeface="Arial" pitchFamily="34" charset="0"/>
            </a:endParaRPr>
          </a:p>
          <a:p>
            <a:pPr algn="just"/>
            <a:r>
              <a:rPr lang="es-ES" dirty="0" smtClean="0">
                <a:latin typeface="Arial" pitchFamily="34" charset="0"/>
                <a:cs typeface="Arial" pitchFamily="34" charset="0"/>
              </a:rPr>
              <a:t>Puede existir un trasfondo de inconformidad política hacia la forma en </a:t>
            </a:r>
            <a:r>
              <a:rPr lang="es-ES" dirty="0" smtClean="0">
                <a:solidFill>
                  <a:srgbClr val="FF0000"/>
                </a:solidFill>
                <a:latin typeface="Arial" pitchFamily="34" charset="0"/>
                <a:cs typeface="Arial" pitchFamily="34" charset="0"/>
              </a:rPr>
              <a:t>como</a:t>
            </a:r>
            <a:r>
              <a:rPr lang="es-ES" dirty="0" smtClean="0">
                <a:latin typeface="Arial" pitchFamily="34" charset="0"/>
                <a:cs typeface="Arial" pitchFamily="34" charset="0"/>
              </a:rPr>
              <a:t> se administra la universidad, así como hacia algunos funcionarios que ocupan </a:t>
            </a:r>
            <a:r>
              <a:rPr lang="es-ES" dirty="0" smtClean="0">
                <a:solidFill>
                  <a:srgbClr val="FF0000"/>
                </a:solidFill>
                <a:latin typeface="Arial" pitchFamily="34" charset="0"/>
                <a:cs typeface="Arial" pitchFamily="34" charset="0"/>
              </a:rPr>
              <a:t>cargos significativos , </a:t>
            </a:r>
            <a:r>
              <a:rPr lang="es-ES" dirty="0" smtClean="0">
                <a:latin typeface="Arial" pitchFamily="34" charset="0"/>
                <a:cs typeface="Arial" pitchFamily="34" charset="0"/>
              </a:rPr>
              <a:t>como es el caso de </a:t>
            </a:r>
            <a:r>
              <a:rPr lang="es-ES" dirty="0" err="1" smtClean="0">
                <a:latin typeface="Arial" pitchFamily="34" charset="0"/>
                <a:cs typeface="Arial" pitchFamily="34" charset="0"/>
              </a:rPr>
              <a:t>Sealtiel</a:t>
            </a:r>
            <a:r>
              <a:rPr lang="es-ES" dirty="0" smtClean="0">
                <a:latin typeface="Arial" pitchFamily="34" charset="0"/>
                <a:cs typeface="Arial" pitchFamily="34" charset="0"/>
              </a:rPr>
              <a:t> Alatriste.</a:t>
            </a:r>
          </a:p>
          <a:p>
            <a:pPr algn="just"/>
            <a:r>
              <a:rPr lang="es-ES" dirty="0" smtClean="0">
                <a:latin typeface="Arial" pitchFamily="34" charset="0"/>
                <a:cs typeface="Arial" pitchFamily="34" charset="0"/>
              </a:rPr>
              <a:t>Es así como Guillermo </a:t>
            </a:r>
            <a:r>
              <a:rPr lang="es-ES" dirty="0" err="1" smtClean="0">
                <a:latin typeface="Arial" pitchFamily="34" charset="0"/>
                <a:cs typeface="Arial" pitchFamily="34" charset="0"/>
              </a:rPr>
              <a:t>Sheridam</a:t>
            </a:r>
            <a:r>
              <a:rPr lang="es-ES" dirty="0" smtClean="0">
                <a:latin typeface="Arial" pitchFamily="34" charset="0"/>
                <a:cs typeface="Arial" pitchFamily="34" charset="0"/>
              </a:rPr>
              <a:t> buscó y encontró el motivo adecuado para evidenciar y desestimar el encargó que había sido designado en Alatriste, y como éste atentó hacia la reputación de la literatura mexicana interna y externamente.</a:t>
            </a:r>
          </a:p>
          <a:p>
            <a:pPr algn="just"/>
            <a:r>
              <a:rPr lang="es-ES" dirty="0" smtClean="0">
                <a:latin typeface="Arial" pitchFamily="34" charset="0"/>
                <a:cs typeface="Arial" pitchFamily="34" charset="0"/>
              </a:rPr>
              <a:t>Fue de ahí que </a:t>
            </a:r>
            <a:r>
              <a:rPr lang="es-ES" dirty="0" err="1" smtClean="0">
                <a:latin typeface="Arial" pitchFamily="34" charset="0"/>
                <a:cs typeface="Arial" pitchFamily="34" charset="0"/>
              </a:rPr>
              <a:t>Sheridam</a:t>
            </a:r>
            <a:r>
              <a:rPr lang="es-ES" dirty="0">
                <a:latin typeface="Arial" pitchFamily="34" charset="0"/>
                <a:cs typeface="Arial" pitchFamily="34" charset="0"/>
              </a:rPr>
              <a:t> </a:t>
            </a:r>
            <a:r>
              <a:rPr lang="es-ES" dirty="0" smtClean="0">
                <a:latin typeface="Arial" pitchFamily="34" charset="0"/>
                <a:cs typeface="Arial" pitchFamily="34" charset="0"/>
              </a:rPr>
              <a:t>en su afán de exhibir el plagio y la irresponsabilidad de Alatriste al representar la difusión de la cultura, además de recibir un premio literario no merecido por tales circunstancias, </a:t>
            </a:r>
            <a:r>
              <a:rPr lang="es-ES" dirty="0" err="1" smtClean="0">
                <a:latin typeface="Arial" pitchFamily="34" charset="0"/>
                <a:cs typeface="Arial" pitchFamily="34" charset="0"/>
              </a:rPr>
              <a:t>Sheridam</a:t>
            </a:r>
            <a:r>
              <a:rPr lang="es-ES" dirty="0">
                <a:latin typeface="Arial" pitchFamily="34" charset="0"/>
                <a:cs typeface="Arial" pitchFamily="34" charset="0"/>
              </a:rPr>
              <a:t> </a:t>
            </a:r>
            <a:r>
              <a:rPr lang="es-ES" dirty="0" smtClean="0">
                <a:latin typeface="Arial" pitchFamily="34" charset="0"/>
                <a:cs typeface="Arial" pitchFamily="34" charset="0"/>
              </a:rPr>
              <a:t>logra hacerse notar como un héroe y defensor de la literatura mexicana.</a:t>
            </a:r>
          </a:p>
          <a:p>
            <a:endParaRPr lang="es-ES" dirty="0" smtClean="0">
              <a:latin typeface="Arial" pitchFamily="34" charset="0"/>
              <a:cs typeface="Arial" pitchFamily="34" charset="0"/>
            </a:endParaRPr>
          </a:p>
          <a:p>
            <a:endParaRPr lang="es-ES" dirty="0">
              <a:latin typeface="Arial" pitchFamily="34" charset="0"/>
              <a:cs typeface="Arial" pitchFamily="34" charset="0"/>
            </a:endParaRPr>
          </a:p>
          <a:p>
            <a:endParaRPr lang="es-ES" dirty="0"/>
          </a:p>
        </p:txBody>
      </p:sp>
    </p:spTree>
    <p:extLst>
      <p:ext uri="{BB962C8B-B14F-4D97-AF65-F5344CB8AC3E}">
        <p14:creationId xmlns:p14="http://schemas.microsoft.com/office/powerpoint/2010/main" val="3333380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18787" y="748885"/>
            <a:ext cx="6789314" cy="5632311"/>
          </a:xfrm>
          <a:prstGeom prst="rect">
            <a:avLst/>
          </a:prstGeom>
          <a:noFill/>
        </p:spPr>
        <p:txBody>
          <a:bodyPr wrap="square" rtlCol="0">
            <a:spAutoFit/>
          </a:bodyPr>
          <a:lstStyle/>
          <a:p>
            <a:r>
              <a:rPr lang="es-ES" b="1" dirty="0" smtClean="0">
                <a:latin typeface="Arial" pitchFamily="34" charset="0"/>
                <a:cs typeface="Arial" pitchFamily="34" charset="0"/>
              </a:rPr>
              <a:t>Estrategia</a:t>
            </a:r>
          </a:p>
          <a:p>
            <a:endParaRPr lang="es-ES" dirty="0">
              <a:latin typeface="Arial" pitchFamily="34" charset="0"/>
              <a:cs typeface="Arial" pitchFamily="34" charset="0"/>
            </a:endParaRPr>
          </a:p>
          <a:p>
            <a:pPr algn="just"/>
            <a:r>
              <a:rPr lang="es-ES" dirty="0" smtClean="0">
                <a:latin typeface="Arial" pitchFamily="34" charset="0"/>
                <a:cs typeface="Arial" pitchFamily="34" charset="0"/>
              </a:rPr>
              <a:t>Se propone realizar las siguientes actividades:</a:t>
            </a:r>
          </a:p>
          <a:p>
            <a:pPr algn="just"/>
            <a:endParaRPr lang="es-ES" dirty="0">
              <a:latin typeface="Arial" pitchFamily="34" charset="0"/>
              <a:cs typeface="Arial" pitchFamily="34" charset="0"/>
            </a:endParaRPr>
          </a:p>
          <a:p>
            <a:pPr algn="just"/>
            <a:r>
              <a:rPr lang="es-ES" dirty="0" smtClean="0">
                <a:latin typeface="Arial" pitchFamily="34" charset="0"/>
                <a:cs typeface="Arial" pitchFamily="34" charset="0"/>
              </a:rPr>
              <a:t>Guardar la calma y responder a nivel personal, es decir presentarse como persona y no como funcionario de la UNAM.</a:t>
            </a:r>
          </a:p>
          <a:p>
            <a:pPr algn="just"/>
            <a:endParaRPr lang="es-ES" dirty="0">
              <a:latin typeface="Arial" pitchFamily="34" charset="0"/>
              <a:cs typeface="Arial" pitchFamily="34" charset="0"/>
            </a:endParaRPr>
          </a:p>
          <a:p>
            <a:pPr algn="just"/>
            <a:r>
              <a:rPr lang="es-ES" dirty="0" smtClean="0">
                <a:latin typeface="Arial" pitchFamily="34" charset="0"/>
                <a:cs typeface="Arial" pitchFamily="34" charset="0"/>
              </a:rPr>
              <a:t>Responder sosteniendo su teoría acerca de su forma de escribir, que consiste en tomar citas literarias y elevarlas al cuadrado, lo que para él constituye algo nuevo y diferente.</a:t>
            </a:r>
          </a:p>
          <a:p>
            <a:pPr algn="just"/>
            <a:endParaRPr lang="es-ES" dirty="0">
              <a:latin typeface="Arial" pitchFamily="34" charset="0"/>
              <a:cs typeface="Arial" pitchFamily="34" charset="0"/>
            </a:endParaRPr>
          </a:p>
          <a:p>
            <a:pPr algn="just"/>
            <a:r>
              <a:rPr lang="es-ES" dirty="0" smtClean="0">
                <a:latin typeface="Arial" pitchFamily="34" charset="0"/>
                <a:cs typeface="Arial" pitchFamily="34" charset="0"/>
              </a:rPr>
              <a:t>Se sugiere convocar a una conferencia de medios, para exponer y argumentar su posición ante la acusación recibida.</a:t>
            </a:r>
          </a:p>
          <a:p>
            <a:pPr algn="just"/>
            <a:endParaRPr lang="es-ES" dirty="0">
              <a:latin typeface="Arial" pitchFamily="34" charset="0"/>
              <a:cs typeface="Arial" pitchFamily="34" charset="0"/>
            </a:endParaRPr>
          </a:p>
          <a:p>
            <a:pPr algn="just"/>
            <a:r>
              <a:rPr lang="es-ES" dirty="0" smtClean="0">
                <a:latin typeface="Arial" pitchFamily="34" charset="0"/>
                <a:cs typeface="Arial" pitchFamily="34" charset="0"/>
              </a:rPr>
              <a:t>Realizar publicaciones sólo a través de su blog y página personal.</a:t>
            </a:r>
          </a:p>
          <a:p>
            <a:pPr algn="just"/>
            <a:endParaRPr lang="es-ES" dirty="0">
              <a:latin typeface="Arial" pitchFamily="34" charset="0"/>
              <a:cs typeface="Arial" pitchFamily="34" charset="0"/>
            </a:endParaRPr>
          </a:p>
          <a:p>
            <a:pPr algn="just"/>
            <a:endParaRPr lang="es-ES" dirty="0"/>
          </a:p>
          <a:p>
            <a:endParaRPr lang="es-ES" dirty="0" smtClean="0"/>
          </a:p>
          <a:p>
            <a:endParaRPr lang="es-ES" dirty="0"/>
          </a:p>
        </p:txBody>
      </p:sp>
    </p:spTree>
    <p:extLst>
      <p:ext uri="{BB962C8B-B14F-4D97-AF65-F5344CB8AC3E}">
        <p14:creationId xmlns:p14="http://schemas.microsoft.com/office/powerpoint/2010/main" val="1039085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04819" y="602364"/>
            <a:ext cx="7391722" cy="5355312"/>
          </a:xfrm>
          <a:prstGeom prst="rect">
            <a:avLst/>
          </a:prstGeom>
          <a:noFill/>
        </p:spPr>
        <p:txBody>
          <a:bodyPr wrap="square" rtlCol="0">
            <a:spAutoFit/>
          </a:bodyPr>
          <a:lstStyle/>
          <a:p>
            <a:endParaRPr lang="es-ES" dirty="0" smtClean="0"/>
          </a:p>
          <a:p>
            <a:pPr algn="just"/>
            <a:endParaRPr lang="es-ES" dirty="0">
              <a:latin typeface="Arial" pitchFamily="34" charset="0"/>
              <a:cs typeface="Arial" pitchFamily="34" charset="0"/>
            </a:endParaRPr>
          </a:p>
          <a:p>
            <a:pPr algn="just"/>
            <a:r>
              <a:rPr lang="es-ES" dirty="0" smtClean="0">
                <a:latin typeface="Arial" pitchFamily="34" charset="0"/>
                <a:cs typeface="Arial" pitchFamily="34" charset="0"/>
              </a:rPr>
              <a:t>Buscar entrevistas con medios aliados, radio, televisión y prensa.</a:t>
            </a:r>
          </a:p>
          <a:p>
            <a:pPr algn="just"/>
            <a:endParaRPr lang="es-ES" dirty="0">
              <a:latin typeface="Arial" pitchFamily="34" charset="0"/>
              <a:cs typeface="Arial" pitchFamily="34" charset="0"/>
            </a:endParaRPr>
          </a:p>
          <a:p>
            <a:pPr algn="just"/>
            <a:r>
              <a:rPr lang="es-ES" dirty="0" smtClean="0">
                <a:latin typeface="Arial" pitchFamily="34" charset="0"/>
                <a:cs typeface="Arial" pitchFamily="34" charset="0"/>
              </a:rPr>
              <a:t>Al resto de los medios únicamente haciendo referencia a las publicaciones hechas en su blog.</a:t>
            </a:r>
          </a:p>
          <a:p>
            <a:pPr algn="just"/>
            <a:endParaRPr lang="es-ES" dirty="0">
              <a:latin typeface="Arial" pitchFamily="34" charset="0"/>
              <a:cs typeface="Arial" pitchFamily="34" charset="0"/>
            </a:endParaRPr>
          </a:p>
          <a:p>
            <a:pPr algn="just"/>
            <a:r>
              <a:rPr lang="es-ES" dirty="0" smtClean="0">
                <a:latin typeface="Arial" pitchFamily="34" charset="0"/>
                <a:cs typeface="Arial" pitchFamily="34" charset="0"/>
              </a:rPr>
              <a:t>Como último recurso de defensa a su favor declarar la renuncia al premio, enfatizando la inconformidad de que no reconozcan sus novaciones literarias, esto con el afán de mantener la honorabilidad del premio Villaurrutia, pero también para defender su prestigio como literato.</a:t>
            </a:r>
          </a:p>
          <a:p>
            <a:pPr algn="just"/>
            <a:endParaRPr lang="es-ES" dirty="0">
              <a:latin typeface="Arial" pitchFamily="34" charset="0"/>
              <a:cs typeface="Arial" pitchFamily="34" charset="0"/>
            </a:endParaRPr>
          </a:p>
          <a:p>
            <a:pPr algn="just"/>
            <a:r>
              <a:rPr lang="es-ES" dirty="0" smtClean="0">
                <a:latin typeface="Arial" pitchFamily="34" charset="0"/>
                <a:cs typeface="Arial" pitchFamily="34" charset="0"/>
              </a:rPr>
              <a:t>En consecuencia y para denotarse como un profesional comprometido con la UNAM y la sociedad, esperar la nueva designación de quien lo sustituya en su encargo de funcionario, para mantener la certeza y credibilidad institucional.</a:t>
            </a:r>
          </a:p>
          <a:p>
            <a:pPr algn="just"/>
            <a:endParaRPr lang="es-ES" dirty="0">
              <a:latin typeface="Arial" pitchFamily="34" charset="0"/>
              <a:cs typeface="Arial" pitchFamily="34" charset="0"/>
            </a:endParaRPr>
          </a:p>
          <a:p>
            <a:endParaRPr lang="es-ES" dirty="0"/>
          </a:p>
        </p:txBody>
      </p:sp>
    </p:spTree>
    <p:extLst>
      <p:ext uri="{BB962C8B-B14F-4D97-AF65-F5344CB8AC3E}">
        <p14:creationId xmlns:p14="http://schemas.microsoft.com/office/powerpoint/2010/main" val="2825260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89708" y="830286"/>
            <a:ext cx="7827819" cy="6463308"/>
          </a:xfrm>
          <a:prstGeom prst="rect">
            <a:avLst/>
          </a:prstGeom>
          <a:noFill/>
        </p:spPr>
        <p:txBody>
          <a:bodyPr wrap="square" rtlCol="0">
            <a:spAutoFit/>
          </a:bodyPr>
          <a:lstStyle/>
          <a:p>
            <a:r>
              <a:rPr lang="es-ES" b="1" dirty="0" smtClean="0">
                <a:latin typeface="Arial" pitchFamily="34" charset="0"/>
                <a:cs typeface="Arial" pitchFamily="34" charset="0"/>
              </a:rPr>
              <a:t>Conclusión</a:t>
            </a:r>
          </a:p>
          <a:p>
            <a:endParaRPr lang="es-ES" b="1" dirty="0">
              <a:latin typeface="Arial" pitchFamily="34" charset="0"/>
              <a:cs typeface="Arial" pitchFamily="34" charset="0"/>
            </a:endParaRPr>
          </a:p>
          <a:p>
            <a:pPr algn="just"/>
            <a:r>
              <a:rPr lang="es-ES" dirty="0" smtClean="0">
                <a:latin typeface="Arial" pitchFamily="34" charset="0"/>
                <a:cs typeface="Arial" pitchFamily="34" charset="0"/>
              </a:rPr>
              <a:t>Al </a:t>
            </a:r>
            <a:r>
              <a:rPr lang="es-ES" dirty="0" smtClean="0">
                <a:solidFill>
                  <a:srgbClr val="FF0000"/>
                </a:solidFill>
                <a:latin typeface="Arial" pitchFamily="34" charset="0"/>
                <a:cs typeface="Arial" pitchFamily="34" charset="0"/>
              </a:rPr>
              <a:t>termino</a:t>
            </a:r>
            <a:r>
              <a:rPr lang="es-ES" dirty="0" smtClean="0">
                <a:latin typeface="Arial" pitchFamily="34" charset="0"/>
                <a:cs typeface="Arial" pitchFamily="34" charset="0"/>
              </a:rPr>
              <a:t> de la elaboración de esta estrategia, se public</a:t>
            </a:r>
            <a:r>
              <a:rPr lang="es-ES" dirty="0">
                <a:latin typeface="Arial" pitchFamily="34" charset="0"/>
                <a:cs typeface="Arial" pitchFamily="34" charset="0"/>
              </a:rPr>
              <a:t>ó</a:t>
            </a:r>
            <a:r>
              <a:rPr lang="es-ES" dirty="0" smtClean="0">
                <a:latin typeface="Arial" pitchFamily="34" charset="0"/>
                <a:cs typeface="Arial" pitchFamily="34" charset="0"/>
              </a:rPr>
              <a:t> la noticia de que </a:t>
            </a:r>
            <a:r>
              <a:rPr lang="es-ES" dirty="0" err="1" smtClean="0">
                <a:latin typeface="Arial" pitchFamily="34" charset="0"/>
                <a:cs typeface="Arial" pitchFamily="34" charset="0"/>
              </a:rPr>
              <a:t>Sealtiel</a:t>
            </a:r>
            <a:r>
              <a:rPr lang="es-ES" dirty="0" smtClean="0">
                <a:latin typeface="Arial" pitchFamily="34" charset="0"/>
                <a:cs typeface="Arial" pitchFamily="34" charset="0"/>
              </a:rPr>
              <a:t> Alatriste ya había </a:t>
            </a:r>
            <a:r>
              <a:rPr lang="es-ES" dirty="0" smtClean="0">
                <a:solidFill>
                  <a:srgbClr val="FF0000"/>
                </a:solidFill>
                <a:latin typeface="Arial" pitchFamily="34" charset="0"/>
                <a:cs typeface="Arial" pitchFamily="34" charset="0"/>
              </a:rPr>
              <a:t>renunciado </a:t>
            </a:r>
            <a:r>
              <a:rPr lang="es-ES" dirty="0" smtClean="0">
                <a:solidFill>
                  <a:srgbClr val="FF0000"/>
                </a:solidFill>
                <a:latin typeface="Arial" pitchFamily="34" charset="0"/>
                <a:cs typeface="Arial" pitchFamily="34" charset="0"/>
              </a:rPr>
              <a:t>primero </a:t>
            </a:r>
            <a:r>
              <a:rPr lang="es-ES" dirty="0" smtClean="0">
                <a:latin typeface="Arial" pitchFamily="34" charset="0"/>
                <a:cs typeface="Arial" pitchFamily="34" charset="0"/>
              </a:rPr>
              <a:t>al cargo de Director de Difusión de Cultura de la UNAM, y días después al premio Xavier Villaurrutia. Además de reconocer públicamente que si plagió párrafos en sus publicaciones.</a:t>
            </a:r>
          </a:p>
          <a:p>
            <a:pPr algn="just"/>
            <a:endParaRPr lang="es-ES" dirty="0" smtClean="0">
              <a:latin typeface="Arial" pitchFamily="34" charset="0"/>
              <a:cs typeface="Arial" pitchFamily="34" charset="0"/>
            </a:endParaRPr>
          </a:p>
          <a:p>
            <a:pPr algn="just"/>
            <a:r>
              <a:rPr lang="es-ES" dirty="0" smtClean="0">
                <a:latin typeface="Arial" pitchFamily="34" charset="0"/>
                <a:cs typeface="Arial" pitchFamily="34" charset="0"/>
              </a:rPr>
              <a:t>En nuestra estrategia planteada  ambas acciones debieron manifestarse  a la inversa y como último recurso. Lo que nos lleva a concluir en la necesidad de crear una estrategia de “reaparición” en los medios y la actividad literaria</a:t>
            </a:r>
            <a:r>
              <a:rPr lang="es-ES" dirty="0" smtClean="0">
                <a:latin typeface="Arial" pitchFamily="34" charset="0"/>
                <a:cs typeface="Arial" pitchFamily="34" charset="0"/>
              </a:rPr>
              <a:t>. </a:t>
            </a:r>
            <a:r>
              <a:rPr lang="es-ES" dirty="0" smtClean="0">
                <a:solidFill>
                  <a:srgbClr val="FF0000"/>
                </a:solidFill>
                <a:latin typeface="Arial" pitchFamily="34" charset="0"/>
                <a:cs typeface="Arial" pitchFamily="34" charset="0"/>
              </a:rPr>
              <a:t>DE ACUERDO</a:t>
            </a:r>
            <a:endParaRPr lang="es-ES" dirty="0" smtClean="0">
              <a:solidFill>
                <a:srgbClr val="FF0000"/>
              </a:solidFill>
              <a:latin typeface="Arial" pitchFamily="34" charset="0"/>
              <a:cs typeface="Arial" pitchFamily="34" charset="0"/>
            </a:endParaRPr>
          </a:p>
          <a:p>
            <a:pPr algn="just"/>
            <a:endParaRPr lang="es-ES" dirty="0">
              <a:latin typeface="Arial" pitchFamily="34" charset="0"/>
              <a:cs typeface="Arial" pitchFamily="34" charset="0"/>
            </a:endParaRPr>
          </a:p>
          <a:p>
            <a:pPr algn="just"/>
            <a:r>
              <a:rPr lang="es-ES" dirty="0" smtClean="0">
                <a:latin typeface="Arial" pitchFamily="34" charset="0"/>
                <a:cs typeface="Arial" pitchFamily="34" charset="0"/>
              </a:rPr>
              <a:t>Dejar pasar un tiempo considerable para que ambas situaciones dejen de ser agenda en los diversos medios, y planear una reaparición pública que le permita mostrarse como un profesional de la literatura, y un ciudadano consciente de sus errores  y dispuesto a encararlos.</a:t>
            </a:r>
          </a:p>
          <a:p>
            <a:pPr algn="just"/>
            <a:endParaRPr lang="es-ES" dirty="0">
              <a:latin typeface="Arial" pitchFamily="34" charset="0"/>
              <a:cs typeface="Arial" pitchFamily="34" charset="0"/>
            </a:endParaRPr>
          </a:p>
          <a:p>
            <a:pPr algn="just"/>
            <a:endParaRPr lang="es-ES" dirty="0" smtClean="0">
              <a:latin typeface="Arial" pitchFamily="34" charset="0"/>
              <a:cs typeface="Arial" pitchFamily="34" charset="0"/>
            </a:endParaRPr>
          </a:p>
          <a:p>
            <a:pPr algn="just"/>
            <a:endParaRPr lang="es-ES" dirty="0">
              <a:latin typeface="Arial" pitchFamily="34" charset="0"/>
              <a:cs typeface="Arial" pitchFamily="34" charset="0"/>
            </a:endParaRPr>
          </a:p>
          <a:p>
            <a:pPr algn="just"/>
            <a:endParaRPr lang="es-ES" dirty="0" smtClean="0">
              <a:latin typeface="Arial" pitchFamily="34" charset="0"/>
              <a:cs typeface="Arial" pitchFamily="34" charset="0"/>
            </a:endParaRPr>
          </a:p>
          <a:p>
            <a:pPr algn="just"/>
            <a:endParaRPr lang="es-ES" dirty="0" smtClean="0"/>
          </a:p>
          <a:p>
            <a:pPr algn="just"/>
            <a:endParaRPr lang="es-ES" dirty="0"/>
          </a:p>
        </p:txBody>
      </p:sp>
    </p:spTree>
    <p:extLst>
      <p:ext uri="{BB962C8B-B14F-4D97-AF65-F5344CB8AC3E}">
        <p14:creationId xmlns:p14="http://schemas.microsoft.com/office/powerpoint/2010/main" val="211371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163782" y="1136073"/>
            <a:ext cx="7689273" cy="4247317"/>
          </a:xfrm>
          <a:prstGeom prst="rect">
            <a:avLst/>
          </a:prstGeom>
          <a:noFill/>
        </p:spPr>
        <p:txBody>
          <a:bodyPr wrap="square" rtlCol="0">
            <a:spAutoFit/>
          </a:bodyPr>
          <a:lstStyle/>
          <a:p>
            <a:r>
              <a:rPr lang="es-MX" b="1" dirty="0" smtClean="0">
                <a:latin typeface="Arial" pitchFamily="34" charset="0"/>
                <a:cs typeface="Arial" pitchFamily="34" charset="0"/>
              </a:rPr>
              <a:t>Estrategia</a:t>
            </a:r>
          </a:p>
          <a:p>
            <a:endParaRPr lang="es-MX" dirty="0"/>
          </a:p>
          <a:p>
            <a:pPr marL="285750" indent="-285750">
              <a:buFont typeface="Arial" pitchFamily="34" charset="0"/>
              <a:buChar char="•"/>
            </a:pPr>
            <a:r>
              <a:rPr lang="es-MX" dirty="0" smtClean="0">
                <a:latin typeface="Arial" pitchFamily="34" charset="0"/>
                <a:cs typeface="Arial" pitchFamily="34" charset="0"/>
              </a:rPr>
              <a:t>Hacer una reaparición pública a través de medios aliados, que consista en presentar una obra que hable sobre su experiencia y que sirva para reafirmar su postura como escritor, demostrando su capacidad narrativa.</a:t>
            </a:r>
          </a:p>
          <a:p>
            <a:endParaRPr lang="es-MX" dirty="0">
              <a:latin typeface="Arial" pitchFamily="34" charset="0"/>
              <a:cs typeface="Arial" pitchFamily="34" charset="0"/>
            </a:endParaRPr>
          </a:p>
          <a:p>
            <a:pPr marL="285750" indent="-285750">
              <a:buFont typeface="Arial" pitchFamily="34" charset="0"/>
              <a:buChar char="•"/>
            </a:pPr>
            <a:r>
              <a:rPr lang="es-MX" dirty="0" smtClean="0">
                <a:latin typeface="Arial" pitchFamily="34" charset="0"/>
                <a:cs typeface="Arial" pitchFamily="34" charset="0"/>
              </a:rPr>
              <a:t>Realizar agendas para la presentación y entrevistas en medios aliados.</a:t>
            </a:r>
          </a:p>
          <a:p>
            <a:endParaRPr lang="es-MX" dirty="0">
              <a:latin typeface="Arial" pitchFamily="34" charset="0"/>
              <a:cs typeface="Arial" pitchFamily="34" charset="0"/>
            </a:endParaRPr>
          </a:p>
          <a:p>
            <a:pPr marL="285750" indent="-285750">
              <a:buFont typeface="Arial" pitchFamily="34" charset="0"/>
              <a:buChar char="•"/>
            </a:pPr>
            <a:r>
              <a:rPr lang="es-MX" dirty="0" smtClean="0">
                <a:latin typeface="Arial" pitchFamily="34" charset="0"/>
                <a:cs typeface="Arial" pitchFamily="34" charset="0"/>
              </a:rPr>
              <a:t>Reforzar esta campaña con publicaciones en blog y páginas personales.</a:t>
            </a:r>
          </a:p>
          <a:p>
            <a:endParaRPr lang="es-MX" dirty="0">
              <a:latin typeface="Arial" pitchFamily="34" charset="0"/>
              <a:cs typeface="Arial" pitchFamily="34" charset="0"/>
            </a:endParaRPr>
          </a:p>
          <a:p>
            <a:pPr marL="285750" indent="-285750">
              <a:buFont typeface="Arial" pitchFamily="34" charset="0"/>
              <a:buChar char="•"/>
            </a:pPr>
            <a:r>
              <a:rPr lang="es-MX" dirty="0" smtClean="0">
                <a:latin typeface="Arial" pitchFamily="34" charset="0"/>
                <a:cs typeface="Arial" pitchFamily="34" charset="0"/>
              </a:rPr>
              <a:t>Invitar a escritores amigos a realizar aportaciones positivas a su reaparición y obra. </a:t>
            </a:r>
            <a:endParaRPr lang="es-MX" dirty="0">
              <a:latin typeface="Arial" pitchFamily="34" charset="0"/>
              <a:cs typeface="Arial" pitchFamily="34" charset="0"/>
            </a:endParaRPr>
          </a:p>
        </p:txBody>
      </p:sp>
    </p:spTree>
    <p:extLst>
      <p:ext uri="{BB962C8B-B14F-4D97-AF65-F5344CB8AC3E}">
        <p14:creationId xmlns:p14="http://schemas.microsoft.com/office/powerpoint/2010/main" val="2796821385"/>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Boticario">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Tintero.thmx</Template>
  <TotalTime>292</TotalTime>
  <Words>942</Words>
  <Application>Microsoft Macintosh PowerPoint</Application>
  <PresentationFormat>Presentación en pantalla (4:3)</PresentationFormat>
  <Paragraphs>97</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Inkwell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casa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armando cordova cortazar</dc:creator>
  <cp:lastModifiedBy>Octavio Islas</cp:lastModifiedBy>
  <cp:revision>19</cp:revision>
  <dcterms:created xsi:type="dcterms:W3CDTF">2012-02-20T01:51:07Z</dcterms:created>
  <dcterms:modified xsi:type="dcterms:W3CDTF">2012-02-23T22:38:31Z</dcterms:modified>
</cp:coreProperties>
</file>