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8"/>
  </p:notes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59" r:id="rId17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1FC72A8-61B0-4D9A-8F44-2FF6EF09FC7A}" type="datetimeFigureOut">
              <a:rPr lang="es-MX" smtClean="0"/>
              <a:t>27/02/2012</a:t>
            </a:fld>
            <a:endParaRPr lang="es-MX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FF6B8BF-5951-4A53-A797-33DA9E0E37B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4040181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F6B8BF-5951-4A53-A797-33DA9E0E37B3}" type="slidenum">
              <a:rPr lang="es-MX" smtClean="0"/>
              <a:t>5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3311967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Rectángulo"/>
          <p:cNvSpPr/>
          <p:nvPr/>
        </p:nvSpPr>
        <p:spPr bwMode="ltGray">
          <a:xfrm>
            <a:off x="0" y="0"/>
            <a:ext cx="9143999" cy="513543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3355848"/>
            <a:ext cx="8077200" cy="1673352"/>
          </a:xfrm>
        </p:spPr>
        <p:txBody>
          <a:bodyPr vert="horz" lIns="91440" tIns="0" rIns="45720" bIns="0" rtlCol="0" anchor="t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/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A8B246-1CAB-4D18-A103-74DAF4215E06}" type="datetimeFigureOut">
              <a:rPr lang="es-MX" smtClean="0"/>
              <a:t>27/02/2012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4B9C8B-DC06-46EA-9183-B6F9B46C1D06}" type="slidenum">
              <a:rPr lang="es-MX" smtClean="0"/>
              <a:t>‹Nº›</a:t>
            </a:fld>
            <a:endParaRPr lang="es-MX"/>
          </a:p>
        </p:txBody>
      </p:sp>
      <p:sp>
        <p:nvSpPr>
          <p:cNvPr id="10" name="9 Rectángulo"/>
          <p:cNvSpPr/>
          <p:nvPr/>
        </p:nvSpPr>
        <p:spPr bwMode="invGray">
          <a:xfrm>
            <a:off x="0" y="5128334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A8B246-1CAB-4D18-A103-74DAF4215E06}" type="datetimeFigureOut">
              <a:rPr lang="es-MX" smtClean="0"/>
              <a:t>27/02/2012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4B9C8B-DC06-46EA-9183-B6F9B46C1D06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Rectángulo"/>
          <p:cNvSpPr/>
          <p:nvPr/>
        </p:nvSpPr>
        <p:spPr bwMode="ltGray">
          <a:xfrm>
            <a:off x="0" y="1"/>
            <a:ext cx="9144000" cy="260252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11 Rectángulo"/>
          <p:cNvSpPr/>
          <p:nvPr/>
        </p:nvSpPr>
        <p:spPr bwMode="invGray">
          <a:xfrm>
            <a:off x="0" y="2602520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49808" y="118872"/>
            <a:ext cx="8013192" cy="1636776"/>
          </a:xfrm>
        </p:spPr>
        <p:txBody>
          <a:bodyPr vert="horz" lIns="91440" tIns="0" rIns="91440" bIns="0" rtlCol="0" anchor="b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 cap="none" baseline="0"/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40664" y="1828800"/>
            <a:ext cx="8022336" cy="685800"/>
          </a:xfrm>
        </p:spPr>
        <p:txBody>
          <a:bodyPr lIns="146304" tIns="0" rIns="45720" bIns="0"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A8B246-1CAB-4D18-A103-74DAF4215E06}" type="datetimeFigureOut">
              <a:rPr lang="es-MX" smtClean="0"/>
              <a:t>27/02/2012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4B9C8B-DC06-46EA-9183-B6F9B46C1D06}" type="slidenum">
              <a:rPr lang="es-MX" smtClean="0"/>
              <a:t>‹Nº›</a:t>
            </a:fld>
            <a:endParaRPr lang="es-MX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773936"/>
            <a:ext cx="40386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A8B246-1CAB-4D18-A103-74DAF4215E06}" type="datetimeFigureOut">
              <a:rPr lang="es-MX" smtClean="0"/>
              <a:t>27/02/2012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4B9C8B-DC06-46EA-9183-B6F9B46C1D06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98987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449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698987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449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A8B246-1CAB-4D18-A103-74DAF4215E06}" type="datetimeFigureOut">
              <a:rPr lang="es-MX" smtClean="0"/>
              <a:t>27/02/2012</a:t>
            </a:fld>
            <a:endParaRPr lang="es-MX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4B9C8B-DC06-46EA-9183-B6F9B46C1D06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A8B246-1CAB-4D18-A103-74DAF4215E06}" type="datetimeFigureOut">
              <a:rPr lang="es-MX" smtClean="0"/>
              <a:t>27/02/2012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4B9C8B-DC06-46EA-9183-B6F9B46C1D06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A8B246-1CAB-4D18-A103-74DAF4215E06}" type="datetimeFigureOut">
              <a:rPr lang="es-MX" smtClean="0"/>
              <a:t>27/02/2012</a:t>
            </a:fld>
            <a:endParaRPr lang="es-MX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4B9C8B-DC06-46EA-9183-B6F9B46C1D06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67838" y="152400"/>
            <a:ext cx="2523744" cy="978408"/>
          </a:xfrm>
        </p:spPr>
        <p:txBody>
          <a:bodyPr vert="horz" lIns="73152" rIns="45720" bIns="0" rtlCol="0" anchor="b">
            <a:normAutofit/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A8B246-1CAB-4D18-A103-74DAF4215E06}" type="datetimeFigureOut">
              <a:rPr lang="es-MX" smtClean="0"/>
              <a:t>27/02/2012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4B9C8B-DC06-46EA-9183-B6F9B46C1D06}" type="slidenum">
              <a:rPr lang="es-MX" smtClean="0"/>
              <a:t>‹Nº›</a:t>
            </a:fld>
            <a:endParaRPr lang="es-MX"/>
          </a:p>
        </p:txBody>
      </p:sp>
      <p:sp>
        <p:nvSpPr>
          <p:cNvPr id="12" name="11 Rectángulo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8 Rectángulo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903805" y="1484808"/>
            <a:ext cx="6247397" cy="5373192"/>
          </a:xfrm>
          <a:solidFill>
            <a:schemeClr val="bg2">
              <a:shade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r>
              <a:rPr kumimoji="0" lang="es-ES" smtClean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>
          <a:xfrm>
            <a:off x="164592" y="1170432"/>
            <a:ext cx="2523744" cy="201168"/>
          </a:xfrm>
        </p:spPr>
        <p:txBody>
          <a:bodyPr/>
          <a:lstStyle/>
          <a:p>
            <a:fld id="{7FA8B246-1CAB-4D18-A103-74DAF4215E06}" type="datetimeFigureOut">
              <a:rPr lang="es-MX" smtClean="0"/>
              <a:t>27/02/2012</a:t>
            </a:fld>
            <a:endParaRPr lang="es-MX"/>
          </a:p>
        </p:txBody>
      </p:sp>
      <p:sp>
        <p:nvSpPr>
          <p:cNvPr id="11" name="10 Rectángulo"/>
          <p:cNvSpPr/>
          <p:nvPr/>
        </p:nvSpPr>
        <p:spPr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8 Rectángulo"/>
          <p:cNvSpPr/>
          <p:nvPr/>
        </p:nvSpPr>
        <p:spPr bwMode="invGray"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035808" y="1170432"/>
            <a:ext cx="5193792" cy="201168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339328" y="1170432"/>
            <a:ext cx="733864" cy="201168"/>
          </a:xfrm>
        </p:spPr>
        <p:txBody>
          <a:bodyPr/>
          <a:lstStyle/>
          <a:p>
            <a:fld id="{564B9C8B-DC06-46EA-9183-B6F9B46C1D06}" type="slidenum">
              <a:rPr lang="es-MX" smtClean="0"/>
              <a:t>‹Nº›</a:t>
            </a:fld>
            <a:endParaRPr lang="es-MX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A8B246-1CAB-4D18-A103-74DAF4215E06}" type="datetimeFigureOut">
              <a:rPr lang="es-MX" smtClean="0"/>
              <a:t>27/02/2012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4B9C8B-DC06-46EA-9183-B6F9B46C1D06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Rectángulo"/>
          <p:cNvSpPr/>
          <p:nvPr/>
        </p:nvSpPr>
        <p:spPr bwMode="invGray">
          <a:xfrm>
            <a:off x="6598920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7 Rectángulo"/>
          <p:cNvSpPr/>
          <p:nvPr/>
        </p:nvSpPr>
        <p:spPr bwMode="ltGray">
          <a:xfrm>
            <a:off x="6647687" y="0"/>
            <a:ext cx="2514601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781800" y="274640"/>
            <a:ext cx="1905000" cy="5851525"/>
          </a:xfrm>
        </p:spPr>
        <p:txBody>
          <a:bodyPr vert="eaVert"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A8B246-1CAB-4D18-A103-74DAF4215E06}" type="datetimeFigureOut">
              <a:rPr lang="es-MX" smtClean="0"/>
              <a:t>27/02/2012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2640597" y="6377459"/>
            <a:ext cx="3836404" cy="365125"/>
          </a:xfrm>
        </p:spPr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4B9C8B-DC06-46EA-9183-B6F9B46C1D06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Rectángulo"/>
          <p:cNvSpPr/>
          <p:nvPr/>
        </p:nvSpPr>
        <p:spPr bwMode="invGray">
          <a:xfrm>
            <a:off x="0" y="1435895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7" name="6 Rectángulo"/>
          <p:cNvSpPr/>
          <p:nvPr/>
        </p:nvSpPr>
        <p:spPr bwMode="ltGray">
          <a:xfrm>
            <a:off x="0" y="0"/>
            <a:ext cx="9143999" cy="143373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1062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775191"/>
            <a:ext cx="8229600" cy="4625609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476999"/>
            <a:ext cx="2133600" cy="274320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7FA8B246-1CAB-4D18-A103-74DAF4215E06}" type="datetimeFigureOut">
              <a:rPr lang="es-MX" smtClean="0"/>
              <a:t>27/02/2012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2640596" y="6476999"/>
            <a:ext cx="5507719" cy="274320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204396" y="6476999"/>
            <a:ext cx="733864" cy="274320"/>
          </a:xfrm>
          <a:prstGeom prst="rect">
            <a:avLst/>
          </a:prstGeom>
        </p:spPr>
        <p:txBody>
          <a:bodyPr vert="horz" bIns="0" rtlCol="0" anchor="b"/>
          <a:lstStyle>
            <a:lvl1pPr algn="r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564B9C8B-DC06-46EA-9183-B6F9B46C1D06}" type="slidenum">
              <a:rPr lang="es-MX" smtClean="0"/>
              <a:t>‹Nº›</a:t>
            </a:fld>
            <a:endParaRPr 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500" b="1" kern="1200">
          <a:solidFill>
            <a:schemeClr val="accent1">
              <a:satMod val="150000"/>
            </a:schemeClr>
          </a:solidFill>
          <a:effectLst/>
          <a:latin typeface="+mj-lt"/>
          <a:ea typeface="+mj-ea"/>
          <a:cs typeface="+mj-cs"/>
        </a:defRPr>
      </a:lvl1pPr>
      <a:extLst/>
    </p:titleStyle>
    <p:bodyStyle>
      <a:lvl1pPr marL="438912" indent="-320040" algn="l" rtl="0" eaLnBrk="1" latinLnBrk="0" hangingPunct="1">
        <a:spcBef>
          <a:spcPts val="0"/>
        </a:spcBef>
        <a:buClr>
          <a:schemeClr val="accent1"/>
        </a:buClr>
        <a:buSzPct val="80000"/>
        <a:buFont typeface="Wingdings 2"/>
        <a:buChar char="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1520" indent="-27432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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3"/>
        </a:buClr>
        <a:buFont typeface="Arial"/>
        <a:buChar char="▪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152" indent="-182880" algn="l" rtl="0" eaLnBrk="1" latinLnBrk="0" hangingPunct="1">
        <a:spcBef>
          <a:spcPct val="20000"/>
        </a:spcBef>
        <a:buClr>
          <a:schemeClr val="accent4"/>
        </a:buClr>
        <a:buFont typeface="Arial"/>
        <a:buChar char="▪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6464" indent="-182880" algn="l" rtl="0" eaLnBrk="1" latinLnBrk="0" hangingPunct="1">
        <a:spcBef>
          <a:spcPct val="20000"/>
        </a:spcBef>
        <a:buClr>
          <a:schemeClr val="accent5"/>
        </a:buClr>
        <a:buFont typeface="Wingdings 3"/>
        <a:buChar char=""/>
        <a:defRPr kumimoji="0" lang="en-US" sz="2000" kern="1200" smtClean="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1.xls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4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proceso.com.mx/?p=298453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hyperlink" Target="http://www.sealtielalatriste.com/bio/bio.html" TargetMode="External"/><Relationship Id="rId13" Type="http://schemas.openxmlformats.org/officeDocument/2006/relationships/hyperlink" Target="http://impreso.milenio.com/node/9114929" TargetMode="External"/><Relationship Id="rId18" Type="http://schemas.openxmlformats.org/officeDocument/2006/relationships/hyperlink" Target="http://www.elsiglodetorreon.com.mx/noticia/706530.que-me-equivoque-que-no-son-plagios.html" TargetMode="External"/><Relationship Id="rId3" Type="http://schemas.openxmlformats.org/officeDocument/2006/relationships/hyperlink" Target="http://www.cronica.com.mx/nota.php?id_nota=637309" TargetMode="External"/><Relationship Id="rId7" Type="http://schemas.openxmlformats.org/officeDocument/2006/relationships/hyperlink" Target="http://www.etcetera.com.mx/articulo.php?articulo=11512" TargetMode="External"/><Relationship Id="rId12" Type="http://schemas.openxmlformats.org/officeDocument/2006/relationships/hyperlink" Target="http://excelsior.com.mx/index.php?m=nota&amp;seccion=opinion-articulistas&amp;cat=32&amp;id_nota=811469" TargetMode="External"/><Relationship Id="rId17" Type="http://schemas.openxmlformats.org/officeDocument/2006/relationships/hyperlink" Target="http://www.elsiglodetorreon.com.mx/noticia/703846.plagiar-no-es-puma.html" TargetMode="External"/><Relationship Id="rId2" Type="http://schemas.openxmlformats.org/officeDocument/2006/relationships/hyperlink" Target="http://impreso.milenio.com/node/9113056" TargetMode="External"/><Relationship Id="rId16" Type="http://schemas.openxmlformats.org/officeDocument/2006/relationships/hyperlink" Target="http://impreso.milenio.com/node/9115363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etcetera.com.mx/articulo.php?articulo=11476" TargetMode="External"/><Relationship Id="rId11" Type="http://schemas.openxmlformats.org/officeDocument/2006/relationships/hyperlink" Target="http://www.cronica.com.mx/nota.php?id_nota=637128" TargetMode="External"/><Relationship Id="rId5" Type="http://schemas.openxmlformats.org/officeDocument/2006/relationships/hyperlink" Target="http://www.etcetera.com.mx/articulo.php?articulo=11416" TargetMode="External"/><Relationship Id="rId15" Type="http://schemas.openxmlformats.org/officeDocument/2006/relationships/hyperlink" Target="http://www.proceso.com.mx/?p=298453" TargetMode="External"/><Relationship Id="rId10" Type="http://schemas.openxmlformats.org/officeDocument/2006/relationships/hyperlink" Target="http://sealtielalatristecazador.blogspot.com/" TargetMode="External"/><Relationship Id="rId19" Type="http://schemas.openxmlformats.org/officeDocument/2006/relationships/hyperlink" Target="http://es.wikipedia.org/wiki/Enrique_Sealtiel_Alatriste_y_Lozano" TargetMode="External"/><Relationship Id="rId4" Type="http://schemas.openxmlformats.org/officeDocument/2006/relationships/hyperlink" Target="http://www.eluniversal.com.mx/cultura/67664.html" TargetMode="External"/><Relationship Id="rId9" Type="http://schemas.openxmlformats.org/officeDocument/2006/relationships/hyperlink" Target="http://impreso.milenio.com/node/9112503" TargetMode="External"/><Relationship Id="rId14" Type="http://schemas.openxmlformats.org/officeDocument/2006/relationships/hyperlink" Target="http://www.proceso.com.mx/?p=296640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3717032"/>
            <a:ext cx="8077200" cy="1296144"/>
          </a:xfrm>
        </p:spPr>
        <p:txBody>
          <a:bodyPr/>
          <a:lstStyle/>
          <a:p>
            <a:pPr algn="r"/>
            <a:r>
              <a:rPr lang="es-MX" dirty="0" err="1" smtClean="0"/>
              <a:t>Sealtiel</a:t>
            </a:r>
            <a:r>
              <a:rPr lang="es-MX" dirty="0" smtClean="0"/>
              <a:t> Alatriste</a:t>
            </a:r>
            <a:br>
              <a:rPr lang="es-MX" dirty="0" smtClean="0"/>
            </a:br>
            <a:r>
              <a:rPr lang="es-MX" sz="3000" dirty="0" smtClean="0"/>
              <a:t>Estudio de caso</a:t>
            </a:r>
            <a:endParaRPr lang="es-MX" sz="3000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685800" y="5301208"/>
            <a:ext cx="8077200" cy="1499616"/>
          </a:xfrm>
        </p:spPr>
        <p:txBody>
          <a:bodyPr/>
          <a:lstStyle/>
          <a:p>
            <a:r>
              <a:rPr lang="es-MX" dirty="0"/>
              <a:t>Susana Alicia Rivero Rodríguez		965425</a:t>
            </a:r>
          </a:p>
          <a:p>
            <a:r>
              <a:rPr lang="es-MX" dirty="0"/>
              <a:t>Diana Elizabeth Vargas Pérez		1163467</a:t>
            </a:r>
          </a:p>
          <a:p>
            <a:r>
              <a:rPr lang="es-MX" dirty="0"/>
              <a:t>Mario Jonathan Sámano </a:t>
            </a:r>
            <a:r>
              <a:rPr lang="es-MX" dirty="0" err="1"/>
              <a:t>Valdelamar</a:t>
            </a:r>
            <a:r>
              <a:rPr lang="es-MX" dirty="0"/>
              <a:t>	968051</a:t>
            </a:r>
          </a:p>
          <a:p>
            <a:r>
              <a:rPr lang="es-MX" dirty="0" smtClean="0"/>
              <a:t>Fabiola Esquivel Campana			1163406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2892203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Exploración de la situación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775191"/>
            <a:ext cx="5050904" cy="4625609"/>
          </a:xfrm>
        </p:spPr>
        <p:txBody>
          <a:bodyPr>
            <a:normAutofit fontScale="62500" lnSpcReduction="20000"/>
          </a:bodyPr>
          <a:lstStyle/>
          <a:p>
            <a:r>
              <a:rPr lang="es-MX" b="1" dirty="0" smtClean="0"/>
              <a:t>Enrique </a:t>
            </a:r>
            <a:r>
              <a:rPr lang="es-MX" b="1" dirty="0" err="1" smtClean="0"/>
              <a:t>Sealtiel</a:t>
            </a:r>
            <a:r>
              <a:rPr lang="es-MX" b="1" dirty="0" smtClean="0"/>
              <a:t> Alatriste y Lozano</a:t>
            </a:r>
          </a:p>
          <a:p>
            <a:pPr lvl="1"/>
            <a:r>
              <a:rPr lang="es-MX" dirty="0" smtClean="0"/>
              <a:t>Nació en México, D. F., el 15 de julio de 1949.</a:t>
            </a:r>
          </a:p>
          <a:p>
            <a:pPr lvl="1"/>
            <a:r>
              <a:rPr lang="es-MX" dirty="0" smtClean="0"/>
              <a:t>Escritor, editor, promotor cultural y diplomático. </a:t>
            </a:r>
          </a:p>
          <a:p>
            <a:pPr lvl="1"/>
            <a:r>
              <a:rPr lang="es-MX" dirty="0" smtClean="0"/>
              <a:t>Se ha desempeñado en la industria cultural y en centros de difusión cultural.</a:t>
            </a:r>
          </a:p>
          <a:p>
            <a:pPr lvl="2"/>
            <a:r>
              <a:rPr lang="es-MX" b="1" dirty="0" smtClean="0"/>
              <a:t>Coordinador de Difusión Cultural </a:t>
            </a:r>
            <a:r>
              <a:rPr lang="es-MX" dirty="0" smtClean="0"/>
              <a:t>del Instituto Cultural Helénico en la ciudad de México (1985-1986).</a:t>
            </a:r>
          </a:p>
          <a:p>
            <a:pPr lvl="2"/>
            <a:r>
              <a:rPr lang="es-MX" b="1" dirty="0" smtClean="0"/>
              <a:t>Director General </a:t>
            </a:r>
            <a:r>
              <a:rPr lang="es-MX" dirty="0" smtClean="0"/>
              <a:t>de Editorial Aguilar, Altea, Taurus y Alfaguara (1991-1999).</a:t>
            </a:r>
          </a:p>
          <a:p>
            <a:pPr lvl="2"/>
            <a:r>
              <a:rPr lang="es-MX" b="1" dirty="0" smtClean="0"/>
              <a:t>Director de Comunicación y Coordinación Editorial </a:t>
            </a:r>
            <a:r>
              <a:rPr lang="es-MX" dirty="0" smtClean="0"/>
              <a:t>del Grupo Santillana para México y América Latina (2000-2001).</a:t>
            </a:r>
          </a:p>
          <a:p>
            <a:pPr lvl="2"/>
            <a:r>
              <a:rPr lang="es-MX" b="1" dirty="0" smtClean="0"/>
              <a:t>Cónsul General </a:t>
            </a:r>
            <a:r>
              <a:rPr lang="es-MX" dirty="0" smtClean="0"/>
              <a:t>de México en Barcelona (2001-2004).</a:t>
            </a:r>
          </a:p>
          <a:p>
            <a:pPr lvl="2"/>
            <a:r>
              <a:rPr lang="es-MX" b="1" dirty="0" smtClean="0"/>
              <a:t>Coordinador de Difusión Cultural </a:t>
            </a:r>
            <a:r>
              <a:rPr lang="es-MX" dirty="0" smtClean="0"/>
              <a:t>en la UNAM (2008-2012).</a:t>
            </a:r>
          </a:p>
          <a:p>
            <a:pPr lvl="2"/>
            <a:endParaRPr lang="es-MX" dirty="0" smtClean="0"/>
          </a:p>
          <a:p>
            <a:pPr lvl="1"/>
            <a:endParaRPr lang="es-MX" dirty="0"/>
          </a:p>
        </p:txBody>
      </p:sp>
      <p:pic>
        <p:nvPicPr>
          <p:cNvPr id="1025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2420888"/>
            <a:ext cx="2976187" cy="3312368"/>
          </a:xfrm>
          <a:prstGeom prst="rect">
            <a:avLst/>
          </a:prstGeom>
          <a:noFill/>
          <a:ln w="31750">
            <a:solidFill>
              <a:schemeClr val="bg1">
                <a:lumMod val="8500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001915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Exploración de la situación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775191"/>
            <a:ext cx="4546848" cy="4625609"/>
          </a:xfrm>
        </p:spPr>
        <p:txBody>
          <a:bodyPr>
            <a:normAutofit fontScale="85000" lnSpcReduction="20000"/>
          </a:bodyPr>
          <a:lstStyle/>
          <a:p>
            <a:r>
              <a:rPr lang="es-MX" b="1" dirty="0" smtClean="0"/>
              <a:t>Ha sido denunciado en constantes ocasiones de:</a:t>
            </a:r>
          </a:p>
          <a:p>
            <a:endParaRPr lang="es-MX" b="1" dirty="0" smtClean="0"/>
          </a:p>
          <a:p>
            <a:pPr lvl="1"/>
            <a:r>
              <a:rPr lang="es-MX" dirty="0" smtClean="0"/>
              <a:t>Violar los derechos de autor (tanto de forma directa como derivada) de textos, novelas, cuentos y obras literarias de otros escritores en publicaciones propias. </a:t>
            </a:r>
          </a:p>
          <a:p>
            <a:pPr lvl="1"/>
            <a:endParaRPr lang="es-MX" dirty="0" smtClean="0"/>
          </a:p>
          <a:p>
            <a:pPr lvl="1"/>
            <a:r>
              <a:rPr lang="es-MX" dirty="0" smtClean="0"/>
              <a:t>Aceptar la publicación de libros plagiarios cuando fungió como director de casas editoriales. </a:t>
            </a:r>
            <a:endParaRPr lang="es-MX" dirty="0"/>
          </a:p>
          <a:p>
            <a:pPr lvl="1"/>
            <a:endParaRPr lang="es-MX" b="1" dirty="0"/>
          </a:p>
        </p:txBody>
      </p:sp>
      <p:pic>
        <p:nvPicPr>
          <p:cNvPr id="2049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2294" y="3651142"/>
            <a:ext cx="3810000" cy="2857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327153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Exploración de la situación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b="1" dirty="0" smtClean="0"/>
              <a:t>Casos denunciados</a:t>
            </a:r>
          </a:p>
          <a:p>
            <a:endParaRPr lang="es-MX" b="1" dirty="0"/>
          </a:p>
        </p:txBody>
      </p:sp>
      <p:graphicFrame>
        <p:nvGraphicFramePr>
          <p:cNvPr id="8" name="7 Objeto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8819476"/>
              </p:ext>
            </p:extLst>
          </p:nvPr>
        </p:nvGraphicFramePr>
        <p:xfrm>
          <a:off x="179512" y="2420888"/>
          <a:ext cx="8771370" cy="381642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2" name="Hoja de cálculo" r:id="rId3" imgW="10753722" imgH="4581630" progId="Excel.Sheet.12">
                  <p:embed/>
                </p:oleObj>
              </mc:Choice>
              <mc:Fallback>
                <p:oleObj name="Hoja de cálculo" r:id="rId3" imgW="10753722" imgH="4581630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79512" y="2420888"/>
                        <a:ext cx="8771370" cy="381642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5045399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Exploración de la situación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775191"/>
            <a:ext cx="4906888" cy="4625609"/>
          </a:xfrm>
        </p:spPr>
        <p:txBody>
          <a:bodyPr>
            <a:normAutofit fontScale="62500" lnSpcReduction="20000"/>
          </a:bodyPr>
          <a:lstStyle/>
          <a:p>
            <a:r>
              <a:rPr lang="es-MX" b="1" dirty="0" smtClean="0"/>
              <a:t>Declaraciones recientes de </a:t>
            </a:r>
            <a:r>
              <a:rPr lang="es-MX" b="1" dirty="0" err="1" smtClean="0"/>
              <a:t>Sealtiel</a:t>
            </a:r>
            <a:r>
              <a:rPr lang="es-MX" b="1" dirty="0" smtClean="0"/>
              <a:t> Alatriste</a:t>
            </a:r>
          </a:p>
          <a:p>
            <a:pPr lvl="1"/>
            <a:r>
              <a:rPr lang="es-MX" dirty="0"/>
              <a:t>Ser víctima con la UNAM de un </a:t>
            </a:r>
            <a:r>
              <a:rPr lang="es-MX" b="1" dirty="0"/>
              <a:t>"linchamiento injusto".</a:t>
            </a:r>
          </a:p>
          <a:p>
            <a:pPr lvl="1"/>
            <a:r>
              <a:rPr lang="es-MX" dirty="0" smtClean="0"/>
              <a:t>“La </a:t>
            </a:r>
            <a:r>
              <a:rPr lang="es-MX" dirty="0"/>
              <a:t>acusación es sobre algunos artículos que escribí hace años, en donde copié unos párrafos que quiero recalcar, </a:t>
            </a:r>
            <a:r>
              <a:rPr lang="es-MX" b="1" dirty="0"/>
              <a:t>no son párrafos sustanciales</a:t>
            </a:r>
            <a:r>
              <a:rPr lang="es-MX" dirty="0"/>
              <a:t>, en donde no di la fuente y no puse </a:t>
            </a:r>
            <a:r>
              <a:rPr lang="es-MX" dirty="0" smtClean="0"/>
              <a:t>comillas”.</a:t>
            </a:r>
            <a:endParaRPr lang="es-MX" dirty="0"/>
          </a:p>
          <a:p>
            <a:pPr lvl="1"/>
            <a:r>
              <a:rPr lang="es-MX" dirty="0"/>
              <a:t>“</a:t>
            </a:r>
            <a:r>
              <a:rPr lang="es-MX" b="1" dirty="0"/>
              <a:t>La Ley de Derechos de Autor no dice que eso es un plagio</a:t>
            </a:r>
            <a:r>
              <a:rPr lang="es-MX" dirty="0"/>
              <a:t>, </a:t>
            </a:r>
            <a:r>
              <a:rPr lang="es-MX" dirty="0" smtClean="0"/>
              <a:t>cuando </a:t>
            </a:r>
            <a:r>
              <a:rPr lang="es-MX" dirty="0"/>
              <a:t>más es tomar una idea sustancial para elaborar otra idea que se basa sustancialmente en eso que tú has dicho, lo que has tomado sin referir la fuente ni dar </a:t>
            </a:r>
            <a:r>
              <a:rPr lang="es-MX" dirty="0" smtClean="0"/>
              <a:t>comillas”.</a:t>
            </a:r>
            <a:endParaRPr lang="es-MX" dirty="0"/>
          </a:p>
          <a:p>
            <a:pPr lvl="1"/>
            <a:r>
              <a:rPr lang="es-MX" dirty="0"/>
              <a:t>“Pero sí, </a:t>
            </a:r>
            <a:r>
              <a:rPr lang="es-MX" b="1" dirty="0"/>
              <a:t>haber copiado unos párrafos que sí son literales</a:t>
            </a:r>
            <a:r>
              <a:rPr lang="es-MX" dirty="0"/>
              <a:t>, sin comillas ni citar la fuente, yo reconozco que </a:t>
            </a:r>
            <a:r>
              <a:rPr lang="es-MX" b="1" dirty="0"/>
              <a:t>es un </a:t>
            </a:r>
            <a:r>
              <a:rPr lang="es-MX" b="1" dirty="0" smtClean="0"/>
              <a:t>error</a:t>
            </a:r>
            <a:r>
              <a:rPr lang="es-MX" dirty="0" smtClean="0"/>
              <a:t>. Es </a:t>
            </a:r>
            <a:r>
              <a:rPr lang="es-MX" dirty="0"/>
              <a:t>una copia no debida”.</a:t>
            </a:r>
          </a:p>
          <a:p>
            <a:pPr lvl="1"/>
            <a:endParaRPr lang="es-MX" b="1" dirty="0"/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44" r="13422" b="3957"/>
          <a:stretch/>
        </p:blipFill>
        <p:spPr bwMode="auto">
          <a:xfrm>
            <a:off x="5508104" y="2456770"/>
            <a:ext cx="3311013" cy="2880320"/>
          </a:xfrm>
          <a:prstGeom prst="rect">
            <a:avLst/>
          </a:prstGeom>
          <a:noFill/>
          <a:ln w="25400">
            <a:solidFill>
              <a:schemeClr val="bg1">
                <a:lumMod val="8500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793589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1208" y="4296139"/>
            <a:ext cx="3842792" cy="25618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Objetivos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775191"/>
            <a:ext cx="4330824" cy="4625609"/>
          </a:xfrm>
        </p:spPr>
        <p:txBody>
          <a:bodyPr>
            <a:normAutofit fontScale="77500" lnSpcReduction="20000"/>
          </a:bodyPr>
          <a:lstStyle/>
          <a:p>
            <a:r>
              <a:rPr lang="es-MX" b="1" dirty="0" smtClean="0"/>
              <a:t>Disminuir</a:t>
            </a:r>
            <a:r>
              <a:rPr lang="es-MX" dirty="0" smtClean="0"/>
              <a:t> </a:t>
            </a:r>
            <a:r>
              <a:rPr lang="es-MX" dirty="0" smtClean="0"/>
              <a:t>los efectos negativos que las acusaciones resumidas en los adjetivos “mediocre”, “cínico”, “</a:t>
            </a:r>
            <a:r>
              <a:rPr lang="es-MX" dirty="0" err="1" smtClean="0"/>
              <a:t>pliagiario</a:t>
            </a:r>
            <a:r>
              <a:rPr lang="es-MX" dirty="0" smtClean="0"/>
              <a:t>” puedan provocar en la imagen pública del </a:t>
            </a:r>
            <a:r>
              <a:rPr lang="es-MX" dirty="0" smtClean="0"/>
              <a:t>escritor.</a:t>
            </a:r>
          </a:p>
          <a:p>
            <a:endParaRPr lang="es-MX" dirty="0" smtClean="0"/>
          </a:p>
          <a:p>
            <a:pPr lvl="0"/>
            <a:r>
              <a:rPr lang="es-MX" b="1" dirty="0"/>
              <a:t>Resaltar</a:t>
            </a:r>
            <a:r>
              <a:rPr lang="es-MX" dirty="0"/>
              <a:t> las habilidades críticas-literarias y logros de </a:t>
            </a:r>
            <a:r>
              <a:rPr lang="es-MX" dirty="0" err="1"/>
              <a:t>Sealtiel</a:t>
            </a:r>
            <a:r>
              <a:rPr lang="es-MX" dirty="0"/>
              <a:t> Alatriste por encima de las acusaciones de plagio.  </a:t>
            </a:r>
          </a:p>
        </p:txBody>
      </p:sp>
    </p:spTree>
    <p:extLst>
      <p:ext uri="{BB962C8B-B14F-4D97-AF65-F5344CB8AC3E}">
        <p14:creationId xmlns:p14="http://schemas.microsoft.com/office/powerpoint/2010/main" val="13187420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Públicos</a:t>
            </a:r>
            <a:endParaRPr lang="es-MX" dirty="0"/>
          </a:p>
        </p:txBody>
      </p:sp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00620637"/>
              </p:ext>
            </p:extLst>
          </p:nvPr>
        </p:nvGraphicFramePr>
        <p:xfrm>
          <a:off x="467544" y="1844824"/>
          <a:ext cx="7992888" cy="4248472"/>
        </p:xfrm>
        <a:graphic>
          <a:graphicData uri="http://schemas.openxmlformats.org/drawingml/2006/table">
            <a:tbl>
              <a:tblPr firstRow="1" firstCol="1" bandRow="1"/>
              <a:tblGrid>
                <a:gridCol w="2663702"/>
                <a:gridCol w="2664593"/>
                <a:gridCol w="2664593"/>
              </a:tblGrid>
              <a:tr h="36004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MX" sz="1500" b="1" dirty="0">
                          <a:solidFill>
                            <a:schemeClr val="accent1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Arial"/>
                          <a:ea typeface="Calibri"/>
                        </a:rPr>
                        <a:t>Académicos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MX" sz="1500" b="1" dirty="0">
                          <a:solidFill>
                            <a:schemeClr val="accent1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Arial"/>
                          <a:ea typeface="Calibri"/>
                        </a:rPr>
                        <a:t>Escritores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MX" sz="1500" b="1" dirty="0">
                          <a:solidFill>
                            <a:schemeClr val="accent1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Arial"/>
                          <a:ea typeface="Calibri"/>
                        </a:rPr>
                        <a:t>Periodistas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</a:tr>
              <a:tr h="216024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MX" sz="1200" b="1" dirty="0" smtClean="0">
                          <a:effectLst/>
                          <a:latin typeface="Arial"/>
                          <a:ea typeface="Calibri"/>
                        </a:rPr>
                        <a:t>Miembros </a:t>
                      </a:r>
                      <a:r>
                        <a:rPr lang="es-MX" sz="1200" b="1" dirty="0">
                          <a:effectLst/>
                          <a:latin typeface="Arial"/>
                          <a:ea typeface="Calibri"/>
                        </a:rPr>
                        <a:t>de la comunidad UNAM</a:t>
                      </a:r>
                    </a:p>
                    <a:p>
                      <a:pPr marL="628650" lvl="1" indent="-17145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Wingdings" pitchFamily="2" charset="2"/>
                        <a:buChar char="§"/>
                      </a:pPr>
                      <a:r>
                        <a:rPr lang="es-MX" sz="1200" dirty="0" smtClean="0">
                          <a:effectLst/>
                          <a:latin typeface="Arial"/>
                          <a:ea typeface="Calibri"/>
                        </a:rPr>
                        <a:t>Directivos</a:t>
                      </a:r>
                      <a:endParaRPr lang="es-MX" sz="1200" dirty="0">
                        <a:effectLst/>
                        <a:latin typeface="Arial"/>
                        <a:ea typeface="Calibri"/>
                      </a:endParaRPr>
                    </a:p>
                    <a:p>
                      <a:pPr marL="628650" lvl="1" indent="-17145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Wingdings" pitchFamily="2" charset="2"/>
                        <a:buChar char="§"/>
                      </a:pPr>
                      <a:r>
                        <a:rPr lang="es-MX" sz="1200" dirty="0" smtClean="0">
                          <a:effectLst/>
                          <a:latin typeface="Arial"/>
                          <a:ea typeface="Calibri"/>
                        </a:rPr>
                        <a:t>Catedráticos</a:t>
                      </a:r>
                      <a:endParaRPr lang="es-MX" sz="1200" dirty="0">
                        <a:effectLst/>
                        <a:latin typeface="Arial"/>
                        <a:ea typeface="Calibri"/>
                      </a:endParaRPr>
                    </a:p>
                    <a:p>
                      <a:pPr marL="628650" lvl="1" indent="-17145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Wingdings" pitchFamily="2" charset="2"/>
                        <a:buChar char="§"/>
                      </a:pPr>
                      <a:r>
                        <a:rPr lang="es-MX" sz="1200" dirty="0" smtClean="0">
                          <a:effectLst/>
                          <a:latin typeface="Arial"/>
                          <a:ea typeface="Calibri"/>
                        </a:rPr>
                        <a:t>Alumnado</a:t>
                      </a:r>
                      <a:endParaRPr lang="es-MX" sz="1200" dirty="0">
                        <a:effectLst/>
                        <a:latin typeface="Arial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MX" sz="1200" b="1" dirty="0" smtClean="0">
                          <a:effectLst/>
                          <a:latin typeface="Arial"/>
                          <a:ea typeface="Calibri"/>
                        </a:rPr>
                        <a:t>Novelistas</a:t>
                      </a:r>
                      <a:endParaRPr lang="es-MX" sz="1200" b="1" dirty="0">
                        <a:effectLst/>
                        <a:latin typeface="Arial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MX" sz="1200" b="1" dirty="0" smtClean="0">
                          <a:effectLst/>
                          <a:latin typeface="Arial"/>
                          <a:ea typeface="Calibri"/>
                        </a:rPr>
                        <a:t>Columnistas</a:t>
                      </a: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MX" sz="1200" dirty="0" smtClean="0">
                          <a:effectLst/>
                          <a:latin typeface="Arial"/>
                          <a:ea typeface="Calibri"/>
                        </a:rPr>
                        <a:t> </a:t>
                      </a:r>
                      <a:endParaRPr lang="es-MX" sz="1200" dirty="0">
                        <a:effectLst/>
                        <a:latin typeface="Arial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864096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MX" sz="1200" dirty="0" smtClean="0">
                          <a:effectLst/>
                          <a:latin typeface="Arial"/>
                          <a:ea typeface="Calibri"/>
                        </a:rPr>
                        <a:t>Catedráticos </a:t>
                      </a:r>
                      <a:r>
                        <a:rPr lang="es-MX" sz="1200" dirty="0">
                          <a:effectLst/>
                          <a:latin typeface="Arial"/>
                          <a:ea typeface="Calibri"/>
                        </a:rPr>
                        <a:t>literarios de otras instituciones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MX" sz="1200" dirty="0" smtClean="0">
                          <a:effectLst/>
                          <a:latin typeface="Arial"/>
                          <a:ea typeface="Calibri"/>
                        </a:rPr>
                        <a:t>Dramaturgos</a:t>
                      </a:r>
                      <a:endParaRPr lang="es-MX" sz="1200" dirty="0">
                        <a:effectLst/>
                        <a:latin typeface="Arial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MX" sz="1200" dirty="0" smtClean="0">
                          <a:effectLst/>
                          <a:latin typeface="Arial"/>
                          <a:ea typeface="Calibri"/>
                        </a:rPr>
                        <a:t>Críticos </a:t>
                      </a:r>
                      <a:r>
                        <a:rPr lang="es-MX" sz="1200" dirty="0">
                          <a:effectLst/>
                          <a:latin typeface="Arial"/>
                          <a:ea typeface="Calibri"/>
                        </a:rPr>
                        <a:t>especializados en letras y literatura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864096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MX" sz="1200" dirty="0" smtClean="0">
                          <a:effectLst/>
                          <a:latin typeface="Arial"/>
                          <a:ea typeface="Calibri"/>
                        </a:rPr>
                        <a:t>Investigadores</a:t>
                      </a:r>
                      <a:endParaRPr lang="es-MX" sz="1200" dirty="0">
                        <a:effectLst/>
                        <a:latin typeface="Arial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MX" sz="1200" dirty="0" smtClean="0">
                          <a:effectLst/>
                          <a:latin typeface="Arial"/>
                          <a:ea typeface="Calibri"/>
                        </a:rPr>
                        <a:t>Guionistas</a:t>
                      </a:r>
                      <a:endParaRPr lang="es-MX" sz="1200" dirty="0">
                        <a:effectLst/>
                        <a:latin typeface="Arial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MX" sz="1200" dirty="0" smtClean="0">
                          <a:effectLst/>
                          <a:latin typeface="Arial"/>
                          <a:ea typeface="Calibri"/>
                        </a:rPr>
                        <a:t>Prensa </a:t>
                      </a:r>
                      <a:r>
                        <a:rPr lang="es-MX" sz="1200" dirty="0">
                          <a:effectLst/>
                          <a:latin typeface="Arial"/>
                          <a:ea typeface="Calibri"/>
                        </a:rPr>
                        <a:t>general en medios electrónicos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030726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Estrategia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775191"/>
            <a:ext cx="5194920" cy="4625609"/>
          </a:xfrm>
        </p:spPr>
        <p:txBody>
          <a:bodyPr>
            <a:normAutofit fontScale="77500" lnSpcReduction="20000"/>
          </a:bodyPr>
          <a:lstStyle/>
          <a:p>
            <a:r>
              <a:rPr lang="es-MX" b="1" dirty="0"/>
              <a:t>Crear el concepto/movimiento “Inteligencia colectiva: trabajando juntos desarrollamos mejores ideas</a:t>
            </a:r>
            <a:r>
              <a:rPr lang="es-MX" b="1" dirty="0" smtClean="0"/>
              <a:t>”.</a:t>
            </a:r>
          </a:p>
          <a:p>
            <a:pPr lvl="1"/>
            <a:r>
              <a:rPr lang="es-MX" dirty="0" smtClean="0"/>
              <a:t>Relación entre la generación del </a:t>
            </a:r>
            <a:r>
              <a:rPr lang="es-MX" dirty="0"/>
              <a:t>saber y el trabajo colaborativo. </a:t>
            </a:r>
            <a:endParaRPr lang="es-MX" b="1" dirty="0" smtClean="0"/>
          </a:p>
          <a:p>
            <a:pPr lvl="1"/>
            <a:r>
              <a:rPr lang="es-MX" dirty="0"/>
              <a:t>Vivimos en una era digital en la que la comunicación no se puede comprender de la misma manera debido a </a:t>
            </a:r>
            <a:r>
              <a:rPr lang="es-MX" dirty="0" smtClean="0"/>
              <a:t>la existencia de medios </a:t>
            </a:r>
            <a:r>
              <a:rPr lang="es-MX" dirty="0"/>
              <a:t>que, </a:t>
            </a:r>
            <a:r>
              <a:rPr lang="es-MX" dirty="0" smtClean="0"/>
              <a:t>gracias </a:t>
            </a:r>
            <a:r>
              <a:rPr lang="es-MX" dirty="0"/>
              <a:t>a su instantaneidad y democracia, es posible conocer una vasta cantidad de conocimiento, así como replantearlo y reformularlo. </a:t>
            </a:r>
            <a:endParaRPr lang="es-MX" b="1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3212976"/>
            <a:ext cx="2600325" cy="3286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139805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Tácticas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775191"/>
            <a:ext cx="5698976" cy="4625609"/>
          </a:xfrm>
        </p:spPr>
        <p:txBody>
          <a:bodyPr>
            <a:normAutofit fontScale="77500" lnSpcReduction="20000"/>
          </a:bodyPr>
          <a:lstStyle/>
          <a:p>
            <a:r>
              <a:rPr lang="es-MX" b="1" dirty="0"/>
              <a:t>Etapa uno:</a:t>
            </a:r>
            <a:endParaRPr lang="es-MX" dirty="0"/>
          </a:p>
          <a:p>
            <a:pPr marL="118872" indent="0">
              <a:buNone/>
            </a:pPr>
            <a:r>
              <a:rPr lang="es-MX" b="1" dirty="0"/>
              <a:t> </a:t>
            </a:r>
            <a:endParaRPr lang="es-MX" dirty="0"/>
          </a:p>
          <a:p>
            <a:pPr lvl="1"/>
            <a:r>
              <a:rPr lang="es-MX" b="1" dirty="0"/>
              <a:t>Blogs:</a:t>
            </a:r>
            <a:r>
              <a:rPr lang="es-MX" dirty="0"/>
              <a:t> en un inicio se generarán 20 blogs relacionados con temas de literatura, arte y periodismo. Los contenidos serán variados y se empezará a hablar de la “inteligencia colectiva”. Durante esta etapa, la relación con Alatriste se hará notar de manera casual, ya que se hablará de él como ejemplo. </a:t>
            </a:r>
            <a:endParaRPr lang="es-MX" dirty="0" smtClean="0"/>
          </a:p>
          <a:p>
            <a:pPr lvl="1"/>
            <a:r>
              <a:rPr lang="es-MX" b="1" dirty="0" smtClean="0"/>
              <a:t>Objetivo: </a:t>
            </a:r>
            <a:r>
              <a:rPr lang="es-MX" dirty="0" smtClean="0"/>
              <a:t>sembrar </a:t>
            </a:r>
            <a:r>
              <a:rPr lang="es-MX" dirty="0"/>
              <a:t>de manera viral la idea de “inteligencia colectiva” para que en un plan a largo plazo se pueda generar una tendencia virtual.  </a:t>
            </a:r>
          </a:p>
          <a:p>
            <a:pPr lvl="1"/>
            <a:r>
              <a:rPr lang="es-MX" b="1" dirty="0"/>
              <a:t>Temporalidad:</a:t>
            </a:r>
            <a:r>
              <a:rPr lang="es-MX" dirty="0"/>
              <a:t> de 3 a 5 meses. 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4509120"/>
            <a:ext cx="2674927" cy="2198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933696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Tácticas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775191"/>
            <a:ext cx="5554960" cy="4625609"/>
          </a:xfrm>
        </p:spPr>
        <p:txBody>
          <a:bodyPr>
            <a:normAutofit fontScale="85000" lnSpcReduction="20000"/>
          </a:bodyPr>
          <a:lstStyle/>
          <a:p>
            <a:pPr lvl="0"/>
            <a:r>
              <a:rPr lang="es-MX" b="1" dirty="0" smtClean="0"/>
              <a:t>Etapa dos: </a:t>
            </a:r>
          </a:p>
          <a:p>
            <a:pPr lvl="0"/>
            <a:endParaRPr lang="es-MX" b="1" dirty="0"/>
          </a:p>
          <a:p>
            <a:pPr lvl="1"/>
            <a:r>
              <a:rPr lang="es-MX" b="1" dirty="0" smtClean="0"/>
              <a:t>Opinión </a:t>
            </a:r>
            <a:r>
              <a:rPr lang="es-MX" b="1" dirty="0"/>
              <a:t>de </a:t>
            </a:r>
            <a:r>
              <a:rPr lang="es-MX" b="1" dirty="0" err="1"/>
              <a:t>Sealtiel</a:t>
            </a:r>
            <a:r>
              <a:rPr lang="es-MX" b="1" dirty="0"/>
              <a:t> Alatriste sobre este movimiento: </a:t>
            </a:r>
            <a:r>
              <a:rPr lang="es-MX" dirty="0" smtClean="0"/>
              <a:t>el </a:t>
            </a:r>
            <a:r>
              <a:rPr lang="es-MX" dirty="0"/>
              <a:t>conocimiento “está ahí, libre e inmediato para cualquier persona, y aun cuando es </a:t>
            </a:r>
            <a:r>
              <a:rPr lang="es-MX" dirty="0" smtClean="0"/>
              <a:t>aceptable y natural retomarlo para </a:t>
            </a:r>
            <a:r>
              <a:rPr lang="es-MX" dirty="0"/>
              <a:t>formular nuevo conocimiento, no debe olvidarse la importancia de reconocer la autoría de las ideas </a:t>
            </a:r>
            <a:r>
              <a:rPr lang="es-MX" dirty="0" smtClean="0"/>
              <a:t>originales, error que reconozco haber cometido en algunos artículos”. </a:t>
            </a:r>
            <a:endParaRPr lang="es-MX" dirty="0"/>
          </a:p>
          <a:p>
            <a:pPr lvl="1"/>
            <a:r>
              <a:rPr lang="es-MX" b="1" dirty="0" smtClean="0"/>
              <a:t>Temporalidad</a:t>
            </a:r>
            <a:r>
              <a:rPr lang="es-MX" b="1" dirty="0"/>
              <a:t>:</a:t>
            </a:r>
            <a:r>
              <a:rPr lang="es-MX" dirty="0"/>
              <a:t> </a:t>
            </a:r>
            <a:r>
              <a:rPr lang="es-MX" dirty="0" smtClean="0"/>
              <a:t>de 6 a 12 meses</a:t>
            </a:r>
            <a:r>
              <a:rPr lang="es-MX" dirty="0"/>
              <a:t>.</a:t>
            </a: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6779" y="4189327"/>
            <a:ext cx="2430099" cy="2458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780773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Calendario</a:t>
            </a:r>
            <a:endParaRPr lang="es-MX" dirty="0"/>
          </a:p>
        </p:txBody>
      </p:sp>
      <p:graphicFrame>
        <p:nvGraphicFramePr>
          <p:cNvPr id="5" name="4 Marcador de contenido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71530517"/>
              </p:ext>
            </p:extLst>
          </p:nvPr>
        </p:nvGraphicFramePr>
        <p:xfrm>
          <a:off x="1475656" y="2060848"/>
          <a:ext cx="5701030" cy="145510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899920"/>
                <a:gridCol w="1900555"/>
                <a:gridCol w="1900555"/>
              </a:tblGrid>
              <a:tr h="216024">
                <a:tc gridSpan="3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500" dirty="0">
                          <a:solidFill>
                            <a:schemeClr val="accent1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Primeros días</a:t>
                      </a:r>
                      <a:endParaRPr lang="es-MX" sz="1500" dirty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effectLst/>
                        <a:latin typeface="Arial"/>
                        <a:ea typeface="Calibri"/>
                      </a:endParaRPr>
                    </a:p>
                  </a:txBody>
                  <a:tcPr marL="68580" marR="68580" marT="0" marB="0"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100" dirty="0">
                          <a:solidFill>
                            <a:schemeClr val="accent1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Públicos</a:t>
                      </a:r>
                      <a:endParaRPr lang="es-MX" sz="1100" dirty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effectLst/>
                        <a:latin typeface="Arial"/>
                        <a:ea typeface="Calibri"/>
                      </a:endParaRPr>
                    </a:p>
                  </a:txBody>
                  <a:tcPr marL="68580" marR="68580" marT="0" marB="0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Objetivo</a:t>
                      </a:r>
                      <a:endParaRPr lang="es-MX" sz="1100">
                        <a:effectLst/>
                        <a:latin typeface="Arial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Acciones</a:t>
                      </a:r>
                      <a:endParaRPr lang="es-MX" sz="1100">
                        <a:effectLst/>
                        <a:latin typeface="Arial"/>
                        <a:ea typeface="Calibri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100" dirty="0">
                          <a:solidFill>
                            <a:schemeClr val="accent1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Académicos</a:t>
                      </a:r>
                      <a:endParaRPr lang="es-MX" sz="1100" dirty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effectLst/>
                        <a:latin typeface="Arial"/>
                        <a:ea typeface="Calibri"/>
                      </a:endParaRPr>
                    </a:p>
                  </a:txBody>
                  <a:tcPr marL="68580" marR="68580" marT="0" marB="0">
                    <a:solidFill>
                      <a:schemeClr val="tx1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MX" sz="1100">
                          <a:effectLst/>
                        </a:rPr>
                        <a:t>Monitorear las menciones negativas en medios tradicionales y electrónicos.</a:t>
                      </a:r>
                      <a:endParaRPr lang="es-MX" sz="1100">
                        <a:effectLst/>
                        <a:latin typeface="Arial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Investigación</a:t>
                      </a:r>
                      <a:endParaRPr lang="es-MX" sz="1100">
                        <a:effectLst/>
                        <a:latin typeface="Arial"/>
                        <a:ea typeface="Calibri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100" dirty="0">
                          <a:solidFill>
                            <a:schemeClr val="accent1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Escritores</a:t>
                      </a:r>
                      <a:endParaRPr lang="es-MX" sz="1100" dirty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effectLst/>
                        <a:latin typeface="Arial"/>
                        <a:ea typeface="Calibri"/>
                      </a:endParaRPr>
                    </a:p>
                  </a:txBody>
                  <a:tcPr marL="68580" marR="68580" marT="0" marB="0">
                    <a:solidFill>
                      <a:schemeClr val="tx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Planeación</a:t>
                      </a:r>
                      <a:endParaRPr lang="es-MX" sz="1100">
                        <a:effectLst/>
                        <a:latin typeface="Arial"/>
                        <a:ea typeface="Calibri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100" dirty="0">
                          <a:solidFill>
                            <a:schemeClr val="accent1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Periodistas</a:t>
                      </a:r>
                      <a:endParaRPr lang="es-MX" sz="1100" dirty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effectLst/>
                        <a:latin typeface="Arial"/>
                        <a:ea typeface="Calibri"/>
                      </a:endParaRPr>
                    </a:p>
                  </a:txBody>
                  <a:tcPr marL="68580" marR="68580" marT="0" marB="0">
                    <a:solidFill>
                      <a:schemeClr val="tx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</a:rPr>
                        <a:t>Creación de la campaña de RRPP</a:t>
                      </a:r>
                      <a:endParaRPr lang="es-MX" sz="1100" dirty="0">
                        <a:effectLst/>
                        <a:latin typeface="Arial"/>
                        <a:ea typeface="Calibri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graphicFrame>
        <p:nvGraphicFramePr>
          <p:cNvPr id="6" name="5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03618009"/>
              </p:ext>
            </p:extLst>
          </p:nvPr>
        </p:nvGraphicFramePr>
        <p:xfrm>
          <a:off x="1475656" y="3861048"/>
          <a:ext cx="5701030" cy="226358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899920"/>
                <a:gridCol w="1900555"/>
                <a:gridCol w="1900555"/>
              </a:tblGrid>
              <a:tr h="0">
                <a:tc gridSpan="3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500" dirty="0">
                          <a:solidFill>
                            <a:schemeClr val="accent1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Punto de partida</a:t>
                      </a:r>
                      <a:endParaRPr lang="es-MX" sz="1500" dirty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effectLst/>
                        <a:latin typeface="Arial"/>
                        <a:ea typeface="Calibri"/>
                      </a:endParaRPr>
                    </a:p>
                  </a:txBody>
                  <a:tcPr marL="68580" marR="68580" marT="0" marB="0"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100" dirty="0">
                          <a:solidFill>
                            <a:schemeClr val="accent1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Públicos</a:t>
                      </a:r>
                      <a:endParaRPr lang="es-MX" sz="1100" dirty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effectLst/>
                        <a:latin typeface="Arial"/>
                        <a:ea typeface="Calibri"/>
                      </a:endParaRPr>
                    </a:p>
                  </a:txBody>
                  <a:tcPr marL="68580" marR="68580" marT="0" marB="0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Mensaje</a:t>
                      </a:r>
                      <a:endParaRPr lang="es-MX" sz="1100">
                        <a:effectLst/>
                        <a:latin typeface="Arial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Acciones</a:t>
                      </a:r>
                      <a:endParaRPr lang="es-MX" sz="1100">
                        <a:effectLst/>
                        <a:latin typeface="Arial"/>
                        <a:ea typeface="Calibri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100" dirty="0">
                          <a:solidFill>
                            <a:schemeClr val="accent1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Académicos</a:t>
                      </a:r>
                      <a:endParaRPr lang="es-MX" sz="1100" dirty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effectLst/>
                        <a:latin typeface="Arial"/>
                        <a:ea typeface="Calibri"/>
                      </a:endParaRPr>
                    </a:p>
                  </a:txBody>
                  <a:tcPr marL="68580" marR="68580" marT="0" marB="0">
                    <a:solidFill>
                      <a:schemeClr val="tx1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MX" sz="1100">
                          <a:effectLst/>
                        </a:rPr>
                        <a:t>Sealtiel Alatriste: Crónica de una caída, de Roberto Ponce</a:t>
                      </a: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MX" sz="1100">
                          <a:effectLst/>
                        </a:rPr>
                        <a:t>Reportaje especial de PROCESO</a:t>
                      </a: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MX" sz="1100">
                          <a:effectLst/>
                        </a:rPr>
                        <a:t>16 de febrero de 2012</a:t>
                      </a: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MX" sz="1100" u="sng">
                          <a:effectLst/>
                          <a:hlinkClick r:id="rId2"/>
                        </a:rPr>
                        <a:t>http://www.proceso.com.mx/?p=298453</a:t>
                      </a:r>
                      <a:r>
                        <a:rPr lang="es-MX" sz="1100">
                          <a:effectLst/>
                        </a:rPr>
                        <a:t> </a:t>
                      </a:r>
                      <a:endParaRPr lang="es-MX" sz="1100">
                        <a:effectLst/>
                        <a:latin typeface="Arial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Ataque en medios de información impresos</a:t>
                      </a:r>
                      <a:endParaRPr lang="es-MX" sz="1100">
                        <a:effectLst/>
                        <a:latin typeface="Arial"/>
                        <a:ea typeface="Calibri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100" dirty="0">
                          <a:solidFill>
                            <a:schemeClr val="accent1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Escritores</a:t>
                      </a:r>
                      <a:endParaRPr lang="es-MX" sz="1100" dirty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effectLst/>
                        <a:latin typeface="Arial"/>
                        <a:ea typeface="Calibri"/>
                      </a:endParaRPr>
                    </a:p>
                  </a:txBody>
                  <a:tcPr marL="68580" marR="68580" marT="0" marB="0">
                    <a:solidFill>
                      <a:schemeClr val="tx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Ataque en medios de información web 2.0</a:t>
                      </a:r>
                      <a:endParaRPr lang="es-MX" sz="1100">
                        <a:effectLst/>
                        <a:latin typeface="Arial"/>
                        <a:ea typeface="Calibri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100" dirty="0">
                          <a:solidFill>
                            <a:schemeClr val="accent1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Periodistas</a:t>
                      </a:r>
                      <a:endParaRPr lang="es-MX" sz="1100" dirty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effectLst/>
                        <a:latin typeface="Arial"/>
                        <a:ea typeface="Calibri"/>
                      </a:endParaRPr>
                    </a:p>
                  </a:txBody>
                  <a:tcPr marL="68580" marR="68580" marT="0" marB="0">
                    <a:solidFill>
                      <a:schemeClr val="tx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</a:rPr>
                        <a:t>Desacreditación del escritor por medio de opiniones publicadas.</a:t>
                      </a:r>
                      <a:endParaRPr lang="es-MX" sz="1100" dirty="0">
                        <a:effectLst/>
                        <a:latin typeface="Arial"/>
                        <a:ea typeface="Calibri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6835901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Calendario</a:t>
            </a:r>
            <a:endParaRPr lang="es-MX" dirty="0"/>
          </a:p>
        </p:txBody>
      </p:sp>
      <p:graphicFrame>
        <p:nvGraphicFramePr>
          <p:cNvPr id="4" name="3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64009133"/>
              </p:ext>
            </p:extLst>
          </p:nvPr>
        </p:nvGraphicFramePr>
        <p:xfrm>
          <a:off x="755576" y="1916832"/>
          <a:ext cx="7920879" cy="201212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639705"/>
                <a:gridCol w="2640587"/>
                <a:gridCol w="2640587"/>
              </a:tblGrid>
              <a:tr h="189021">
                <a:tc gridSpan="3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500" dirty="0">
                          <a:solidFill>
                            <a:schemeClr val="accent1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Primera semana</a:t>
                      </a:r>
                      <a:endParaRPr lang="es-MX" sz="1500" dirty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effectLst/>
                        <a:latin typeface="Arial"/>
                        <a:ea typeface="Calibri"/>
                      </a:endParaRPr>
                    </a:p>
                  </a:txBody>
                  <a:tcPr marL="68580" marR="68580" marT="0" marB="0"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</a:tr>
              <a:tr h="189021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100" dirty="0">
                          <a:solidFill>
                            <a:schemeClr val="accent1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Públicos</a:t>
                      </a:r>
                      <a:endParaRPr lang="es-MX" sz="1100" dirty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effectLst/>
                        <a:latin typeface="Arial"/>
                        <a:ea typeface="Calibri"/>
                      </a:endParaRPr>
                    </a:p>
                  </a:txBody>
                  <a:tcPr marL="68580" marR="68580" marT="0" marB="0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Objetivo</a:t>
                      </a:r>
                      <a:endParaRPr lang="es-MX" sz="1100">
                        <a:effectLst/>
                        <a:latin typeface="Arial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Acciones</a:t>
                      </a:r>
                      <a:endParaRPr lang="es-MX" sz="1100">
                        <a:effectLst/>
                        <a:latin typeface="Arial"/>
                        <a:ea typeface="Calibri"/>
                      </a:endParaRPr>
                    </a:p>
                  </a:txBody>
                  <a:tcPr marL="68580" marR="68580" marT="0" marB="0"/>
                </a:tc>
              </a:tr>
              <a:tr h="189021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100" dirty="0">
                          <a:solidFill>
                            <a:schemeClr val="accent1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Académicos</a:t>
                      </a:r>
                      <a:endParaRPr lang="es-MX" sz="1100" dirty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effectLst/>
                        <a:latin typeface="Arial"/>
                        <a:ea typeface="Calibri"/>
                      </a:endParaRPr>
                    </a:p>
                  </a:txBody>
                  <a:tcPr marL="68580" marR="68580" marT="0" marB="0">
                    <a:solidFill>
                      <a:schemeClr val="tx1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MX" sz="1100">
                          <a:effectLst/>
                        </a:rPr>
                        <a:t>Disminuir los efectos negativos que las acusaciones resumidas en los adjetivos “mediocre”, “cínico”, “pliagiario” puedan provocar en la imagen pública del escritor en el largo plazo. </a:t>
                      </a: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MX" sz="1100">
                          <a:effectLst/>
                        </a:rPr>
                        <a:t> </a:t>
                      </a:r>
                      <a:endParaRPr lang="es-MX" sz="1100">
                        <a:effectLst/>
                        <a:latin typeface="Arial"/>
                        <a:ea typeface="Calibri"/>
                      </a:endParaRPr>
                    </a:p>
                  </a:txBody>
                  <a:tcPr marL="68580" marR="68580" marT="0" marB="0"/>
                </a:tc>
                <a:tc rowSpan="3"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Evitar contacto con los medios.</a:t>
                      </a:r>
                      <a:endParaRPr lang="es-MX" sz="1100">
                        <a:effectLst/>
                        <a:latin typeface="Arial"/>
                        <a:ea typeface="Calibri"/>
                      </a:endParaRPr>
                    </a:p>
                  </a:txBody>
                  <a:tcPr marL="68580" marR="68580" marT="0" marB="0"/>
                </a:tc>
              </a:tr>
              <a:tr h="189021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100" dirty="0">
                          <a:solidFill>
                            <a:schemeClr val="accent1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Escritores</a:t>
                      </a:r>
                      <a:endParaRPr lang="es-MX" sz="1100" dirty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effectLst/>
                        <a:latin typeface="Arial"/>
                        <a:ea typeface="Calibri"/>
                      </a:endParaRPr>
                    </a:p>
                  </a:txBody>
                  <a:tcPr marL="68580" marR="68580" marT="0" marB="0">
                    <a:solidFill>
                      <a:schemeClr val="tx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</a:tr>
              <a:tr h="756084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100" dirty="0">
                          <a:solidFill>
                            <a:schemeClr val="accent1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Periodistas</a:t>
                      </a:r>
                      <a:endParaRPr lang="es-MX" sz="1100" dirty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effectLst/>
                        <a:latin typeface="Arial"/>
                        <a:ea typeface="Calibri"/>
                      </a:endParaRPr>
                    </a:p>
                  </a:txBody>
                  <a:tcPr marL="68580" marR="68580" marT="0" marB="0">
                    <a:solidFill>
                      <a:schemeClr val="tx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7" name="6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66578905"/>
              </p:ext>
            </p:extLst>
          </p:nvPr>
        </p:nvGraphicFramePr>
        <p:xfrm>
          <a:off x="755576" y="4365104"/>
          <a:ext cx="7920879" cy="131184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639705"/>
                <a:gridCol w="2640587"/>
                <a:gridCol w="2640587"/>
              </a:tblGrid>
              <a:tr h="0">
                <a:tc gridSpan="3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500" dirty="0">
                          <a:solidFill>
                            <a:schemeClr val="accent1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Primer trimestre</a:t>
                      </a:r>
                      <a:endParaRPr lang="es-MX" sz="1500" dirty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effectLst/>
                        <a:latin typeface="Arial"/>
                        <a:ea typeface="Calibri"/>
                      </a:endParaRPr>
                    </a:p>
                  </a:txBody>
                  <a:tcPr marL="68580" marR="68580" marT="0" marB="0"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100" dirty="0">
                          <a:solidFill>
                            <a:schemeClr val="accent1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Públicos</a:t>
                      </a:r>
                      <a:endParaRPr lang="es-MX" sz="1100" dirty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effectLst/>
                        <a:latin typeface="Arial"/>
                        <a:ea typeface="Calibri"/>
                      </a:endParaRPr>
                    </a:p>
                  </a:txBody>
                  <a:tcPr marL="68580" marR="68580" marT="0" marB="0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Objetivo</a:t>
                      </a:r>
                      <a:endParaRPr lang="es-MX" sz="1100">
                        <a:effectLst/>
                        <a:latin typeface="Arial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Acciones</a:t>
                      </a:r>
                      <a:endParaRPr lang="es-MX" sz="1100">
                        <a:effectLst/>
                        <a:latin typeface="Arial"/>
                        <a:ea typeface="Calibri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100" dirty="0">
                          <a:solidFill>
                            <a:schemeClr val="accent1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Académicos</a:t>
                      </a:r>
                      <a:endParaRPr lang="es-MX" sz="1100" dirty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effectLst/>
                        <a:latin typeface="Arial"/>
                        <a:ea typeface="Calibri"/>
                      </a:endParaRPr>
                    </a:p>
                  </a:txBody>
                  <a:tcPr marL="68580" marR="68580" marT="0" marB="0">
                    <a:solidFill>
                      <a:schemeClr val="tx1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MX" sz="1100">
                          <a:effectLst/>
                        </a:rPr>
                        <a:t>Disminuir los efectos negativos que las acusaciones puedan provocar en la imagen pública del escritor </a:t>
                      </a:r>
                      <a:endParaRPr lang="es-MX" sz="1100">
                        <a:effectLst/>
                        <a:latin typeface="Arial"/>
                        <a:ea typeface="Calibri"/>
                      </a:endParaRPr>
                    </a:p>
                  </a:txBody>
                  <a:tcPr marL="68580" marR="68580" marT="0" marB="0"/>
                </a:tc>
                <a:tc rowSpan="3"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Inicio</a:t>
                      </a:r>
                      <a:r>
                        <a:rPr lang="es-MX" sz="1100">
                          <a:effectLst/>
                        </a:rPr>
                        <a:t> del concepto/movimiento “Inteligencia colectiva” en medios digitales. </a:t>
                      </a:r>
                      <a:endParaRPr lang="es-MX" sz="1100">
                        <a:effectLst/>
                        <a:latin typeface="Arial"/>
                        <a:ea typeface="Calibri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100" dirty="0">
                          <a:solidFill>
                            <a:schemeClr val="accent1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Escritores</a:t>
                      </a:r>
                      <a:endParaRPr lang="es-MX" sz="1100" dirty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effectLst/>
                        <a:latin typeface="Arial"/>
                        <a:ea typeface="Calibri"/>
                      </a:endParaRPr>
                    </a:p>
                  </a:txBody>
                  <a:tcPr marL="68580" marR="68580" marT="0" marB="0">
                    <a:solidFill>
                      <a:schemeClr val="tx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100" dirty="0">
                          <a:solidFill>
                            <a:schemeClr val="accent1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Periodistas</a:t>
                      </a:r>
                      <a:endParaRPr lang="es-MX" sz="1100" dirty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effectLst/>
                        <a:latin typeface="Arial"/>
                        <a:ea typeface="Calibri"/>
                      </a:endParaRPr>
                    </a:p>
                  </a:txBody>
                  <a:tcPr marL="68580" marR="68580" marT="0" marB="0">
                    <a:solidFill>
                      <a:schemeClr val="tx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4283261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Calendario</a:t>
            </a:r>
            <a:endParaRPr lang="es-MX" dirty="0"/>
          </a:p>
        </p:txBody>
      </p:sp>
      <p:graphicFrame>
        <p:nvGraphicFramePr>
          <p:cNvPr id="3" name="2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6945451"/>
              </p:ext>
            </p:extLst>
          </p:nvPr>
        </p:nvGraphicFramePr>
        <p:xfrm>
          <a:off x="467544" y="1988840"/>
          <a:ext cx="8064897" cy="231768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688299"/>
                <a:gridCol w="2688299"/>
                <a:gridCol w="2688299"/>
              </a:tblGrid>
              <a:tr h="0">
                <a:tc gridSpan="3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500" dirty="0">
                          <a:solidFill>
                            <a:schemeClr val="accent1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Primer semestre</a:t>
                      </a:r>
                      <a:endParaRPr lang="es-MX" sz="1500" dirty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effectLst/>
                        <a:latin typeface="Arial"/>
                        <a:ea typeface="Calibri"/>
                      </a:endParaRPr>
                    </a:p>
                  </a:txBody>
                  <a:tcPr marL="68580" marR="68580" marT="0" marB="0"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100" dirty="0">
                          <a:solidFill>
                            <a:schemeClr val="accent1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Públicos</a:t>
                      </a:r>
                      <a:endParaRPr lang="es-MX" sz="1100" dirty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effectLst/>
                        <a:latin typeface="Arial"/>
                        <a:ea typeface="Calibri"/>
                      </a:endParaRPr>
                    </a:p>
                  </a:txBody>
                  <a:tcPr marL="68580" marR="68580" marT="0" marB="0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Objetivo</a:t>
                      </a:r>
                      <a:endParaRPr lang="es-MX" sz="1100">
                        <a:effectLst/>
                        <a:latin typeface="Arial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Acciones</a:t>
                      </a:r>
                      <a:endParaRPr lang="es-MX" sz="1100">
                        <a:effectLst/>
                        <a:latin typeface="Arial"/>
                        <a:ea typeface="Calibri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100" dirty="0">
                          <a:solidFill>
                            <a:schemeClr val="accent1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Académicos</a:t>
                      </a:r>
                      <a:endParaRPr lang="es-MX" sz="1100" dirty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effectLst/>
                        <a:latin typeface="Arial"/>
                        <a:ea typeface="Calibri"/>
                      </a:endParaRPr>
                    </a:p>
                  </a:txBody>
                  <a:tcPr marL="68580" marR="68580" marT="0" marB="0">
                    <a:solidFill>
                      <a:schemeClr val="tx1"/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MX" sz="1100">
                          <a:effectLst/>
                        </a:rPr>
                        <a:t>Resaltar las habilidades críticas-literarias y logros de Sealtiel Alatriste por encima de las acusaciones de plagio.  </a:t>
                      </a: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MX" sz="1100">
                          <a:effectLst/>
                        </a:rPr>
                        <a:t> </a:t>
                      </a:r>
                      <a:endParaRPr lang="es-MX" sz="1100">
                        <a:effectLst/>
                        <a:latin typeface="Arial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Mantener al día redes sociales.</a:t>
                      </a:r>
                      <a:endParaRPr lang="es-MX" sz="1100">
                        <a:effectLst/>
                        <a:latin typeface="Arial"/>
                        <a:ea typeface="Calibri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100" dirty="0">
                          <a:solidFill>
                            <a:schemeClr val="accent1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Escritores</a:t>
                      </a:r>
                      <a:endParaRPr lang="es-MX" sz="1100" dirty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effectLst/>
                        <a:latin typeface="Arial"/>
                        <a:ea typeface="Calibri"/>
                      </a:endParaRPr>
                    </a:p>
                  </a:txBody>
                  <a:tcPr marL="68580" marR="68580" marT="0" marB="0">
                    <a:solidFill>
                      <a:schemeClr val="tx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Opinión de Sealtiel Alatriste sobre el movimiento “Inteligencia colectiva”.</a:t>
                      </a:r>
                      <a:endParaRPr lang="es-MX" sz="1100">
                        <a:effectLst/>
                        <a:latin typeface="Arial"/>
                        <a:ea typeface="Calibri"/>
                      </a:endParaRPr>
                    </a:p>
                  </a:txBody>
                  <a:tcPr marL="68580" marR="68580" marT="0" marB="0"/>
                </a:tc>
              </a:tr>
              <a:tr h="0">
                <a:tc rowSpan="2"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100" dirty="0">
                          <a:solidFill>
                            <a:schemeClr val="accent1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Periodistas</a:t>
                      </a:r>
                      <a:endParaRPr lang="es-MX" sz="1100" dirty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effectLst/>
                        <a:latin typeface="Arial"/>
                        <a:ea typeface="Calibri"/>
                      </a:endParaRPr>
                    </a:p>
                  </a:txBody>
                  <a:tcPr marL="68580" marR="68580" marT="0" marB="0">
                    <a:solidFill>
                      <a:schemeClr val="tx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</a:tr>
              <a:tr h="224155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</a:rPr>
                        <a:t>Los blogs retomarán la mención de </a:t>
                      </a:r>
                      <a:r>
                        <a:rPr lang="es-ES" sz="1100" dirty="0" err="1">
                          <a:effectLst/>
                        </a:rPr>
                        <a:t>Sealtiel</a:t>
                      </a:r>
                      <a:r>
                        <a:rPr lang="es-ES" sz="1100" dirty="0">
                          <a:effectLst/>
                        </a:rPr>
                        <a:t> Alatriste y publicarán entradas sobre su vida y obra (presentando similitudes con el movimiento). </a:t>
                      </a:r>
                      <a:endParaRPr lang="es-MX" sz="1100" dirty="0">
                        <a:effectLst/>
                        <a:latin typeface="Arial"/>
                        <a:ea typeface="Calibri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1308033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Presupuesto</a:t>
            </a:r>
            <a:endParaRPr lang="es-MX" dirty="0"/>
          </a:p>
        </p:txBody>
      </p:sp>
      <p:graphicFrame>
        <p:nvGraphicFramePr>
          <p:cNvPr id="4" name="3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70525663"/>
              </p:ext>
            </p:extLst>
          </p:nvPr>
        </p:nvGraphicFramePr>
        <p:xfrm>
          <a:off x="755576" y="1772816"/>
          <a:ext cx="7704855" cy="446449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568285"/>
                <a:gridCol w="2568285"/>
                <a:gridCol w="2568285"/>
              </a:tblGrid>
              <a:tr h="385062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MX" sz="1500" dirty="0">
                          <a:solidFill>
                            <a:schemeClr val="accent1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Concepto</a:t>
                      </a:r>
                      <a:endParaRPr lang="es-MX" sz="1500" dirty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effectLst/>
                        <a:latin typeface="Arial"/>
                        <a:ea typeface="Calibri"/>
                      </a:endParaRPr>
                    </a:p>
                  </a:txBody>
                  <a:tcPr marL="68580" marR="68580" marT="0" marB="0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MX" sz="1500" dirty="0">
                          <a:solidFill>
                            <a:schemeClr val="accent1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Costo mensual</a:t>
                      </a:r>
                      <a:endParaRPr lang="es-MX" sz="1500" dirty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effectLst/>
                        <a:latin typeface="Arial"/>
                        <a:ea typeface="Calibri"/>
                      </a:endParaRPr>
                    </a:p>
                  </a:txBody>
                  <a:tcPr marL="68580" marR="68580" marT="0" marB="0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MX" sz="1500" dirty="0">
                          <a:solidFill>
                            <a:schemeClr val="accent1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Costo total</a:t>
                      </a:r>
                      <a:endParaRPr lang="es-MX" sz="1500" dirty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effectLst/>
                        <a:latin typeface="Arial"/>
                        <a:ea typeface="Calibri"/>
                      </a:endParaRPr>
                    </a:p>
                  </a:txBody>
                  <a:tcPr marL="68580" marR="68580" marT="0" marB="0">
                    <a:solidFill>
                      <a:schemeClr val="tx1"/>
                    </a:solidFill>
                  </a:tcPr>
                </a:tc>
              </a:tr>
              <a:tr h="784507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MX" sz="1100" dirty="0" err="1">
                          <a:solidFill>
                            <a:schemeClr val="accent1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Comunity</a:t>
                      </a:r>
                      <a:r>
                        <a:rPr lang="es-MX" sz="1100" dirty="0">
                          <a:solidFill>
                            <a:schemeClr val="accent1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 manager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MX" sz="800" dirty="0">
                          <a:solidFill>
                            <a:schemeClr val="accent1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Administrador de blogs y redes sociales</a:t>
                      </a:r>
                      <a:endParaRPr lang="es-MX" sz="1100" dirty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effectLst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MX" sz="1100" dirty="0">
                          <a:solidFill>
                            <a:schemeClr val="accent1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 </a:t>
                      </a:r>
                      <a:endParaRPr lang="es-MX" sz="1100" dirty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effectLst/>
                        <a:latin typeface="Arial"/>
                        <a:ea typeface="Calibri"/>
                      </a:endParaRPr>
                    </a:p>
                  </a:txBody>
                  <a:tcPr marL="68580" marR="68580" marT="0" marB="0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MX" sz="1100">
                          <a:effectLst/>
                        </a:rPr>
                        <a:t>$8,000 pesos</a:t>
                      </a:r>
                      <a:endParaRPr lang="es-MX" sz="1100">
                        <a:effectLst/>
                        <a:latin typeface="Arial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MX" sz="1100">
                          <a:effectLst/>
                        </a:rPr>
                        <a:t>$96,000 pesos</a:t>
                      </a:r>
                      <a:endParaRPr lang="es-MX" sz="1100">
                        <a:effectLst/>
                        <a:latin typeface="Arial"/>
                        <a:ea typeface="Calibri"/>
                      </a:endParaRPr>
                    </a:p>
                  </a:txBody>
                  <a:tcPr marL="68580" marR="68580" marT="0" marB="0"/>
                </a:tc>
              </a:tr>
              <a:tr h="99370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MX" sz="1100" dirty="0">
                          <a:solidFill>
                            <a:schemeClr val="accent1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10 generadores de contenido, una vez a la semana</a:t>
                      </a:r>
                      <a:endParaRPr lang="es-MX" sz="1100" dirty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effectLst/>
                        <a:latin typeface="Arial"/>
                        <a:ea typeface="Calibri"/>
                      </a:endParaRPr>
                    </a:p>
                  </a:txBody>
                  <a:tcPr marL="68580" marR="68580" marT="0" marB="0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MX" sz="1100">
                          <a:effectLst/>
                        </a:rPr>
                        <a:t>$4,800 pesos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MX" sz="800">
                          <a:effectLst/>
                        </a:rPr>
                        <a:t>$300 pesos por publicación semanal $1200 pesos por mes</a:t>
                      </a:r>
                      <a:endParaRPr lang="es-MX" sz="1100">
                        <a:effectLst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MX" sz="1100">
                          <a:effectLst/>
                        </a:rPr>
                        <a:t> </a:t>
                      </a:r>
                      <a:endParaRPr lang="es-MX" sz="1100">
                        <a:effectLst/>
                        <a:latin typeface="Arial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49580" indent="-449580" algn="just">
                        <a:spcAft>
                          <a:spcPts val="0"/>
                        </a:spcAft>
                      </a:pPr>
                      <a:r>
                        <a:rPr lang="es-MX" sz="1100">
                          <a:effectLst/>
                        </a:rPr>
                        <a:t>$48,000 pesos</a:t>
                      </a:r>
                      <a:endParaRPr lang="es-MX" sz="1100">
                        <a:effectLst/>
                        <a:latin typeface="Arial"/>
                        <a:ea typeface="Calibri"/>
                      </a:endParaRPr>
                    </a:p>
                  </a:txBody>
                  <a:tcPr marL="68580" marR="68580" marT="0" marB="0"/>
                </a:tc>
              </a:tr>
              <a:tr h="86295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MX" sz="1100" dirty="0">
                          <a:solidFill>
                            <a:schemeClr val="accent1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30 generadores de opinión en blogs y redes sociales</a:t>
                      </a:r>
                      <a:endParaRPr lang="es-MX" sz="1100" dirty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effectLst/>
                        <a:latin typeface="Arial"/>
                        <a:ea typeface="Calibri"/>
                      </a:endParaRPr>
                    </a:p>
                  </a:txBody>
                  <a:tcPr marL="68580" marR="68580" marT="0" marB="0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MX" sz="1100">
                          <a:effectLst/>
                        </a:rPr>
                        <a:t>$6,000 pesos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MX" sz="1100">
                          <a:effectLst/>
                        </a:rPr>
                        <a:t>$50 pesos por opinión semanal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MX" sz="1100">
                          <a:effectLst/>
                        </a:rPr>
                        <a:t> </a:t>
                      </a:r>
                      <a:endParaRPr lang="es-MX" sz="1100">
                        <a:effectLst/>
                        <a:latin typeface="Arial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49580" indent="-449580" algn="just">
                        <a:spcAft>
                          <a:spcPts val="0"/>
                        </a:spcAft>
                      </a:pPr>
                      <a:r>
                        <a:rPr lang="es-MX" sz="1100">
                          <a:effectLst/>
                        </a:rPr>
                        <a:t>$72,000 pesos</a:t>
                      </a:r>
                      <a:endParaRPr lang="es-MX" sz="1100">
                        <a:effectLst/>
                        <a:latin typeface="Arial"/>
                        <a:ea typeface="Calibri"/>
                      </a:endParaRPr>
                    </a:p>
                  </a:txBody>
                  <a:tcPr marL="68580" marR="68580" marT="0" marB="0"/>
                </a:tc>
              </a:tr>
              <a:tr h="86295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MX" sz="1100" dirty="0">
                          <a:solidFill>
                            <a:schemeClr val="accent1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Diseño de blogs y rediseño de </a:t>
                      </a:r>
                      <a:r>
                        <a:rPr lang="es-MX" sz="1100" dirty="0" err="1">
                          <a:solidFill>
                            <a:schemeClr val="accent1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Twitter</a:t>
                      </a:r>
                      <a:r>
                        <a:rPr lang="es-MX" sz="1100" dirty="0">
                          <a:solidFill>
                            <a:schemeClr val="accent1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 y Facebook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s-MX" sz="1100" dirty="0">
                          <a:solidFill>
                            <a:schemeClr val="accent1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 </a:t>
                      </a:r>
                      <a:endParaRPr lang="es-MX" sz="1100" dirty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effectLst/>
                        <a:latin typeface="Arial"/>
                        <a:ea typeface="Calibri"/>
                      </a:endParaRPr>
                    </a:p>
                  </a:txBody>
                  <a:tcPr marL="68580" marR="68580" marT="0" marB="0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MX" sz="1100">
                          <a:effectLst/>
                        </a:rPr>
                        <a:t>$10,000 pesos (un solo pago a diseñador)</a:t>
                      </a:r>
                      <a:endParaRPr lang="es-MX" sz="1100">
                        <a:effectLst/>
                        <a:latin typeface="Arial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MX" sz="1100">
                          <a:effectLst/>
                        </a:rPr>
                        <a:t>$10,000 pesos</a:t>
                      </a:r>
                      <a:endParaRPr lang="es-MX" sz="1100">
                        <a:effectLst/>
                        <a:latin typeface="Arial"/>
                        <a:ea typeface="Calibri"/>
                      </a:endParaRPr>
                    </a:p>
                  </a:txBody>
                  <a:tcPr marL="68580" marR="68580" marT="0" marB="0"/>
                </a:tc>
              </a:tr>
              <a:tr h="28765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MX" sz="1100" dirty="0">
                          <a:solidFill>
                            <a:schemeClr val="accent1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Subtotal + IVA</a:t>
                      </a:r>
                      <a:endParaRPr lang="es-MX" sz="1100" dirty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effectLst/>
                        <a:latin typeface="Arial"/>
                        <a:ea typeface="Calibri"/>
                      </a:endParaRPr>
                    </a:p>
                  </a:txBody>
                  <a:tcPr marL="68580" marR="68580" marT="0" marB="0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MX" sz="1100">
                          <a:effectLst/>
                        </a:rPr>
                        <a:t> </a:t>
                      </a:r>
                      <a:endParaRPr lang="es-MX" sz="1100">
                        <a:effectLst/>
                        <a:latin typeface="Arial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MX" sz="1100">
                          <a:effectLst/>
                        </a:rPr>
                        <a:t>$226,000 pesos</a:t>
                      </a:r>
                      <a:endParaRPr lang="es-MX" sz="1100">
                        <a:effectLst/>
                        <a:latin typeface="Arial"/>
                        <a:ea typeface="Calibri"/>
                      </a:endParaRPr>
                    </a:p>
                  </a:txBody>
                  <a:tcPr marL="68580" marR="68580" marT="0" marB="0"/>
                </a:tc>
              </a:tr>
              <a:tr h="287652"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MX" sz="1100" dirty="0">
                          <a:solidFill>
                            <a:schemeClr val="accent1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Total</a:t>
                      </a:r>
                      <a:endParaRPr lang="es-MX" sz="1100" dirty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effectLst/>
                        <a:latin typeface="Arial"/>
                        <a:ea typeface="Calibri"/>
                      </a:endParaRPr>
                    </a:p>
                  </a:txBody>
                  <a:tcPr marL="68580" marR="68580" marT="0" marB="0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MX" sz="1100">
                          <a:effectLst/>
                        </a:rPr>
                        <a:t> </a:t>
                      </a:r>
                      <a:endParaRPr lang="es-MX" sz="1100">
                        <a:effectLst/>
                        <a:latin typeface="Arial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MX" sz="1100" dirty="0">
                          <a:effectLst/>
                        </a:rPr>
                        <a:t>$262,160 pesos</a:t>
                      </a:r>
                      <a:endParaRPr lang="es-MX" sz="1100" dirty="0">
                        <a:effectLst/>
                        <a:latin typeface="Arial"/>
                        <a:ea typeface="Calibri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1519662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Evaluación de resultados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775191"/>
            <a:ext cx="5194920" cy="4625609"/>
          </a:xfrm>
        </p:spPr>
        <p:txBody>
          <a:bodyPr>
            <a:normAutofit fontScale="62500" lnSpcReduction="20000"/>
          </a:bodyPr>
          <a:lstStyle/>
          <a:p>
            <a:r>
              <a:rPr lang="es-MX" b="1" dirty="0" smtClean="0"/>
              <a:t>Parámetros: </a:t>
            </a:r>
          </a:p>
          <a:p>
            <a:pPr lvl="1"/>
            <a:r>
              <a:rPr lang="es-MX" b="1" dirty="0"/>
              <a:t>Ranking</a:t>
            </a:r>
            <a:r>
              <a:rPr lang="es-MX" dirty="0"/>
              <a:t> que </a:t>
            </a:r>
            <a:r>
              <a:rPr lang="es-MX" dirty="0" smtClean="0"/>
              <a:t>las frases «Inteligencia colectiva» y «</a:t>
            </a:r>
            <a:r>
              <a:rPr lang="es-MX" dirty="0" err="1" smtClean="0"/>
              <a:t>Sealtiel</a:t>
            </a:r>
            <a:r>
              <a:rPr lang="es-MX" dirty="0" smtClean="0"/>
              <a:t> Alatriste» alcancen </a:t>
            </a:r>
            <a:r>
              <a:rPr lang="es-MX" dirty="0"/>
              <a:t>en motores de búsqueda y redes sociales (contemplando únicamente los sitios que hablen sobre el movimiento descrito en este documento). </a:t>
            </a:r>
            <a:endParaRPr lang="es-MX" dirty="0" smtClean="0"/>
          </a:p>
          <a:p>
            <a:pPr lvl="1"/>
            <a:r>
              <a:rPr lang="es-MX" b="1" dirty="0" smtClean="0"/>
              <a:t>Número </a:t>
            </a:r>
            <a:r>
              <a:rPr lang="es-MX" b="1" dirty="0"/>
              <a:t>de menciones positivas </a:t>
            </a:r>
            <a:r>
              <a:rPr lang="es-MX" dirty="0"/>
              <a:t>de la figura de </a:t>
            </a:r>
            <a:r>
              <a:rPr lang="es-MX" dirty="0" err="1"/>
              <a:t>Sealtiel</a:t>
            </a:r>
            <a:r>
              <a:rPr lang="es-MX" dirty="0"/>
              <a:t> Alatriste en los medios tradicionales y digitales, comparado con el número de menciones positivas de su figura en febrero de 2012. </a:t>
            </a:r>
          </a:p>
          <a:p>
            <a:pPr lvl="1"/>
            <a:r>
              <a:rPr lang="es-MX" b="1" dirty="0"/>
              <a:t>Número de usuarios en redes sociales que apoyen </a:t>
            </a:r>
            <a:r>
              <a:rPr lang="es-MX" dirty="0"/>
              <a:t>a la figura de </a:t>
            </a:r>
            <a:r>
              <a:rPr lang="es-MX" dirty="0" err="1"/>
              <a:t>Sealtiel</a:t>
            </a:r>
            <a:r>
              <a:rPr lang="es-MX" dirty="0"/>
              <a:t> Alatriste y el movimiento “Inteligencia colectiva”.</a:t>
            </a:r>
          </a:p>
          <a:p>
            <a:pPr lvl="1"/>
            <a:r>
              <a:rPr lang="es-MX" b="1" dirty="0"/>
              <a:t>Número de líderes de opinión </a:t>
            </a:r>
            <a:r>
              <a:rPr lang="es-MX" dirty="0"/>
              <a:t>que, en algún momento de la campaña, hayan hecho mención de </a:t>
            </a:r>
            <a:r>
              <a:rPr lang="es-MX" dirty="0" err="1"/>
              <a:t>Sealtiel</a:t>
            </a:r>
            <a:r>
              <a:rPr lang="es-MX" dirty="0"/>
              <a:t> Alatriste y del movimiento “Inteligencia colectiva”. </a:t>
            </a:r>
          </a:p>
          <a:p>
            <a:endParaRPr lang="es-MX" b="1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4099024"/>
            <a:ext cx="2498507" cy="23995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5282348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Fuentes de información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683711"/>
            <a:ext cx="8229600" cy="4625609"/>
          </a:xfrm>
        </p:spPr>
        <p:txBody>
          <a:bodyPr>
            <a:noAutofit/>
          </a:bodyPr>
          <a:lstStyle/>
          <a:p>
            <a:r>
              <a:rPr lang="es-MX" sz="950" dirty="0" smtClean="0"/>
              <a:t>Albarrán, J. C. (15 de febrero de 2012). </a:t>
            </a:r>
            <a:r>
              <a:rPr lang="es-MX" sz="950" i="1" dirty="0" err="1" smtClean="0"/>
              <a:t>Sealtiel</a:t>
            </a:r>
            <a:r>
              <a:rPr lang="es-MX" sz="950" i="1" dirty="0" smtClean="0"/>
              <a:t>, Narro y la república bananera de las letras</a:t>
            </a:r>
            <a:r>
              <a:rPr lang="es-MX" sz="950" dirty="0" smtClean="0"/>
              <a:t>. Recuperado el 15 de febrero de 2012, de </a:t>
            </a:r>
            <a:r>
              <a:rPr lang="es-MX" sz="950" dirty="0"/>
              <a:t>Milenio Online. </a:t>
            </a:r>
            <a:r>
              <a:rPr lang="es-MX" sz="950" dirty="0">
                <a:hlinkClick r:id="rId2"/>
              </a:rPr>
              <a:t>http://</a:t>
            </a:r>
            <a:r>
              <a:rPr lang="es-MX" sz="950" dirty="0" smtClean="0">
                <a:hlinkClick r:id="rId2"/>
              </a:rPr>
              <a:t>impreso.milenio.com/node/9113056</a:t>
            </a:r>
            <a:endParaRPr lang="es-MX" sz="950" dirty="0" smtClean="0"/>
          </a:p>
          <a:p>
            <a:r>
              <a:rPr lang="es-MX" sz="950" dirty="0" smtClean="0"/>
              <a:t>Avilés, R. (15 de febrero de 2012). </a:t>
            </a:r>
            <a:r>
              <a:rPr lang="es-MX" sz="950" i="1" dirty="0" smtClean="0"/>
              <a:t>Plagio, luego existo</a:t>
            </a:r>
            <a:r>
              <a:rPr lang="es-MX" sz="950" dirty="0" smtClean="0"/>
              <a:t>. Recuperado el 15 de febrero de 2012, de </a:t>
            </a:r>
            <a:r>
              <a:rPr lang="es-MX" sz="950" dirty="0"/>
              <a:t>La Crónica de Hoy. </a:t>
            </a:r>
            <a:r>
              <a:rPr lang="es-MX" sz="950" dirty="0">
                <a:hlinkClick r:id="rId3"/>
              </a:rPr>
              <a:t>http://</a:t>
            </a:r>
            <a:r>
              <a:rPr lang="es-MX" sz="950" dirty="0" smtClean="0">
                <a:hlinkClick r:id="rId3"/>
              </a:rPr>
              <a:t>www.cronica.com.mx/nota.php?id_nota=637309</a:t>
            </a:r>
            <a:endParaRPr lang="es-MX" sz="950" dirty="0" smtClean="0"/>
          </a:p>
          <a:p>
            <a:r>
              <a:rPr lang="es-MX" sz="950" dirty="0" smtClean="0"/>
              <a:t>El Universal (28 de enero de 2012). </a:t>
            </a:r>
            <a:r>
              <a:rPr lang="es-MX" sz="950" i="1" dirty="0" err="1" smtClean="0"/>
              <a:t>Sealtiel</a:t>
            </a:r>
            <a:r>
              <a:rPr lang="es-MX" sz="950" i="1" dirty="0" smtClean="0"/>
              <a:t> Alatriste, alegre por el Xavier Villaurrutia</a:t>
            </a:r>
            <a:r>
              <a:rPr lang="es-MX" sz="950" dirty="0" smtClean="0"/>
              <a:t>. Recuperado el 15 </a:t>
            </a:r>
            <a:r>
              <a:rPr lang="es-MX" sz="950" dirty="0"/>
              <a:t>de febrero de 2012, de </a:t>
            </a:r>
            <a:r>
              <a:rPr lang="es-MX" sz="950" dirty="0">
                <a:hlinkClick r:id="rId4"/>
              </a:rPr>
              <a:t>http://</a:t>
            </a:r>
            <a:r>
              <a:rPr lang="es-MX" sz="950" dirty="0" smtClean="0">
                <a:hlinkClick r:id="rId4"/>
              </a:rPr>
              <a:t>www.eluniversal.com.mx/cultura/67664.html</a:t>
            </a:r>
            <a:endParaRPr lang="es-MX" sz="950" dirty="0" smtClean="0"/>
          </a:p>
          <a:p>
            <a:r>
              <a:rPr lang="es-MX" sz="950" dirty="0" smtClean="0"/>
              <a:t>Etcétera (9 de febrero de 2012). </a:t>
            </a:r>
            <a:r>
              <a:rPr lang="es-MX" sz="950" i="1" dirty="0" err="1" smtClean="0"/>
              <a:t>Sealtiel</a:t>
            </a:r>
            <a:r>
              <a:rPr lang="es-MX" sz="950" i="1" dirty="0" smtClean="0"/>
              <a:t> Alatriste, plagiario. </a:t>
            </a:r>
            <a:r>
              <a:rPr lang="es-MX" sz="950" dirty="0" smtClean="0"/>
              <a:t>Recuperado el 16 </a:t>
            </a:r>
            <a:r>
              <a:rPr lang="es-MX" sz="950" dirty="0"/>
              <a:t>de febrero de 2012, de </a:t>
            </a:r>
            <a:r>
              <a:rPr lang="es-MX" sz="950" dirty="0">
                <a:hlinkClick r:id="rId5"/>
              </a:rPr>
              <a:t>http://</a:t>
            </a:r>
            <a:r>
              <a:rPr lang="es-MX" sz="950" dirty="0" smtClean="0">
                <a:hlinkClick r:id="rId5"/>
              </a:rPr>
              <a:t>www.etcetera.com.mx/articulo.php?articulo=11416</a:t>
            </a:r>
            <a:endParaRPr lang="es-MX" sz="950" dirty="0" smtClean="0"/>
          </a:p>
          <a:p>
            <a:r>
              <a:rPr lang="es-MX" sz="950" dirty="0" smtClean="0"/>
              <a:t>Etcétera (13 de febrero de 2012). </a:t>
            </a:r>
            <a:r>
              <a:rPr lang="es-MX" sz="950" i="1" dirty="0" err="1" smtClean="0"/>
              <a:t>Sealtiel</a:t>
            </a:r>
            <a:r>
              <a:rPr lang="es-MX" sz="950" i="1" dirty="0" smtClean="0"/>
              <a:t> Alatriste, una vergüenza para la UNAM</a:t>
            </a:r>
            <a:r>
              <a:rPr lang="es-MX" sz="950" dirty="0" smtClean="0"/>
              <a:t>. Recuperado el 15 </a:t>
            </a:r>
            <a:r>
              <a:rPr lang="es-MX" sz="950" dirty="0"/>
              <a:t>de febrero de 2012, de </a:t>
            </a:r>
            <a:r>
              <a:rPr lang="es-MX" sz="950" dirty="0">
                <a:hlinkClick r:id="rId6"/>
              </a:rPr>
              <a:t>http://</a:t>
            </a:r>
            <a:r>
              <a:rPr lang="es-MX" sz="950" dirty="0" smtClean="0">
                <a:hlinkClick r:id="rId6"/>
              </a:rPr>
              <a:t>www.etcetera.com.mx/articulo.php?articulo=11476</a:t>
            </a:r>
            <a:endParaRPr lang="es-MX" sz="950" dirty="0" smtClean="0"/>
          </a:p>
          <a:p>
            <a:r>
              <a:rPr lang="es-MX" sz="950" dirty="0" smtClean="0"/>
              <a:t>Etcétera (15 de febrero de 2012). </a:t>
            </a:r>
            <a:r>
              <a:rPr lang="es-MX" sz="950" i="1" dirty="0" smtClean="0"/>
              <a:t>Renuncia </a:t>
            </a:r>
            <a:r>
              <a:rPr lang="es-MX" sz="950" i="1" dirty="0" err="1" smtClean="0"/>
              <a:t>Sealtiel</a:t>
            </a:r>
            <a:r>
              <a:rPr lang="es-MX" sz="950" i="1" dirty="0" smtClean="0"/>
              <a:t> Alatriste al premio Xavier Villaurrutia. </a:t>
            </a:r>
            <a:r>
              <a:rPr lang="es-MX" sz="950" dirty="0" smtClean="0"/>
              <a:t>Recuperado el 16 </a:t>
            </a:r>
            <a:r>
              <a:rPr lang="es-MX" sz="950" dirty="0"/>
              <a:t>de febrero de 2012, de </a:t>
            </a:r>
            <a:r>
              <a:rPr lang="es-MX" sz="950" dirty="0">
                <a:hlinkClick r:id="rId7"/>
              </a:rPr>
              <a:t>http://</a:t>
            </a:r>
            <a:r>
              <a:rPr lang="es-MX" sz="950" dirty="0" smtClean="0">
                <a:hlinkClick r:id="rId7"/>
              </a:rPr>
              <a:t>www.etcetera.com.mx/articulo.php?articulo=11512</a:t>
            </a:r>
            <a:endParaRPr lang="es-MX" sz="950" dirty="0" smtClean="0"/>
          </a:p>
          <a:p>
            <a:r>
              <a:rPr lang="es-MX" sz="950" dirty="0" err="1" smtClean="0"/>
              <a:t>Galica</a:t>
            </a:r>
            <a:r>
              <a:rPr lang="es-MX" sz="950" dirty="0" smtClean="0"/>
              <a:t> (2012). </a:t>
            </a:r>
            <a:r>
              <a:rPr lang="es-MX" sz="950" i="1" dirty="0" err="1" smtClean="0"/>
              <a:t>Sealtiel</a:t>
            </a:r>
            <a:r>
              <a:rPr lang="es-MX" sz="950" i="1" dirty="0" smtClean="0"/>
              <a:t> Alatriste</a:t>
            </a:r>
            <a:r>
              <a:rPr lang="es-MX" sz="950" dirty="0" smtClean="0"/>
              <a:t>. </a:t>
            </a:r>
            <a:r>
              <a:rPr lang="es-MX" sz="950" dirty="0"/>
              <a:t>Recuperado el 16 de enero de 2012, de </a:t>
            </a:r>
            <a:r>
              <a:rPr lang="es-MX" sz="950" dirty="0">
                <a:hlinkClick r:id="rId8"/>
              </a:rPr>
              <a:t>http://</a:t>
            </a:r>
            <a:r>
              <a:rPr lang="es-MX" sz="950" dirty="0" smtClean="0">
                <a:hlinkClick r:id="rId8"/>
              </a:rPr>
              <a:t>www.sealtielalatriste.com/bio/bio.html</a:t>
            </a:r>
            <a:endParaRPr lang="es-MX" sz="950" dirty="0" smtClean="0"/>
          </a:p>
          <a:p>
            <a:r>
              <a:rPr lang="es-MX" sz="950" dirty="0" smtClean="0"/>
              <a:t>Garza, R. (14 de febrero de 2012). </a:t>
            </a:r>
            <a:r>
              <a:rPr lang="es-MX" sz="950" i="1" dirty="0" smtClean="0"/>
              <a:t>Al cuadrado</a:t>
            </a:r>
            <a:r>
              <a:rPr lang="es-MX" sz="950" dirty="0" smtClean="0"/>
              <a:t>. Recuperado el 15 de febrero de 2012, de </a:t>
            </a:r>
            <a:r>
              <a:rPr lang="es-MX" sz="950" dirty="0"/>
              <a:t>Milenio Online. </a:t>
            </a:r>
            <a:r>
              <a:rPr lang="es-MX" sz="950" dirty="0">
                <a:hlinkClick r:id="rId9"/>
              </a:rPr>
              <a:t>http://</a:t>
            </a:r>
            <a:r>
              <a:rPr lang="es-MX" sz="950" dirty="0" smtClean="0">
                <a:hlinkClick r:id="rId9"/>
              </a:rPr>
              <a:t>impreso.milenio.com/node/9112503</a:t>
            </a:r>
            <a:endParaRPr lang="es-MX" sz="950" dirty="0" smtClean="0"/>
          </a:p>
          <a:p>
            <a:r>
              <a:rPr lang="es-MX" sz="950" dirty="0" smtClean="0"/>
              <a:t>Huerta, T. (2012). </a:t>
            </a:r>
            <a:r>
              <a:rPr lang="es-MX" sz="950" i="1" dirty="0" err="1" smtClean="0"/>
              <a:t>Sealtiel</a:t>
            </a:r>
            <a:r>
              <a:rPr lang="es-MX" sz="950" i="1" dirty="0" smtClean="0"/>
              <a:t> Alatriste, cazador de letras (violador de los derechos de autor). </a:t>
            </a:r>
            <a:r>
              <a:rPr lang="es-MX" sz="950" dirty="0" smtClean="0"/>
              <a:t>Recuperado el 16 </a:t>
            </a:r>
            <a:r>
              <a:rPr lang="es-MX" sz="950" dirty="0"/>
              <a:t>de enero de 2012, de </a:t>
            </a:r>
            <a:r>
              <a:rPr lang="es-MX" sz="950" dirty="0">
                <a:hlinkClick r:id="rId10"/>
              </a:rPr>
              <a:t>http://sealtielalatristecazador.blogspot.com</a:t>
            </a:r>
            <a:r>
              <a:rPr lang="es-MX" sz="950" dirty="0" smtClean="0">
                <a:hlinkClick r:id="rId10"/>
              </a:rPr>
              <a:t>/</a:t>
            </a:r>
            <a:endParaRPr lang="es-MX" sz="950" dirty="0" smtClean="0"/>
          </a:p>
          <a:p>
            <a:r>
              <a:rPr lang="es-MX" sz="950" dirty="0" smtClean="0"/>
              <a:t>La Crónica de Hoy (14 de febrero de 2012). </a:t>
            </a:r>
            <a:r>
              <a:rPr lang="es-MX" sz="950" i="1" dirty="0" err="1" smtClean="0"/>
              <a:t>Sealtiel</a:t>
            </a:r>
            <a:r>
              <a:rPr lang="es-MX" sz="950" i="1" dirty="0" smtClean="0"/>
              <a:t> Alatriste pide la separación de su cargo a Narro Robles. </a:t>
            </a:r>
            <a:r>
              <a:rPr lang="es-MX" sz="950" dirty="0" smtClean="0"/>
              <a:t>Recuperado el 15 </a:t>
            </a:r>
            <a:r>
              <a:rPr lang="es-MX" sz="950" dirty="0"/>
              <a:t>de febrero de 2012, de </a:t>
            </a:r>
            <a:r>
              <a:rPr lang="es-MX" sz="950" dirty="0">
                <a:hlinkClick r:id="rId11"/>
              </a:rPr>
              <a:t>http://</a:t>
            </a:r>
            <a:r>
              <a:rPr lang="es-MX" sz="950" dirty="0" smtClean="0">
                <a:hlinkClick r:id="rId11"/>
              </a:rPr>
              <a:t>www.cronica.com.mx/nota.php?id_nota=637128</a:t>
            </a:r>
            <a:endParaRPr lang="es-MX" sz="950" dirty="0" smtClean="0"/>
          </a:p>
          <a:p>
            <a:r>
              <a:rPr lang="es-MX" sz="950" dirty="0" smtClean="0"/>
              <a:t>Mendoza, M. L. (18 de febrero de 2012). </a:t>
            </a:r>
            <a:r>
              <a:rPr lang="es-MX" sz="950" i="1" dirty="0" smtClean="0"/>
              <a:t>De cómo se fusila a un hombre</a:t>
            </a:r>
            <a:r>
              <a:rPr lang="es-MX" sz="950" dirty="0" smtClean="0"/>
              <a:t>. Recuperado el 19 de febrero de 2012, </a:t>
            </a:r>
            <a:r>
              <a:rPr lang="es-MX" sz="950" dirty="0"/>
              <a:t>de Excélsior. </a:t>
            </a:r>
            <a:r>
              <a:rPr lang="es-MX" sz="950" dirty="0">
                <a:hlinkClick r:id="rId12"/>
              </a:rPr>
              <a:t>http://</a:t>
            </a:r>
            <a:r>
              <a:rPr lang="es-MX" sz="950" dirty="0" smtClean="0">
                <a:hlinkClick r:id="rId12"/>
              </a:rPr>
              <a:t>excelsior.com.mx/index.php?m=nota&amp;seccion=opinion-articulistas&amp;cat=32&amp;id_nota=811469</a:t>
            </a:r>
            <a:endParaRPr lang="es-MX" sz="950" dirty="0" smtClean="0"/>
          </a:p>
          <a:p>
            <a:r>
              <a:rPr lang="es-MX" sz="950" dirty="0" smtClean="0"/>
              <a:t>Milenio Online (18 de febrero de 2012). </a:t>
            </a:r>
            <a:r>
              <a:rPr lang="es-MX" sz="950" i="1" dirty="0" smtClean="0"/>
              <a:t>De más “plagios” y “Letras Libres”.</a:t>
            </a:r>
            <a:r>
              <a:rPr lang="es-MX" sz="950" dirty="0"/>
              <a:t> </a:t>
            </a:r>
            <a:r>
              <a:rPr lang="es-MX" sz="950" dirty="0" smtClean="0"/>
              <a:t>Recuperado el 19 </a:t>
            </a:r>
            <a:r>
              <a:rPr lang="es-MX" sz="950" dirty="0"/>
              <a:t>de febrero de 2012, de </a:t>
            </a:r>
            <a:r>
              <a:rPr lang="es-MX" sz="950" dirty="0">
                <a:hlinkClick r:id="rId13"/>
              </a:rPr>
              <a:t>http://</a:t>
            </a:r>
            <a:r>
              <a:rPr lang="es-MX" sz="950" dirty="0" smtClean="0">
                <a:hlinkClick r:id="rId13"/>
              </a:rPr>
              <a:t>impreso.milenio.com/node/9114929</a:t>
            </a:r>
            <a:endParaRPr lang="es-MX" sz="950" dirty="0" smtClean="0"/>
          </a:p>
          <a:p>
            <a:r>
              <a:rPr lang="es-MX" sz="950" dirty="0" smtClean="0"/>
              <a:t>Ponce, R. (31 de enero de 2012). </a:t>
            </a:r>
            <a:r>
              <a:rPr lang="es-MX" sz="950" i="1" dirty="0" smtClean="0"/>
              <a:t>Impugnan el Premio Villaurrutia a </a:t>
            </a:r>
            <a:r>
              <a:rPr lang="es-MX" sz="950" i="1" dirty="0" err="1" smtClean="0"/>
              <a:t>Sealtiel</a:t>
            </a:r>
            <a:r>
              <a:rPr lang="es-MX" sz="950" i="1" dirty="0" smtClean="0"/>
              <a:t> Alatriste</a:t>
            </a:r>
            <a:r>
              <a:rPr lang="es-MX" sz="950" dirty="0" smtClean="0"/>
              <a:t>. Recuperado el 19 de febrero de 2012, </a:t>
            </a:r>
            <a:r>
              <a:rPr lang="es-MX" sz="950" dirty="0"/>
              <a:t>de Proceso. </a:t>
            </a:r>
            <a:r>
              <a:rPr lang="es-MX" sz="950" dirty="0">
                <a:hlinkClick r:id="rId14"/>
              </a:rPr>
              <a:t>http://www.proceso.com.mx/?</a:t>
            </a:r>
            <a:r>
              <a:rPr lang="es-MX" sz="950" dirty="0" smtClean="0">
                <a:hlinkClick r:id="rId14"/>
              </a:rPr>
              <a:t>p=296640</a:t>
            </a:r>
            <a:endParaRPr lang="es-MX" sz="950" dirty="0" smtClean="0"/>
          </a:p>
          <a:p>
            <a:r>
              <a:rPr lang="es-MX" sz="950" dirty="0" smtClean="0"/>
              <a:t>Ponce, R. (16 de febrero de 2012). </a:t>
            </a:r>
            <a:r>
              <a:rPr lang="es-MX" sz="950" i="1" dirty="0" err="1" smtClean="0"/>
              <a:t>Sealtiel</a:t>
            </a:r>
            <a:r>
              <a:rPr lang="es-MX" sz="950" i="1" dirty="0" smtClean="0"/>
              <a:t> Alatriste: crónica de una caída. </a:t>
            </a:r>
            <a:r>
              <a:rPr lang="es-MX" sz="950" dirty="0" smtClean="0"/>
              <a:t>Recuperado el 19 </a:t>
            </a:r>
            <a:r>
              <a:rPr lang="es-MX" sz="950" dirty="0"/>
              <a:t>de febrero de 2012, </a:t>
            </a:r>
            <a:r>
              <a:rPr lang="es-MX" sz="950" dirty="0" smtClean="0"/>
              <a:t>de Proceso. </a:t>
            </a:r>
            <a:r>
              <a:rPr lang="es-MX" sz="950" dirty="0">
                <a:hlinkClick r:id="rId15"/>
              </a:rPr>
              <a:t>http://www.proceso.com.mx/?</a:t>
            </a:r>
            <a:r>
              <a:rPr lang="es-MX" sz="950" dirty="0" smtClean="0">
                <a:hlinkClick r:id="rId15"/>
              </a:rPr>
              <a:t>p=298453</a:t>
            </a:r>
            <a:endParaRPr lang="es-MX" sz="950" dirty="0" smtClean="0"/>
          </a:p>
          <a:p>
            <a:r>
              <a:rPr lang="es-MX" sz="950" dirty="0" err="1" smtClean="0"/>
              <a:t>Saurkhán</a:t>
            </a:r>
            <a:r>
              <a:rPr lang="es-MX" sz="950" dirty="0" smtClean="0"/>
              <a:t>, J. (19 de febrero de 2012). </a:t>
            </a:r>
            <a:r>
              <a:rPr lang="es-MX" sz="950" i="1" dirty="0" smtClean="0"/>
              <a:t>El caso Alatriste no daña a la UNAM</a:t>
            </a:r>
            <a:r>
              <a:rPr lang="es-MX" sz="950" dirty="0" smtClean="0"/>
              <a:t>. Recuperado el 19 de febrero de 2012, </a:t>
            </a:r>
            <a:r>
              <a:rPr lang="es-MX" sz="950" dirty="0"/>
              <a:t>de Milenio Diario. </a:t>
            </a:r>
            <a:r>
              <a:rPr lang="es-MX" sz="950" dirty="0">
                <a:hlinkClick r:id="rId16"/>
              </a:rPr>
              <a:t>http://</a:t>
            </a:r>
            <a:r>
              <a:rPr lang="es-MX" sz="950" dirty="0" smtClean="0">
                <a:hlinkClick r:id="rId16"/>
              </a:rPr>
              <a:t>impreso.milenio.com/node/9115363</a:t>
            </a:r>
            <a:endParaRPr lang="es-MX" sz="950" dirty="0" smtClean="0"/>
          </a:p>
          <a:p>
            <a:r>
              <a:rPr lang="es-MX" sz="950" dirty="0" smtClean="0"/>
              <a:t>Sheridan, G. (1° de febrero de 2012). </a:t>
            </a:r>
            <a:r>
              <a:rPr lang="es-MX" sz="950" i="1" dirty="0" smtClean="0"/>
              <a:t>Plagiar no es Puma</a:t>
            </a:r>
            <a:r>
              <a:rPr lang="es-MX" sz="950" dirty="0" smtClean="0"/>
              <a:t>. Recuperado el 16 </a:t>
            </a:r>
            <a:r>
              <a:rPr lang="es-MX" sz="950" dirty="0"/>
              <a:t>de febrero de 2012, de El Siglo de Torreón. </a:t>
            </a:r>
            <a:r>
              <a:rPr lang="es-MX" sz="950" dirty="0">
                <a:hlinkClick r:id="rId17"/>
              </a:rPr>
              <a:t>http://</a:t>
            </a:r>
            <a:r>
              <a:rPr lang="es-MX" sz="950" dirty="0" smtClean="0">
                <a:hlinkClick r:id="rId17"/>
              </a:rPr>
              <a:t>www.elsiglodetorreon.com.mx/noticia/703846.plagiar-no-es-puma.html</a:t>
            </a:r>
            <a:endParaRPr lang="es-MX" sz="950" dirty="0" smtClean="0"/>
          </a:p>
          <a:p>
            <a:r>
              <a:rPr lang="es-MX" sz="950" dirty="0" smtClean="0"/>
              <a:t>Sheridan, G. (9 de febrero de 2012). </a:t>
            </a:r>
            <a:r>
              <a:rPr lang="es-MX" sz="950" i="1" dirty="0" smtClean="0"/>
              <a:t>Que me equivoqué: que no son plagios. </a:t>
            </a:r>
            <a:r>
              <a:rPr lang="es-MX" sz="950" dirty="0" smtClean="0"/>
              <a:t>Recuperado el 15 de febrero de 2012, de El Siglo </a:t>
            </a:r>
            <a:r>
              <a:rPr lang="es-MX" sz="950" dirty="0"/>
              <a:t>de Torreón. </a:t>
            </a:r>
            <a:r>
              <a:rPr lang="es-MX" sz="950" dirty="0">
                <a:hlinkClick r:id="rId18"/>
              </a:rPr>
              <a:t>http://</a:t>
            </a:r>
            <a:r>
              <a:rPr lang="es-MX" sz="950" dirty="0" smtClean="0">
                <a:hlinkClick r:id="rId18"/>
              </a:rPr>
              <a:t>www.elsiglodetorreon.com.mx/noticia/706530.que-me-equivoque-que-no-son-plagios.html</a:t>
            </a:r>
            <a:endParaRPr lang="es-MX" sz="950" dirty="0" smtClean="0"/>
          </a:p>
          <a:p>
            <a:r>
              <a:rPr lang="es-MX" sz="950" dirty="0" smtClean="0"/>
              <a:t>Wikipedia (2012). </a:t>
            </a:r>
            <a:r>
              <a:rPr lang="es-MX" sz="950" i="1" dirty="0" smtClean="0"/>
              <a:t>Enrique </a:t>
            </a:r>
            <a:r>
              <a:rPr lang="es-MX" sz="950" i="1" dirty="0" err="1" smtClean="0"/>
              <a:t>Sealtiel</a:t>
            </a:r>
            <a:r>
              <a:rPr lang="es-MX" sz="950" i="1" dirty="0" smtClean="0"/>
              <a:t> Alatriste y Lozano. </a:t>
            </a:r>
            <a:r>
              <a:rPr lang="es-MX" sz="950" dirty="0" smtClean="0"/>
              <a:t>Recuperado el 16 </a:t>
            </a:r>
            <a:r>
              <a:rPr lang="es-MX" sz="950" dirty="0"/>
              <a:t>de enero de 2012, de </a:t>
            </a:r>
            <a:r>
              <a:rPr lang="es-MX" sz="950" dirty="0">
                <a:hlinkClick r:id="rId19"/>
              </a:rPr>
              <a:t>http://</a:t>
            </a:r>
            <a:r>
              <a:rPr lang="es-MX" sz="950" dirty="0" smtClean="0">
                <a:hlinkClick r:id="rId19"/>
              </a:rPr>
              <a:t>es.wikipedia.org/wiki/Enrique_Sealtiel_Alatriste_y_Lozano</a:t>
            </a:r>
            <a:endParaRPr lang="es-MX" sz="950" dirty="0" smtClean="0"/>
          </a:p>
          <a:p>
            <a:pPr algn="ctr"/>
            <a:endParaRPr lang="es-MX" sz="950" dirty="0"/>
          </a:p>
        </p:txBody>
      </p:sp>
    </p:spTree>
    <p:extLst>
      <p:ext uri="{BB962C8B-B14F-4D97-AF65-F5344CB8AC3E}">
        <p14:creationId xmlns:p14="http://schemas.microsoft.com/office/powerpoint/2010/main" val="134819083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ódulo">
  <a:themeElements>
    <a:clrScheme name="Módulo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Módulo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ódul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Module</Template>
  <TotalTime>178</TotalTime>
  <Words>1499</Words>
  <Application>Microsoft Office PowerPoint</Application>
  <PresentationFormat>Presentación en pantalla (4:3)</PresentationFormat>
  <Paragraphs>179</Paragraphs>
  <Slides>16</Slides>
  <Notes>1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16</vt:i4>
      </vt:variant>
    </vt:vector>
  </HeadingPairs>
  <TitlesOfParts>
    <vt:vector size="18" baseType="lpstr">
      <vt:lpstr>Módulo</vt:lpstr>
      <vt:lpstr>Hoja de cálculo</vt:lpstr>
      <vt:lpstr>Sealtiel Alatriste Estudio de caso</vt:lpstr>
      <vt:lpstr>Exploración de la situación</vt:lpstr>
      <vt:lpstr>Exploración de la situación</vt:lpstr>
      <vt:lpstr>Exploración de la situación</vt:lpstr>
      <vt:lpstr>Exploración de la situación</vt:lpstr>
      <vt:lpstr>Objetivos</vt:lpstr>
      <vt:lpstr>Públicos</vt:lpstr>
      <vt:lpstr>Estrategia</vt:lpstr>
      <vt:lpstr>Tácticas</vt:lpstr>
      <vt:lpstr>Tácticas</vt:lpstr>
      <vt:lpstr>Calendario</vt:lpstr>
      <vt:lpstr>Calendario</vt:lpstr>
      <vt:lpstr>Calendario</vt:lpstr>
      <vt:lpstr>Presupuesto</vt:lpstr>
      <vt:lpstr>Evaluación de resultados</vt:lpstr>
      <vt:lpstr>Fuentes de información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Sealtiel Alatriste Estudio de caso</dc:title>
  <dc:creator>Mario</dc:creator>
  <cp:lastModifiedBy>Mario Jonathan Sámano Valdelamar</cp:lastModifiedBy>
  <cp:revision>115</cp:revision>
  <dcterms:created xsi:type="dcterms:W3CDTF">2012-02-19T16:59:53Z</dcterms:created>
  <dcterms:modified xsi:type="dcterms:W3CDTF">2012-02-27T23:56:41Z</dcterms:modified>
</cp:coreProperties>
</file>