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8" r:id="rId4"/>
    <p:sldId id="259" r:id="rId5"/>
    <p:sldId id="260" r:id="rId6"/>
    <p:sldId id="261" r:id="rId7"/>
    <p:sldId id="268" r:id="rId8"/>
    <p:sldId id="269" r:id="rId9"/>
    <p:sldId id="270" r:id="rId10"/>
    <p:sldId id="263" r:id="rId11"/>
    <p:sldId id="262" r:id="rId12"/>
    <p:sldId id="271" r:id="rId13"/>
    <p:sldId id="272" r:id="rId14"/>
    <p:sldId id="265" r:id="rId15"/>
    <p:sldId id="273" r:id="rId16"/>
    <p:sldId id="266" r:id="rId17"/>
    <p:sldId id="274" r:id="rId18"/>
    <p:sldId id="267" r:id="rId19"/>
    <p:sldId id="264" r:id="rId2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164" y="-18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EB7D7C-58E8-4C8B-86AA-3764EFD130E3}" type="doc">
      <dgm:prSet loTypeId="urn:microsoft.com/office/officeart/2005/8/layout/cycle8" loCatId="cycle" qsTypeId="urn:microsoft.com/office/officeart/2005/8/quickstyle/simple1" qsCatId="simple" csTypeId="urn:microsoft.com/office/officeart/2005/8/colors/accent1_2" csCatId="accent1" phldr="1"/>
      <dgm:spPr/>
    </dgm:pt>
    <dgm:pt modelId="{2A3132AD-4361-479D-8E7C-DBE314BC26C5}">
      <dgm:prSet phldrT="[Texto]"/>
      <dgm:spPr/>
      <dgm:t>
        <a:bodyPr/>
        <a:lstStyle/>
        <a:p>
          <a:r>
            <a:rPr lang="es-MX" dirty="0" smtClean="0"/>
            <a:t>Público externo que pueda llegar a escuchar del problema planteado</a:t>
          </a:r>
          <a:endParaRPr lang="es-MX" dirty="0"/>
        </a:p>
      </dgm:t>
    </dgm:pt>
    <dgm:pt modelId="{340F8393-1D8C-4D8D-B965-1DD48C1D6C80}" type="parTrans" cxnId="{FEE03E1C-26DD-48A9-BD8E-4C15086CF6E3}">
      <dgm:prSet/>
      <dgm:spPr/>
      <dgm:t>
        <a:bodyPr/>
        <a:lstStyle/>
        <a:p>
          <a:endParaRPr lang="es-MX"/>
        </a:p>
      </dgm:t>
    </dgm:pt>
    <dgm:pt modelId="{C2C7FBBA-6BAA-4BFF-BDDD-5CCF492D0703}" type="sibTrans" cxnId="{FEE03E1C-26DD-48A9-BD8E-4C15086CF6E3}">
      <dgm:prSet/>
      <dgm:spPr/>
      <dgm:t>
        <a:bodyPr/>
        <a:lstStyle/>
        <a:p>
          <a:endParaRPr lang="es-MX"/>
        </a:p>
      </dgm:t>
    </dgm:pt>
    <dgm:pt modelId="{02081EBE-3FFA-4A25-996E-DBFC03C807B9}">
      <dgm:prSet phldrT="[Texto]"/>
      <dgm:spPr/>
      <dgm:t>
        <a:bodyPr/>
        <a:lstStyle/>
        <a:p>
          <a:r>
            <a:rPr lang="es-MX" dirty="0" smtClean="0"/>
            <a:t>Expertos en publicación de libros y críticos del trabajo de escritores como nuestro cliente</a:t>
          </a:r>
          <a:endParaRPr lang="es-MX" dirty="0"/>
        </a:p>
      </dgm:t>
    </dgm:pt>
    <dgm:pt modelId="{C2F6D9EA-3D62-473B-A0B8-FE4AF16E9924}" type="parTrans" cxnId="{247CF964-6B59-451B-84A1-252AA0CD1D70}">
      <dgm:prSet/>
      <dgm:spPr/>
      <dgm:t>
        <a:bodyPr/>
        <a:lstStyle/>
        <a:p>
          <a:endParaRPr lang="es-MX"/>
        </a:p>
      </dgm:t>
    </dgm:pt>
    <dgm:pt modelId="{25A49055-0BC4-4044-B9E9-1A46D6D73D6F}" type="sibTrans" cxnId="{247CF964-6B59-451B-84A1-252AA0CD1D70}">
      <dgm:prSet/>
      <dgm:spPr/>
      <dgm:t>
        <a:bodyPr/>
        <a:lstStyle/>
        <a:p>
          <a:endParaRPr lang="es-MX"/>
        </a:p>
      </dgm:t>
    </dgm:pt>
    <dgm:pt modelId="{0C594950-66C4-4541-9C67-3A03F93E64DA}">
      <dgm:prSet phldrT="[Texto]"/>
      <dgm:spPr/>
      <dgm:t>
        <a:bodyPr/>
        <a:lstStyle/>
        <a:p>
          <a:r>
            <a:rPr lang="es-MX" dirty="0" smtClean="0"/>
            <a:t>Lectores concurrentes de nuestro cliente</a:t>
          </a:r>
          <a:endParaRPr lang="es-MX" dirty="0"/>
        </a:p>
      </dgm:t>
    </dgm:pt>
    <dgm:pt modelId="{747D3CD9-F8CF-40D1-B04C-3758717CC58F}" type="parTrans" cxnId="{0F1AAEF6-2972-4C6E-A344-96EEBC5B2A94}">
      <dgm:prSet/>
      <dgm:spPr/>
      <dgm:t>
        <a:bodyPr/>
        <a:lstStyle/>
        <a:p>
          <a:endParaRPr lang="es-MX"/>
        </a:p>
      </dgm:t>
    </dgm:pt>
    <dgm:pt modelId="{CC9FD6D8-D105-48B1-8238-69C2F4537452}" type="sibTrans" cxnId="{0F1AAEF6-2972-4C6E-A344-96EEBC5B2A94}">
      <dgm:prSet/>
      <dgm:spPr/>
      <dgm:t>
        <a:bodyPr/>
        <a:lstStyle/>
        <a:p>
          <a:endParaRPr lang="es-MX"/>
        </a:p>
      </dgm:t>
    </dgm:pt>
    <dgm:pt modelId="{9C20D77E-9A00-434D-96FC-F1EF9A9FA860}" type="pres">
      <dgm:prSet presAssocID="{1DEB7D7C-58E8-4C8B-86AA-3764EFD130E3}" presName="compositeShape" presStyleCnt="0">
        <dgm:presLayoutVars>
          <dgm:chMax val="7"/>
          <dgm:dir/>
          <dgm:resizeHandles val="exact"/>
        </dgm:presLayoutVars>
      </dgm:prSet>
      <dgm:spPr/>
    </dgm:pt>
    <dgm:pt modelId="{A58AD9EF-1BF9-4A8D-9CEC-62741C3BA1CE}" type="pres">
      <dgm:prSet presAssocID="{1DEB7D7C-58E8-4C8B-86AA-3764EFD130E3}" presName="wedge1" presStyleLbl="node1" presStyleIdx="0" presStyleCnt="3"/>
      <dgm:spPr/>
      <dgm:t>
        <a:bodyPr/>
        <a:lstStyle/>
        <a:p>
          <a:endParaRPr lang="es-MX"/>
        </a:p>
      </dgm:t>
    </dgm:pt>
    <dgm:pt modelId="{6D71F364-D7FC-4592-AFDA-ED2416C957A9}" type="pres">
      <dgm:prSet presAssocID="{1DEB7D7C-58E8-4C8B-86AA-3764EFD130E3}" presName="dummy1a" presStyleCnt="0"/>
      <dgm:spPr/>
    </dgm:pt>
    <dgm:pt modelId="{17889E05-4D7C-41F3-960D-0D59D76BFE17}" type="pres">
      <dgm:prSet presAssocID="{1DEB7D7C-58E8-4C8B-86AA-3764EFD130E3}" presName="dummy1b" presStyleCnt="0"/>
      <dgm:spPr/>
    </dgm:pt>
    <dgm:pt modelId="{C4020E6D-C26F-44FC-A5C0-87F99118AF46}" type="pres">
      <dgm:prSet presAssocID="{1DEB7D7C-58E8-4C8B-86AA-3764EFD130E3}" presName="wedge1Tx" presStyleLbl="node1" presStyleIdx="0" presStyleCnt="3">
        <dgm:presLayoutVars>
          <dgm:chMax val="0"/>
          <dgm:chPref val="0"/>
          <dgm:bulletEnabled val="1"/>
        </dgm:presLayoutVars>
      </dgm:prSet>
      <dgm:spPr/>
      <dgm:t>
        <a:bodyPr/>
        <a:lstStyle/>
        <a:p>
          <a:endParaRPr lang="es-MX"/>
        </a:p>
      </dgm:t>
    </dgm:pt>
    <dgm:pt modelId="{A9F5EAA1-DAD1-4EC7-8BE4-50A04D59AABA}" type="pres">
      <dgm:prSet presAssocID="{1DEB7D7C-58E8-4C8B-86AA-3764EFD130E3}" presName="wedge2" presStyleLbl="node1" presStyleIdx="1" presStyleCnt="3"/>
      <dgm:spPr/>
      <dgm:t>
        <a:bodyPr/>
        <a:lstStyle/>
        <a:p>
          <a:endParaRPr lang="es-MX"/>
        </a:p>
      </dgm:t>
    </dgm:pt>
    <dgm:pt modelId="{5399C729-2AB3-4674-A86E-AC73A3485246}" type="pres">
      <dgm:prSet presAssocID="{1DEB7D7C-58E8-4C8B-86AA-3764EFD130E3}" presName="dummy2a" presStyleCnt="0"/>
      <dgm:spPr/>
    </dgm:pt>
    <dgm:pt modelId="{EA2E489B-573E-4A96-80EA-98328B097C96}" type="pres">
      <dgm:prSet presAssocID="{1DEB7D7C-58E8-4C8B-86AA-3764EFD130E3}" presName="dummy2b" presStyleCnt="0"/>
      <dgm:spPr/>
    </dgm:pt>
    <dgm:pt modelId="{BB612D2A-BF71-46DB-AB9E-C0684E3DCAF0}" type="pres">
      <dgm:prSet presAssocID="{1DEB7D7C-58E8-4C8B-86AA-3764EFD130E3}" presName="wedge2Tx" presStyleLbl="node1" presStyleIdx="1" presStyleCnt="3">
        <dgm:presLayoutVars>
          <dgm:chMax val="0"/>
          <dgm:chPref val="0"/>
          <dgm:bulletEnabled val="1"/>
        </dgm:presLayoutVars>
      </dgm:prSet>
      <dgm:spPr/>
      <dgm:t>
        <a:bodyPr/>
        <a:lstStyle/>
        <a:p>
          <a:endParaRPr lang="es-MX"/>
        </a:p>
      </dgm:t>
    </dgm:pt>
    <dgm:pt modelId="{B6620E7E-D026-43C4-9EEC-6FD21BA7A2C7}" type="pres">
      <dgm:prSet presAssocID="{1DEB7D7C-58E8-4C8B-86AA-3764EFD130E3}" presName="wedge3" presStyleLbl="node1" presStyleIdx="2" presStyleCnt="3"/>
      <dgm:spPr/>
      <dgm:t>
        <a:bodyPr/>
        <a:lstStyle/>
        <a:p>
          <a:endParaRPr lang="es-MX"/>
        </a:p>
      </dgm:t>
    </dgm:pt>
    <dgm:pt modelId="{A70CEA6D-1629-4EE1-AF37-B008FA3B3695}" type="pres">
      <dgm:prSet presAssocID="{1DEB7D7C-58E8-4C8B-86AA-3764EFD130E3}" presName="dummy3a" presStyleCnt="0"/>
      <dgm:spPr/>
    </dgm:pt>
    <dgm:pt modelId="{FD4C4F4E-F4A5-48C7-BCBB-B90A16D5B326}" type="pres">
      <dgm:prSet presAssocID="{1DEB7D7C-58E8-4C8B-86AA-3764EFD130E3}" presName="dummy3b" presStyleCnt="0"/>
      <dgm:spPr/>
    </dgm:pt>
    <dgm:pt modelId="{16DEAC7E-DE6E-49AA-BDA1-0282021CF147}" type="pres">
      <dgm:prSet presAssocID="{1DEB7D7C-58E8-4C8B-86AA-3764EFD130E3}" presName="wedge3Tx" presStyleLbl="node1" presStyleIdx="2" presStyleCnt="3">
        <dgm:presLayoutVars>
          <dgm:chMax val="0"/>
          <dgm:chPref val="0"/>
          <dgm:bulletEnabled val="1"/>
        </dgm:presLayoutVars>
      </dgm:prSet>
      <dgm:spPr/>
      <dgm:t>
        <a:bodyPr/>
        <a:lstStyle/>
        <a:p>
          <a:endParaRPr lang="es-MX"/>
        </a:p>
      </dgm:t>
    </dgm:pt>
    <dgm:pt modelId="{B0E7728D-F1F6-4E17-88FD-79CBAA3A2A99}" type="pres">
      <dgm:prSet presAssocID="{C2C7FBBA-6BAA-4BFF-BDDD-5CCF492D0703}" presName="arrowWedge1" presStyleLbl="fgSibTrans2D1" presStyleIdx="0" presStyleCnt="3"/>
      <dgm:spPr/>
    </dgm:pt>
    <dgm:pt modelId="{5F12D288-8704-4D5F-8979-30D0DDB10C4D}" type="pres">
      <dgm:prSet presAssocID="{25A49055-0BC4-4044-B9E9-1A46D6D73D6F}" presName="arrowWedge2" presStyleLbl="fgSibTrans2D1" presStyleIdx="1" presStyleCnt="3"/>
      <dgm:spPr/>
    </dgm:pt>
    <dgm:pt modelId="{B478F06D-351F-40DA-B492-F1D97567C6C2}" type="pres">
      <dgm:prSet presAssocID="{CC9FD6D8-D105-48B1-8238-69C2F4537452}" presName="arrowWedge3" presStyleLbl="fgSibTrans2D1" presStyleIdx="2" presStyleCnt="3"/>
      <dgm:spPr/>
    </dgm:pt>
  </dgm:ptLst>
  <dgm:cxnLst>
    <dgm:cxn modelId="{05663C39-064D-4FE3-AC80-80A7A01EC745}" type="presOf" srcId="{2A3132AD-4361-479D-8E7C-DBE314BC26C5}" destId="{C4020E6D-C26F-44FC-A5C0-87F99118AF46}" srcOrd="1" destOrd="0" presId="urn:microsoft.com/office/officeart/2005/8/layout/cycle8"/>
    <dgm:cxn modelId="{FEE03E1C-26DD-48A9-BD8E-4C15086CF6E3}" srcId="{1DEB7D7C-58E8-4C8B-86AA-3764EFD130E3}" destId="{2A3132AD-4361-479D-8E7C-DBE314BC26C5}" srcOrd="0" destOrd="0" parTransId="{340F8393-1D8C-4D8D-B965-1DD48C1D6C80}" sibTransId="{C2C7FBBA-6BAA-4BFF-BDDD-5CCF492D0703}"/>
    <dgm:cxn modelId="{0F1AAEF6-2972-4C6E-A344-96EEBC5B2A94}" srcId="{1DEB7D7C-58E8-4C8B-86AA-3764EFD130E3}" destId="{0C594950-66C4-4541-9C67-3A03F93E64DA}" srcOrd="2" destOrd="0" parTransId="{747D3CD9-F8CF-40D1-B04C-3758717CC58F}" sibTransId="{CC9FD6D8-D105-48B1-8238-69C2F4537452}"/>
    <dgm:cxn modelId="{30183E38-AE0E-4D8D-9EC9-213765649FFF}" type="presOf" srcId="{0C594950-66C4-4541-9C67-3A03F93E64DA}" destId="{16DEAC7E-DE6E-49AA-BDA1-0282021CF147}" srcOrd="1" destOrd="0" presId="urn:microsoft.com/office/officeart/2005/8/layout/cycle8"/>
    <dgm:cxn modelId="{438D74AB-3BD9-4F8D-88E1-A7989492002D}" type="presOf" srcId="{02081EBE-3FFA-4A25-996E-DBFC03C807B9}" destId="{BB612D2A-BF71-46DB-AB9E-C0684E3DCAF0}" srcOrd="1" destOrd="0" presId="urn:microsoft.com/office/officeart/2005/8/layout/cycle8"/>
    <dgm:cxn modelId="{96AC7C8A-BC88-4912-B563-9D89EEAF0C90}" type="presOf" srcId="{1DEB7D7C-58E8-4C8B-86AA-3764EFD130E3}" destId="{9C20D77E-9A00-434D-96FC-F1EF9A9FA860}" srcOrd="0" destOrd="0" presId="urn:microsoft.com/office/officeart/2005/8/layout/cycle8"/>
    <dgm:cxn modelId="{C686EAA5-3670-4E9F-B779-BD766702D72A}" type="presOf" srcId="{0C594950-66C4-4541-9C67-3A03F93E64DA}" destId="{B6620E7E-D026-43C4-9EEC-6FD21BA7A2C7}" srcOrd="0" destOrd="0" presId="urn:microsoft.com/office/officeart/2005/8/layout/cycle8"/>
    <dgm:cxn modelId="{17FCFE86-5272-4206-B6FD-F1F9A24FA624}" type="presOf" srcId="{2A3132AD-4361-479D-8E7C-DBE314BC26C5}" destId="{A58AD9EF-1BF9-4A8D-9CEC-62741C3BA1CE}" srcOrd="0" destOrd="0" presId="urn:microsoft.com/office/officeart/2005/8/layout/cycle8"/>
    <dgm:cxn modelId="{247CF964-6B59-451B-84A1-252AA0CD1D70}" srcId="{1DEB7D7C-58E8-4C8B-86AA-3764EFD130E3}" destId="{02081EBE-3FFA-4A25-996E-DBFC03C807B9}" srcOrd="1" destOrd="0" parTransId="{C2F6D9EA-3D62-473B-A0B8-FE4AF16E9924}" sibTransId="{25A49055-0BC4-4044-B9E9-1A46D6D73D6F}"/>
    <dgm:cxn modelId="{5670FA7E-32CE-4523-8FD0-01B81BBC3C09}" type="presOf" srcId="{02081EBE-3FFA-4A25-996E-DBFC03C807B9}" destId="{A9F5EAA1-DAD1-4EC7-8BE4-50A04D59AABA}" srcOrd="0" destOrd="0" presId="urn:microsoft.com/office/officeart/2005/8/layout/cycle8"/>
    <dgm:cxn modelId="{96EA310C-F9EC-4BF5-A093-D84DA96F4ACA}" type="presParOf" srcId="{9C20D77E-9A00-434D-96FC-F1EF9A9FA860}" destId="{A58AD9EF-1BF9-4A8D-9CEC-62741C3BA1CE}" srcOrd="0" destOrd="0" presId="urn:microsoft.com/office/officeart/2005/8/layout/cycle8"/>
    <dgm:cxn modelId="{4923C2F5-D988-4760-8612-4745D48BF489}" type="presParOf" srcId="{9C20D77E-9A00-434D-96FC-F1EF9A9FA860}" destId="{6D71F364-D7FC-4592-AFDA-ED2416C957A9}" srcOrd="1" destOrd="0" presId="urn:microsoft.com/office/officeart/2005/8/layout/cycle8"/>
    <dgm:cxn modelId="{5098E8A5-8C52-4C90-A715-E2F645E69A71}" type="presParOf" srcId="{9C20D77E-9A00-434D-96FC-F1EF9A9FA860}" destId="{17889E05-4D7C-41F3-960D-0D59D76BFE17}" srcOrd="2" destOrd="0" presId="urn:microsoft.com/office/officeart/2005/8/layout/cycle8"/>
    <dgm:cxn modelId="{9ECFE100-7BED-4CE5-99E6-93BCA59FFF29}" type="presParOf" srcId="{9C20D77E-9A00-434D-96FC-F1EF9A9FA860}" destId="{C4020E6D-C26F-44FC-A5C0-87F99118AF46}" srcOrd="3" destOrd="0" presId="urn:microsoft.com/office/officeart/2005/8/layout/cycle8"/>
    <dgm:cxn modelId="{F6638C08-A806-4F3D-A9E8-5BE66B3A3B57}" type="presParOf" srcId="{9C20D77E-9A00-434D-96FC-F1EF9A9FA860}" destId="{A9F5EAA1-DAD1-4EC7-8BE4-50A04D59AABA}" srcOrd="4" destOrd="0" presId="urn:microsoft.com/office/officeart/2005/8/layout/cycle8"/>
    <dgm:cxn modelId="{8696B268-DE56-440A-A205-3055FA3B2C90}" type="presParOf" srcId="{9C20D77E-9A00-434D-96FC-F1EF9A9FA860}" destId="{5399C729-2AB3-4674-A86E-AC73A3485246}" srcOrd="5" destOrd="0" presId="urn:microsoft.com/office/officeart/2005/8/layout/cycle8"/>
    <dgm:cxn modelId="{8E41D245-DA72-4548-9A22-52328014F225}" type="presParOf" srcId="{9C20D77E-9A00-434D-96FC-F1EF9A9FA860}" destId="{EA2E489B-573E-4A96-80EA-98328B097C96}" srcOrd="6" destOrd="0" presId="urn:microsoft.com/office/officeart/2005/8/layout/cycle8"/>
    <dgm:cxn modelId="{83793C78-CE6B-4FDD-94E2-A817314FCF54}" type="presParOf" srcId="{9C20D77E-9A00-434D-96FC-F1EF9A9FA860}" destId="{BB612D2A-BF71-46DB-AB9E-C0684E3DCAF0}" srcOrd="7" destOrd="0" presId="urn:microsoft.com/office/officeart/2005/8/layout/cycle8"/>
    <dgm:cxn modelId="{7942A1B6-A660-407E-A578-3A33C895D283}" type="presParOf" srcId="{9C20D77E-9A00-434D-96FC-F1EF9A9FA860}" destId="{B6620E7E-D026-43C4-9EEC-6FD21BA7A2C7}" srcOrd="8" destOrd="0" presId="urn:microsoft.com/office/officeart/2005/8/layout/cycle8"/>
    <dgm:cxn modelId="{2701FE17-F586-4781-89AA-E67652834A2E}" type="presParOf" srcId="{9C20D77E-9A00-434D-96FC-F1EF9A9FA860}" destId="{A70CEA6D-1629-4EE1-AF37-B008FA3B3695}" srcOrd="9" destOrd="0" presId="urn:microsoft.com/office/officeart/2005/8/layout/cycle8"/>
    <dgm:cxn modelId="{23B75C3E-2FE0-44F8-8BD3-A901E99E85CB}" type="presParOf" srcId="{9C20D77E-9A00-434D-96FC-F1EF9A9FA860}" destId="{FD4C4F4E-F4A5-48C7-BCBB-B90A16D5B326}" srcOrd="10" destOrd="0" presId="urn:microsoft.com/office/officeart/2005/8/layout/cycle8"/>
    <dgm:cxn modelId="{F04D1001-72EE-4F9B-8F54-F9074B886B59}" type="presParOf" srcId="{9C20D77E-9A00-434D-96FC-F1EF9A9FA860}" destId="{16DEAC7E-DE6E-49AA-BDA1-0282021CF147}" srcOrd="11" destOrd="0" presId="urn:microsoft.com/office/officeart/2005/8/layout/cycle8"/>
    <dgm:cxn modelId="{D163FAA7-6F5D-4131-B836-9572D20C6CDE}" type="presParOf" srcId="{9C20D77E-9A00-434D-96FC-F1EF9A9FA860}" destId="{B0E7728D-F1F6-4E17-88FD-79CBAA3A2A99}" srcOrd="12" destOrd="0" presId="urn:microsoft.com/office/officeart/2005/8/layout/cycle8"/>
    <dgm:cxn modelId="{5FCAD0FF-2B0C-45F6-BAF6-49E5CFDAE4B8}" type="presParOf" srcId="{9C20D77E-9A00-434D-96FC-F1EF9A9FA860}" destId="{5F12D288-8704-4D5F-8979-30D0DDB10C4D}" srcOrd="13" destOrd="0" presId="urn:microsoft.com/office/officeart/2005/8/layout/cycle8"/>
    <dgm:cxn modelId="{C3C4D394-8FC3-4786-AE15-8209C9CDAB45}" type="presParOf" srcId="{9C20D77E-9A00-434D-96FC-F1EF9A9FA860}" destId="{B478F06D-351F-40DA-B492-F1D97567C6C2}"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AE47C8-CB63-4973-959A-73F97C2A8274}" type="doc">
      <dgm:prSet loTypeId="urn:microsoft.com/office/officeart/2008/layout/VerticalCircleList" loCatId="list" qsTypeId="urn:microsoft.com/office/officeart/2005/8/quickstyle/simple1" qsCatId="simple" csTypeId="urn:microsoft.com/office/officeart/2005/8/colors/accent1_2" csCatId="accent1" phldr="1"/>
      <dgm:spPr/>
      <dgm:t>
        <a:bodyPr/>
        <a:lstStyle/>
        <a:p>
          <a:endParaRPr lang="es-MX"/>
        </a:p>
      </dgm:t>
    </dgm:pt>
    <dgm:pt modelId="{1D048EC9-00B3-49F6-92D4-EB8DC8350FB9}">
      <dgm:prSet phldrT="[Texto]"/>
      <dgm:spPr/>
      <dgm:t>
        <a:bodyPr/>
        <a:lstStyle/>
        <a:p>
          <a:r>
            <a:rPr lang="es-MX" dirty="0" smtClean="0"/>
            <a:t>Nuevos lectores (nuevo nicho de clientes)</a:t>
          </a:r>
          <a:endParaRPr lang="es-MX" dirty="0"/>
        </a:p>
      </dgm:t>
    </dgm:pt>
    <dgm:pt modelId="{D3BE4CE6-B7F2-4763-8B80-1ED8734155ED}" type="parTrans" cxnId="{09CB9417-57A1-40CF-BEE5-3582BD10BB43}">
      <dgm:prSet/>
      <dgm:spPr/>
      <dgm:t>
        <a:bodyPr/>
        <a:lstStyle/>
        <a:p>
          <a:endParaRPr lang="es-MX"/>
        </a:p>
      </dgm:t>
    </dgm:pt>
    <dgm:pt modelId="{9B92E16B-D0EE-400F-AC1D-0E7FF430B859}" type="sibTrans" cxnId="{09CB9417-57A1-40CF-BEE5-3582BD10BB43}">
      <dgm:prSet/>
      <dgm:spPr/>
      <dgm:t>
        <a:bodyPr/>
        <a:lstStyle/>
        <a:p>
          <a:endParaRPr lang="es-MX"/>
        </a:p>
      </dgm:t>
    </dgm:pt>
    <dgm:pt modelId="{E58BE63F-1836-499F-9992-2786B4B74F28}" type="pres">
      <dgm:prSet presAssocID="{9EAE47C8-CB63-4973-959A-73F97C2A8274}" presName="Name0" presStyleCnt="0">
        <dgm:presLayoutVars>
          <dgm:dir/>
        </dgm:presLayoutVars>
      </dgm:prSet>
      <dgm:spPr/>
      <dgm:t>
        <a:bodyPr/>
        <a:lstStyle/>
        <a:p>
          <a:endParaRPr lang="es-MX"/>
        </a:p>
      </dgm:t>
    </dgm:pt>
    <dgm:pt modelId="{90F2EC37-1F05-4888-AE58-E6C81B959F58}" type="pres">
      <dgm:prSet presAssocID="{1D048EC9-00B3-49F6-92D4-EB8DC8350FB9}" presName="noChildren" presStyleCnt="0"/>
      <dgm:spPr/>
    </dgm:pt>
    <dgm:pt modelId="{DCABF9B8-37BD-493B-A489-3C42C4B9AFE3}" type="pres">
      <dgm:prSet presAssocID="{1D048EC9-00B3-49F6-92D4-EB8DC8350FB9}" presName="gap" presStyleCnt="0"/>
      <dgm:spPr/>
    </dgm:pt>
    <dgm:pt modelId="{4446536B-7D4F-44A0-8368-C9C950BBB85E}" type="pres">
      <dgm:prSet presAssocID="{1D048EC9-00B3-49F6-92D4-EB8DC8350FB9}" presName="medCircle2" presStyleLbl="vennNode1" presStyleIdx="0" presStyleCnt="1" custScaleX="212972" custScaleY="215244" custLinFactX="100000" custLinFactNeighborX="165722" custLinFactNeighborY="-1160"/>
      <dgm:spPr/>
    </dgm:pt>
    <dgm:pt modelId="{FAE6721C-2B76-4B38-9EDD-766AFBEC1E20}" type="pres">
      <dgm:prSet presAssocID="{1D048EC9-00B3-49F6-92D4-EB8DC8350FB9}" presName="txLvlOnly1" presStyleLbl="revTx" presStyleIdx="0" presStyleCnt="1" custScaleX="31372" custScaleY="75184" custLinFactNeighborX="1606" custLinFactNeighborY="-7202"/>
      <dgm:spPr/>
      <dgm:t>
        <a:bodyPr/>
        <a:lstStyle/>
        <a:p>
          <a:endParaRPr lang="es-MX"/>
        </a:p>
      </dgm:t>
    </dgm:pt>
  </dgm:ptLst>
  <dgm:cxnLst>
    <dgm:cxn modelId="{96772FC9-9E7B-4B9E-84C8-5104FD00D786}" type="presOf" srcId="{1D048EC9-00B3-49F6-92D4-EB8DC8350FB9}" destId="{FAE6721C-2B76-4B38-9EDD-766AFBEC1E20}" srcOrd="0" destOrd="0" presId="urn:microsoft.com/office/officeart/2008/layout/VerticalCircleList"/>
    <dgm:cxn modelId="{09CB9417-57A1-40CF-BEE5-3582BD10BB43}" srcId="{9EAE47C8-CB63-4973-959A-73F97C2A8274}" destId="{1D048EC9-00B3-49F6-92D4-EB8DC8350FB9}" srcOrd="0" destOrd="0" parTransId="{D3BE4CE6-B7F2-4763-8B80-1ED8734155ED}" sibTransId="{9B92E16B-D0EE-400F-AC1D-0E7FF430B859}"/>
    <dgm:cxn modelId="{93740DAA-9ADB-488D-B042-09D184264116}" type="presOf" srcId="{9EAE47C8-CB63-4973-959A-73F97C2A8274}" destId="{E58BE63F-1836-499F-9992-2786B4B74F28}" srcOrd="0" destOrd="0" presId="urn:microsoft.com/office/officeart/2008/layout/VerticalCircleList"/>
    <dgm:cxn modelId="{5E679E6A-6D2C-40DB-8FC9-B317BDBE43FE}" type="presParOf" srcId="{E58BE63F-1836-499F-9992-2786B4B74F28}" destId="{90F2EC37-1F05-4888-AE58-E6C81B959F58}" srcOrd="0" destOrd="0" presId="urn:microsoft.com/office/officeart/2008/layout/VerticalCircleList"/>
    <dgm:cxn modelId="{CB820E62-FDB8-436F-B973-EE9BA39C1787}" type="presParOf" srcId="{90F2EC37-1F05-4888-AE58-E6C81B959F58}" destId="{DCABF9B8-37BD-493B-A489-3C42C4B9AFE3}" srcOrd="0" destOrd="0" presId="urn:microsoft.com/office/officeart/2008/layout/VerticalCircleList"/>
    <dgm:cxn modelId="{E691007D-C86F-4F2C-9623-F80915A18B32}" type="presParOf" srcId="{90F2EC37-1F05-4888-AE58-E6C81B959F58}" destId="{4446536B-7D4F-44A0-8368-C9C950BBB85E}" srcOrd="1" destOrd="0" presId="urn:microsoft.com/office/officeart/2008/layout/VerticalCircleList"/>
    <dgm:cxn modelId="{A4859804-9E92-4378-B1A6-342AD4C11A95}" type="presParOf" srcId="{90F2EC37-1F05-4888-AE58-E6C81B959F58}" destId="{FAE6721C-2B76-4B38-9EDD-766AFBEC1E20}" srcOrd="2" destOrd="0" presId="urn:microsoft.com/office/officeart/2008/layout/VerticalCircleList"/>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BD54EC-1922-4079-A456-5FCD6A52013F}" type="doc">
      <dgm:prSet loTypeId="urn:microsoft.com/office/officeart/2005/8/layout/hProcess3" loCatId="process" qsTypeId="urn:microsoft.com/office/officeart/2005/8/quickstyle/simple1" qsCatId="simple" csTypeId="urn:microsoft.com/office/officeart/2005/8/colors/accent1_2" csCatId="accent1" phldr="0"/>
      <dgm:spPr/>
    </dgm:pt>
    <dgm:pt modelId="{2B7AEFF4-A1AB-4A11-90FF-56A252B254D7}" type="pres">
      <dgm:prSet presAssocID="{09BD54EC-1922-4079-A456-5FCD6A52013F}" presName="Name0" presStyleCnt="0">
        <dgm:presLayoutVars>
          <dgm:dir/>
          <dgm:animLvl val="lvl"/>
          <dgm:resizeHandles val="exact"/>
        </dgm:presLayoutVars>
      </dgm:prSet>
      <dgm:spPr/>
    </dgm:pt>
    <dgm:pt modelId="{0F459C10-04C4-49DB-A271-35DF562B7D53}" type="pres">
      <dgm:prSet presAssocID="{09BD54EC-1922-4079-A456-5FCD6A52013F}" presName="dummy" presStyleCnt="0"/>
      <dgm:spPr/>
    </dgm:pt>
    <dgm:pt modelId="{33181245-3AA5-4C48-8F3F-E713A4F1ACD7}" type="pres">
      <dgm:prSet presAssocID="{09BD54EC-1922-4079-A456-5FCD6A52013F}" presName="linH" presStyleCnt="0"/>
      <dgm:spPr/>
    </dgm:pt>
    <dgm:pt modelId="{FB25F893-1936-4C5F-AB9F-1054B4A433B8}" type="pres">
      <dgm:prSet presAssocID="{09BD54EC-1922-4079-A456-5FCD6A52013F}" presName="padding1" presStyleCnt="0"/>
      <dgm:spPr/>
    </dgm:pt>
    <dgm:pt modelId="{A17853F5-8D8A-476C-83AF-3C8F377DAFF1}" type="pres">
      <dgm:prSet presAssocID="{09BD54EC-1922-4079-A456-5FCD6A52013F}" presName="padding2" presStyleCnt="0"/>
      <dgm:spPr/>
    </dgm:pt>
    <dgm:pt modelId="{2AC1F553-3E08-4357-A797-B89AE3B31A30}" type="pres">
      <dgm:prSet presAssocID="{09BD54EC-1922-4079-A456-5FCD6A52013F}" presName="negArrow" presStyleCnt="0"/>
      <dgm:spPr/>
    </dgm:pt>
    <dgm:pt modelId="{02F90EB1-9FFF-4257-B0A3-4BB13E24C33C}" type="pres">
      <dgm:prSet presAssocID="{09BD54EC-1922-4079-A456-5FCD6A52013F}" presName="backgroundArrow" presStyleLbl="node1" presStyleIdx="0" presStyleCnt="1"/>
      <dgm:spPr/>
    </dgm:pt>
  </dgm:ptLst>
  <dgm:cxnLst>
    <dgm:cxn modelId="{EA1DEBDE-E72C-4001-A433-CA24E39F444D}" type="presOf" srcId="{09BD54EC-1922-4079-A456-5FCD6A52013F}" destId="{2B7AEFF4-A1AB-4A11-90FF-56A252B254D7}" srcOrd="0" destOrd="0" presId="urn:microsoft.com/office/officeart/2005/8/layout/hProcess3"/>
    <dgm:cxn modelId="{A4A9C088-31A1-421C-A47F-071EDDAE5346}" type="presParOf" srcId="{2B7AEFF4-A1AB-4A11-90FF-56A252B254D7}" destId="{0F459C10-04C4-49DB-A271-35DF562B7D53}" srcOrd="0" destOrd="0" presId="urn:microsoft.com/office/officeart/2005/8/layout/hProcess3"/>
    <dgm:cxn modelId="{4A1A0117-6795-407A-8203-211CD39E8A26}" type="presParOf" srcId="{2B7AEFF4-A1AB-4A11-90FF-56A252B254D7}" destId="{33181245-3AA5-4C48-8F3F-E713A4F1ACD7}" srcOrd="1" destOrd="0" presId="urn:microsoft.com/office/officeart/2005/8/layout/hProcess3"/>
    <dgm:cxn modelId="{52F3596E-3BC7-41D2-9C2A-3FCF0A3395C4}" type="presParOf" srcId="{33181245-3AA5-4C48-8F3F-E713A4F1ACD7}" destId="{FB25F893-1936-4C5F-AB9F-1054B4A433B8}" srcOrd="0" destOrd="0" presId="urn:microsoft.com/office/officeart/2005/8/layout/hProcess3"/>
    <dgm:cxn modelId="{BA712CD4-67D9-4278-AA83-F6C48C79C511}" type="presParOf" srcId="{33181245-3AA5-4C48-8F3F-E713A4F1ACD7}" destId="{A17853F5-8D8A-476C-83AF-3C8F377DAFF1}" srcOrd="1" destOrd="0" presId="urn:microsoft.com/office/officeart/2005/8/layout/hProcess3"/>
    <dgm:cxn modelId="{0953F05C-5675-46CD-B8DA-0742E34DAD5E}" type="presParOf" srcId="{33181245-3AA5-4C48-8F3F-E713A4F1ACD7}" destId="{2AC1F553-3E08-4357-A797-B89AE3B31A30}" srcOrd="2" destOrd="0" presId="urn:microsoft.com/office/officeart/2005/8/layout/hProcess3"/>
    <dgm:cxn modelId="{B0936130-4AC2-4E6D-9818-278EA08BA6FA}" type="presParOf" srcId="{33181245-3AA5-4C48-8F3F-E713A4F1ACD7}" destId="{02F90EB1-9FFF-4257-B0A3-4BB13E24C33C}" srcOrd="3" destOrd="0" presId="urn:microsoft.com/office/officeart/2005/8/layout/hProcess3"/>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362054-664C-47C9-A297-D330BB548CD4}"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s-MX"/>
        </a:p>
      </dgm:t>
    </dgm:pt>
    <dgm:pt modelId="{29F0B77D-AC32-4361-9BE3-D8517E10A952}">
      <dgm:prSet phldrT="[Texto]"/>
      <dgm:spPr/>
      <dgm:t>
        <a:bodyPr/>
        <a:lstStyle/>
        <a:p>
          <a:r>
            <a:rPr lang="es-MX" dirty="0" err="1" smtClean="0"/>
            <a:t>Coaching</a:t>
          </a:r>
          <a:r>
            <a:rPr lang="es-MX" dirty="0" smtClean="0"/>
            <a:t> personal</a:t>
          </a:r>
          <a:endParaRPr lang="es-MX" dirty="0"/>
        </a:p>
      </dgm:t>
    </dgm:pt>
    <dgm:pt modelId="{AF607CA0-30AA-41C3-A4C2-DF6E8663A86E}" type="parTrans" cxnId="{1CCA404C-11E9-4D91-BD53-CDA91162FB2E}">
      <dgm:prSet/>
      <dgm:spPr/>
      <dgm:t>
        <a:bodyPr/>
        <a:lstStyle/>
        <a:p>
          <a:endParaRPr lang="es-MX"/>
        </a:p>
      </dgm:t>
    </dgm:pt>
    <dgm:pt modelId="{EC06DFCA-708F-499C-9C26-0213CAA36675}" type="sibTrans" cxnId="{1CCA404C-11E9-4D91-BD53-CDA91162FB2E}">
      <dgm:prSet/>
      <dgm:spPr/>
      <dgm:t>
        <a:bodyPr/>
        <a:lstStyle/>
        <a:p>
          <a:endParaRPr lang="es-MX"/>
        </a:p>
      </dgm:t>
    </dgm:pt>
    <dgm:pt modelId="{618E19C1-9BEA-4A0A-A88E-B3539E16EC53}">
      <dgm:prSet phldrT="[Texto]"/>
      <dgm:spPr/>
      <dgm:t>
        <a:bodyPr/>
        <a:lstStyle/>
        <a:p>
          <a:r>
            <a:rPr lang="es-MX" dirty="0" err="1" smtClean="0"/>
            <a:t>Boletínes</a:t>
          </a:r>
          <a:r>
            <a:rPr lang="es-MX" dirty="0" smtClean="0"/>
            <a:t> / Comunicados</a:t>
          </a:r>
          <a:endParaRPr lang="es-MX" dirty="0"/>
        </a:p>
      </dgm:t>
    </dgm:pt>
    <dgm:pt modelId="{8C262102-634A-405E-8424-59A92B89457C}" type="parTrans" cxnId="{3B333B92-0446-4693-AC2B-77E6121D46C5}">
      <dgm:prSet/>
      <dgm:spPr/>
      <dgm:t>
        <a:bodyPr/>
        <a:lstStyle/>
        <a:p>
          <a:endParaRPr lang="es-MX"/>
        </a:p>
      </dgm:t>
    </dgm:pt>
    <dgm:pt modelId="{6C64D0C7-5D66-47F6-B497-2D57C191CE46}" type="sibTrans" cxnId="{3B333B92-0446-4693-AC2B-77E6121D46C5}">
      <dgm:prSet/>
      <dgm:spPr/>
      <dgm:t>
        <a:bodyPr/>
        <a:lstStyle/>
        <a:p>
          <a:endParaRPr lang="es-MX"/>
        </a:p>
      </dgm:t>
    </dgm:pt>
    <dgm:pt modelId="{A9CD11C9-0070-4918-88C2-ED99473D2CC6}">
      <dgm:prSet phldrT="[Texto]"/>
      <dgm:spPr/>
      <dgm:t>
        <a:bodyPr/>
        <a:lstStyle/>
        <a:p>
          <a:r>
            <a:rPr lang="es-MX" dirty="0" smtClean="0"/>
            <a:t>Espacio en medios (TV, radio, periódicos, redes sociales como </a:t>
          </a:r>
          <a:r>
            <a:rPr lang="es-MX" dirty="0" err="1" smtClean="0"/>
            <a:t>Twitter</a:t>
          </a:r>
          <a:r>
            <a:rPr lang="es-MX" dirty="0" smtClean="0"/>
            <a:t> y </a:t>
          </a:r>
          <a:r>
            <a:rPr lang="es-MX" dirty="0" err="1" smtClean="0"/>
            <a:t>Facebook</a:t>
          </a:r>
          <a:r>
            <a:rPr lang="es-MX" dirty="0" smtClean="0"/>
            <a:t>)</a:t>
          </a:r>
          <a:endParaRPr lang="es-MX" dirty="0"/>
        </a:p>
      </dgm:t>
    </dgm:pt>
    <dgm:pt modelId="{9AD96AE9-7EF2-4956-97B6-2DC81CD53279}" type="parTrans" cxnId="{E8057FC8-9CD3-4557-BE89-5B718F01E550}">
      <dgm:prSet/>
      <dgm:spPr/>
      <dgm:t>
        <a:bodyPr/>
        <a:lstStyle/>
        <a:p>
          <a:endParaRPr lang="es-MX"/>
        </a:p>
      </dgm:t>
    </dgm:pt>
    <dgm:pt modelId="{60C5D9DE-F83F-4C4F-A7FE-E4E83ED2E6AA}" type="sibTrans" cxnId="{E8057FC8-9CD3-4557-BE89-5B718F01E550}">
      <dgm:prSet/>
      <dgm:spPr/>
      <dgm:t>
        <a:bodyPr/>
        <a:lstStyle/>
        <a:p>
          <a:endParaRPr lang="es-MX"/>
        </a:p>
      </dgm:t>
    </dgm:pt>
    <dgm:pt modelId="{2BB19DE8-F4B1-4311-BC6F-E390031C71FE}">
      <dgm:prSet phldrT="[Texto]"/>
      <dgm:spPr/>
      <dgm:t>
        <a:bodyPr/>
        <a:lstStyle/>
        <a:p>
          <a:r>
            <a:rPr lang="es-MX" dirty="0" smtClean="0"/>
            <a:t>Nueva publicación del cliente</a:t>
          </a:r>
          <a:endParaRPr lang="es-MX" dirty="0"/>
        </a:p>
      </dgm:t>
    </dgm:pt>
    <dgm:pt modelId="{AF993DB2-26A4-4B20-AF53-CFD8EBE0A378}" type="parTrans" cxnId="{DAC061B5-9657-4CB5-8887-0DC33336919F}">
      <dgm:prSet/>
      <dgm:spPr/>
      <dgm:t>
        <a:bodyPr/>
        <a:lstStyle/>
        <a:p>
          <a:endParaRPr lang="es-MX"/>
        </a:p>
      </dgm:t>
    </dgm:pt>
    <dgm:pt modelId="{B05DA35D-4D42-4713-81A5-6808E2709A01}" type="sibTrans" cxnId="{DAC061B5-9657-4CB5-8887-0DC33336919F}">
      <dgm:prSet/>
      <dgm:spPr/>
      <dgm:t>
        <a:bodyPr/>
        <a:lstStyle/>
        <a:p>
          <a:endParaRPr lang="es-MX"/>
        </a:p>
      </dgm:t>
    </dgm:pt>
    <dgm:pt modelId="{CD051553-724B-4D6D-80A1-54CCAB686779}">
      <dgm:prSet phldrT="[Texto]"/>
      <dgm:spPr/>
      <dgm:t>
        <a:bodyPr/>
        <a:lstStyle/>
        <a:p>
          <a:r>
            <a:rPr lang="es-MX" dirty="0" smtClean="0"/>
            <a:t>Pilares / Personas clave</a:t>
          </a:r>
          <a:endParaRPr lang="es-MX" dirty="0"/>
        </a:p>
      </dgm:t>
    </dgm:pt>
    <dgm:pt modelId="{579D4B7C-E50B-48F4-9608-DBA446C15EF0}" type="parTrans" cxnId="{20CCC547-C5AA-47D2-AEE7-1321034AD56A}">
      <dgm:prSet/>
      <dgm:spPr/>
      <dgm:t>
        <a:bodyPr/>
        <a:lstStyle/>
        <a:p>
          <a:endParaRPr lang="es-MX"/>
        </a:p>
      </dgm:t>
    </dgm:pt>
    <dgm:pt modelId="{10672DE3-3E1C-4E93-80A7-8155E6E9DC9A}" type="sibTrans" cxnId="{20CCC547-C5AA-47D2-AEE7-1321034AD56A}">
      <dgm:prSet/>
      <dgm:spPr/>
      <dgm:t>
        <a:bodyPr/>
        <a:lstStyle/>
        <a:p>
          <a:endParaRPr lang="es-MX"/>
        </a:p>
      </dgm:t>
    </dgm:pt>
    <dgm:pt modelId="{F51C4732-97DB-47F7-A00B-8D20025079DF}" type="pres">
      <dgm:prSet presAssocID="{DE362054-664C-47C9-A297-D330BB548CD4}" presName="Name0" presStyleCnt="0">
        <dgm:presLayoutVars>
          <dgm:chMax val="5"/>
          <dgm:chPref val="5"/>
          <dgm:dir/>
          <dgm:animLvl val="lvl"/>
        </dgm:presLayoutVars>
      </dgm:prSet>
      <dgm:spPr/>
      <dgm:t>
        <a:bodyPr/>
        <a:lstStyle/>
        <a:p>
          <a:endParaRPr lang="es-MX"/>
        </a:p>
      </dgm:t>
    </dgm:pt>
    <dgm:pt modelId="{189BC933-C857-4A9B-B706-569D39632E62}" type="pres">
      <dgm:prSet presAssocID="{29F0B77D-AC32-4361-9BE3-D8517E10A952}" presName="parentText1" presStyleLbl="node1" presStyleIdx="0" presStyleCnt="5">
        <dgm:presLayoutVars>
          <dgm:chMax/>
          <dgm:chPref val="3"/>
          <dgm:bulletEnabled val="1"/>
        </dgm:presLayoutVars>
      </dgm:prSet>
      <dgm:spPr/>
      <dgm:t>
        <a:bodyPr/>
        <a:lstStyle/>
        <a:p>
          <a:endParaRPr lang="es-MX"/>
        </a:p>
      </dgm:t>
    </dgm:pt>
    <dgm:pt modelId="{CA884CEA-4F01-45B7-88F9-31DA5FF31297}" type="pres">
      <dgm:prSet presAssocID="{618E19C1-9BEA-4A0A-A88E-B3539E16EC53}" presName="parentText2" presStyleLbl="node1" presStyleIdx="1" presStyleCnt="5">
        <dgm:presLayoutVars>
          <dgm:chMax/>
          <dgm:chPref val="3"/>
          <dgm:bulletEnabled val="1"/>
        </dgm:presLayoutVars>
      </dgm:prSet>
      <dgm:spPr/>
      <dgm:t>
        <a:bodyPr/>
        <a:lstStyle/>
        <a:p>
          <a:endParaRPr lang="es-MX"/>
        </a:p>
      </dgm:t>
    </dgm:pt>
    <dgm:pt modelId="{B70F5BBC-D24A-4A7D-A68C-5E66B04A96F4}" type="pres">
      <dgm:prSet presAssocID="{A9CD11C9-0070-4918-88C2-ED99473D2CC6}" presName="parentText3" presStyleLbl="node1" presStyleIdx="2" presStyleCnt="5">
        <dgm:presLayoutVars>
          <dgm:chMax/>
          <dgm:chPref val="3"/>
          <dgm:bulletEnabled val="1"/>
        </dgm:presLayoutVars>
      </dgm:prSet>
      <dgm:spPr/>
      <dgm:t>
        <a:bodyPr/>
        <a:lstStyle/>
        <a:p>
          <a:endParaRPr lang="es-MX"/>
        </a:p>
      </dgm:t>
    </dgm:pt>
    <dgm:pt modelId="{B6D748A6-4965-4D19-914B-D7581A34BD29}" type="pres">
      <dgm:prSet presAssocID="{2BB19DE8-F4B1-4311-BC6F-E390031C71FE}" presName="parentText4" presStyleLbl="node1" presStyleIdx="3" presStyleCnt="5">
        <dgm:presLayoutVars>
          <dgm:chMax/>
          <dgm:chPref val="3"/>
          <dgm:bulletEnabled val="1"/>
        </dgm:presLayoutVars>
      </dgm:prSet>
      <dgm:spPr/>
      <dgm:t>
        <a:bodyPr/>
        <a:lstStyle/>
        <a:p>
          <a:endParaRPr lang="es-MX"/>
        </a:p>
      </dgm:t>
    </dgm:pt>
    <dgm:pt modelId="{DB080CDA-035D-4E4E-983A-F09A518BC08A}" type="pres">
      <dgm:prSet presAssocID="{CD051553-724B-4D6D-80A1-54CCAB686779}" presName="parentText5" presStyleLbl="node1" presStyleIdx="4" presStyleCnt="5">
        <dgm:presLayoutVars>
          <dgm:chMax/>
          <dgm:chPref val="3"/>
          <dgm:bulletEnabled val="1"/>
        </dgm:presLayoutVars>
      </dgm:prSet>
      <dgm:spPr/>
      <dgm:t>
        <a:bodyPr/>
        <a:lstStyle/>
        <a:p>
          <a:endParaRPr lang="es-MX"/>
        </a:p>
      </dgm:t>
    </dgm:pt>
  </dgm:ptLst>
  <dgm:cxnLst>
    <dgm:cxn modelId="{8F56B234-20E6-4AFF-B211-6D938227C1FD}" type="presOf" srcId="{DE362054-664C-47C9-A297-D330BB548CD4}" destId="{F51C4732-97DB-47F7-A00B-8D20025079DF}" srcOrd="0" destOrd="0" presId="urn:microsoft.com/office/officeart/2009/3/layout/IncreasingArrowsProcess"/>
    <dgm:cxn modelId="{20CCC547-C5AA-47D2-AEE7-1321034AD56A}" srcId="{DE362054-664C-47C9-A297-D330BB548CD4}" destId="{CD051553-724B-4D6D-80A1-54CCAB686779}" srcOrd="4" destOrd="0" parTransId="{579D4B7C-E50B-48F4-9608-DBA446C15EF0}" sibTransId="{10672DE3-3E1C-4E93-80A7-8155E6E9DC9A}"/>
    <dgm:cxn modelId="{3B333B92-0446-4693-AC2B-77E6121D46C5}" srcId="{DE362054-664C-47C9-A297-D330BB548CD4}" destId="{618E19C1-9BEA-4A0A-A88E-B3539E16EC53}" srcOrd="1" destOrd="0" parTransId="{8C262102-634A-405E-8424-59A92B89457C}" sibTransId="{6C64D0C7-5D66-47F6-B497-2D57C191CE46}"/>
    <dgm:cxn modelId="{F3A78B0F-A2D0-44D5-99DD-A82CB3A3FA0C}" type="presOf" srcId="{2BB19DE8-F4B1-4311-BC6F-E390031C71FE}" destId="{B6D748A6-4965-4D19-914B-D7581A34BD29}" srcOrd="0" destOrd="0" presId="urn:microsoft.com/office/officeart/2009/3/layout/IncreasingArrowsProcess"/>
    <dgm:cxn modelId="{6AF8F86B-709F-4568-808E-117EE6610DA8}" type="presOf" srcId="{A9CD11C9-0070-4918-88C2-ED99473D2CC6}" destId="{B70F5BBC-D24A-4A7D-A68C-5E66B04A96F4}" srcOrd="0" destOrd="0" presId="urn:microsoft.com/office/officeart/2009/3/layout/IncreasingArrowsProcess"/>
    <dgm:cxn modelId="{1CCA404C-11E9-4D91-BD53-CDA91162FB2E}" srcId="{DE362054-664C-47C9-A297-D330BB548CD4}" destId="{29F0B77D-AC32-4361-9BE3-D8517E10A952}" srcOrd="0" destOrd="0" parTransId="{AF607CA0-30AA-41C3-A4C2-DF6E8663A86E}" sibTransId="{EC06DFCA-708F-499C-9C26-0213CAA36675}"/>
    <dgm:cxn modelId="{E8057FC8-9CD3-4557-BE89-5B718F01E550}" srcId="{DE362054-664C-47C9-A297-D330BB548CD4}" destId="{A9CD11C9-0070-4918-88C2-ED99473D2CC6}" srcOrd="2" destOrd="0" parTransId="{9AD96AE9-7EF2-4956-97B6-2DC81CD53279}" sibTransId="{60C5D9DE-F83F-4C4F-A7FE-E4E83ED2E6AA}"/>
    <dgm:cxn modelId="{DAC061B5-9657-4CB5-8887-0DC33336919F}" srcId="{DE362054-664C-47C9-A297-D330BB548CD4}" destId="{2BB19DE8-F4B1-4311-BC6F-E390031C71FE}" srcOrd="3" destOrd="0" parTransId="{AF993DB2-26A4-4B20-AF53-CFD8EBE0A378}" sibTransId="{B05DA35D-4D42-4713-81A5-6808E2709A01}"/>
    <dgm:cxn modelId="{ADB18EB2-CB8A-4D40-8D18-A771E06B3841}" type="presOf" srcId="{29F0B77D-AC32-4361-9BE3-D8517E10A952}" destId="{189BC933-C857-4A9B-B706-569D39632E62}" srcOrd="0" destOrd="0" presId="urn:microsoft.com/office/officeart/2009/3/layout/IncreasingArrowsProcess"/>
    <dgm:cxn modelId="{E2D465BE-1884-4CA4-994A-01F477D04B13}" type="presOf" srcId="{618E19C1-9BEA-4A0A-A88E-B3539E16EC53}" destId="{CA884CEA-4F01-45B7-88F9-31DA5FF31297}" srcOrd="0" destOrd="0" presId="urn:microsoft.com/office/officeart/2009/3/layout/IncreasingArrowsProcess"/>
    <dgm:cxn modelId="{8E2348B7-0010-4389-AE9C-85854CBA1187}" type="presOf" srcId="{CD051553-724B-4D6D-80A1-54CCAB686779}" destId="{DB080CDA-035D-4E4E-983A-F09A518BC08A}" srcOrd="0" destOrd="0" presId="urn:microsoft.com/office/officeart/2009/3/layout/IncreasingArrowsProcess"/>
    <dgm:cxn modelId="{B8D6F07C-72FA-4283-A66A-5C2FB8709BDA}" type="presParOf" srcId="{F51C4732-97DB-47F7-A00B-8D20025079DF}" destId="{189BC933-C857-4A9B-B706-569D39632E62}" srcOrd="0" destOrd="0" presId="urn:microsoft.com/office/officeart/2009/3/layout/IncreasingArrowsProcess"/>
    <dgm:cxn modelId="{8EFF81AD-D979-41D8-89D5-3D02E5BCEBDC}" type="presParOf" srcId="{F51C4732-97DB-47F7-A00B-8D20025079DF}" destId="{CA884CEA-4F01-45B7-88F9-31DA5FF31297}" srcOrd="1" destOrd="0" presId="urn:microsoft.com/office/officeart/2009/3/layout/IncreasingArrowsProcess"/>
    <dgm:cxn modelId="{7E07549E-67E2-4E7C-82AC-928DA3FD2C93}" type="presParOf" srcId="{F51C4732-97DB-47F7-A00B-8D20025079DF}" destId="{B70F5BBC-D24A-4A7D-A68C-5E66B04A96F4}" srcOrd="2" destOrd="0" presId="urn:microsoft.com/office/officeart/2009/3/layout/IncreasingArrowsProcess"/>
    <dgm:cxn modelId="{28339264-9ACC-4C5C-9498-ACC1056CFD10}" type="presParOf" srcId="{F51C4732-97DB-47F7-A00B-8D20025079DF}" destId="{B6D748A6-4965-4D19-914B-D7581A34BD29}" srcOrd="3" destOrd="0" presId="urn:microsoft.com/office/officeart/2009/3/layout/IncreasingArrowsProcess"/>
    <dgm:cxn modelId="{8CDD60AD-D716-4AF3-AD58-E216058F7A72}" type="presParOf" srcId="{F51C4732-97DB-47F7-A00B-8D20025079DF}" destId="{DB080CDA-035D-4E4E-983A-F09A518BC08A}" srcOrd="4" destOrd="0" presId="urn:microsoft.com/office/officeart/2009/3/layout/IncreasingArrows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B7AFA6-5828-4419-87F5-EE17B9D44107}" type="datetimeFigureOut">
              <a:rPr lang="es-MX" smtClean="0"/>
              <a:pPr/>
              <a:t>27/02/2012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9243B5-4E61-4647-98D2-A543F535B848}" type="slidenum">
              <a:rPr lang="es-MX" smtClean="0"/>
              <a:pPr/>
              <a:t>‹Nº›</a:t>
            </a:fld>
            <a:endParaRPr lang="es-MX"/>
          </a:p>
        </p:txBody>
      </p:sp>
    </p:spTree>
    <p:extLst>
      <p:ext uri="{BB962C8B-B14F-4D97-AF65-F5344CB8AC3E}">
        <p14:creationId xmlns:p14="http://schemas.microsoft.com/office/powerpoint/2010/main" xmlns="" val="120931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11" name="10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C0C7375-4901-4AE7-A6AB-FD610D8AAB27}" type="datetimeFigureOut">
              <a:rPr lang="es-MX" smtClean="0"/>
              <a:pPr/>
              <a:t>27/02/2012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3E44A95E-A21F-4C1C-9F55-AC3E02FB9B2A}"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C0C7375-4901-4AE7-A6AB-FD610D8AAB27}" type="datetimeFigureOut">
              <a:rPr lang="es-MX" smtClean="0"/>
              <a:pPr/>
              <a:t>27/02/2012</a:t>
            </a:fld>
            <a:endParaRPr lang="es-MX"/>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MX"/>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E44A95E-A21F-4C1C-9F55-AC3E02FB9B2A}"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Colors" Target="../diagrams/colors3.xml"/><Relationship Id="rId3" Type="http://schemas.openxmlformats.org/officeDocument/2006/relationships/diagramLayout" Target="../diagrams/layout1.xml"/><Relationship Id="rId7" Type="http://schemas.openxmlformats.org/officeDocument/2006/relationships/diagramLayout" Target="../diagrams/layout2.xml"/><Relationship Id="rId12" Type="http://schemas.openxmlformats.org/officeDocument/2006/relationships/diagramQuickStyle" Target="../diagrams/quickStyle3.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diagramLayout" Target="../diagrams/layout3.xml"/><Relationship Id="rId5" Type="http://schemas.openxmlformats.org/officeDocument/2006/relationships/diagramColors" Target="../diagrams/colors1.xml"/><Relationship Id="rId10" Type="http://schemas.openxmlformats.org/officeDocument/2006/relationships/diagramData" Target="../diagrams/data3.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4.xml"/><Relationship Id="rId7"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10.png"/><Relationship Id="rId4" Type="http://schemas.openxmlformats.org/officeDocument/2006/relationships/diagramLayout" Target="../diagrams/layout4.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impreso.milenio.com/node/9114929" TargetMode="External"/><Relationship Id="rId2" Type="http://schemas.openxmlformats.org/officeDocument/2006/relationships/hyperlink" Target="http://mexico.cnn.com/entretenimiento/2012/02/16/sealtiel-alatriste-entre-el-reconocimiento-y-las-acusaciones-de-plagio" TargetMode="External"/><Relationship Id="rId1" Type="http://schemas.openxmlformats.org/officeDocument/2006/relationships/slideLayout" Target="../slideLayouts/slideLayout2.xml"/><Relationship Id="rId5" Type="http://schemas.openxmlformats.org/officeDocument/2006/relationships/hyperlink" Target="http://www.sealtielalatriste.com/" TargetMode="External"/><Relationship Id="rId4" Type="http://schemas.openxmlformats.org/officeDocument/2006/relationships/hyperlink" Target="http://www.proceso.com.mx/?p=29845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22376" y="3954760"/>
            <a:ext cx="7772400" cy="914400"/>
          </a:xfrm>
        </p:spPr>
        <p:txBody>
          <a:bodyPr/>
          <a:lstStyle/>
          <a:p>
            <a:r>
              <a:rPr lang="es-MX" dirty="0" smtClean="0"/>
              <a:t>Planeación Estratégica de RP</a:t>
            </a:r>
            <a:endParaRPr lang="es-MX" dirty="0"/>
          </a:p>
        </p:txBody>
      </p:sp>
      <p:sp>
        <p:nvSpPr>
          <p:cNvPr id="4" name="3 CuadroTexto"/>
          <p:cNvSpPr txBox="1"/>
          <p:nvPr/>
        </p:nvSpPr>
        <p:spPr>
          <a:xfrm>
            <a:off x="4499992" y="5301208"/>
            <a:ext cx="4104456" cy="923330"/>
          </a:xfrm>
          <a:prstGeom prst="rect">
            <a:avLst/>
          </a:prstGeom>
          <a:noFill/>
        </p:spPr>
        <p:txBody>
          <a:bodyPr wrap="square" rtlCol="0">
            <a:spAutoFit/>
          </a:bodyPr>
          <a:lstStyle/>
          <a:p>
            <a:r>
              <a:rPr lang="es-MX" dirty="0" smtClean="0"/>
              <a:t>Gabriela Campos </a:t>
            </a:r>
          </a:p>
          <a:p>
            <a:r>
              <a:rPr lang="es-MX" dirty="0" smtClean="0"/>
              <a:t>Sandra Márquez </a:t>
            </a:r>
          </a:p>
          <a:p>
            <a:r>
              <a:rPr lang="es-MX" dirty="0" smtClean="0"/>
              <a:t>Edgar Rivera </a:t>
            </a:r>
            <a:endParaRPr lang="es-MX"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11760" y="437898"/>
            <a:ext cx="4320480" cy="32071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93406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Antecedentes</a:t>
            </a:r>
            <a:endParaRPr lang="es-MX" dirty="0"/>
          </a:p>
        </p:txBody>
      </p:sp>
      <p:sp>
        <p:nvSpPr>
          <p:cNvPr id="3" name="2 Marcador de contenido"/>
          <p:cNvSpPr>
            <a:spLocks noGrp="1"/>
          </p:cNvSpPr>
          <p:nvPr>
            <p:ph idx="1"/>
          </p:nvPr>
        </p:nvSpPr>
        <p:spPr/>
        <p:txBody>
          <a:bodyPr>
            <a:normAutofit fontScale="47500" lnSpcReduction="20000"/>
          </a:bodyPr>
          <a:lstStyle/>
          <a:p>
            <a:r>
              <a:rPr lang="es-MX" dirty="0" err="1" smtClean="0"/>
              <a:t>Sealtiel</a:t>
            </a:r>
            <a:r>
              <a:rPr lang="es-MX" dirty="0" smtClean="0"/>
              <a:t> Alatriste Ex Coordinador de Difusión Cultural de la UNAM y ganador del Premio </a:t>
            </a:r>
          </a:p>
          <a:p>
            <a:r>
              <a:rPr lang="es-MX" dirty="0" smtClean="0"/>
              <a:t>Xavier Villaurrutia 2012 es acusado de plagio. </a:t>
            </a:r>
          </a:p>
          <a:p>
            <a:endParaRPr lang="es-MX" dirty="0" smtClean="0"/>
          </a:p>
          <a:p>
            <a:r>
              <a:rPr lang="es-MX" dirty="0" smtClean="0"/>
              <a:t>La primera acusación para el escritor fue en el 2004, presentada por el escritor </a:t>
            </a:r>
            <a:r>
              <a:rPr lang="es-MX" dirty="0" err="1" smtClean="0"/>
              <a:t>Victor</a:t>
            </a:r>
            <a:r>
              <a:rPr lang="es-MX" dirty="0" smtClean="0"/>
              <a:t> </a:t>
            </a:r>
            <a:r>
              <a:rPr lang="es-MX" dirty="0" err="1" smtClean="0"/>
              <a:t>Celorio</a:t>
            </a:r>
            <a:r>
              <a:rPr lang="es-MX" dirty="0" smtClean="0"/>
              <a:t>, </a:t>
            </a:r>
          </a:p>
          <a:p>
            <a:r>
              <a:rPr lang="es-MX" dirty="0" smtClean="0"/>
              <a:t>quien lo acusó ante la Sociedad de Derechos de Autor por permitir publicar en Alfaguara, </a:t>
            </a:r>
          </a:p>
          <a:p>
            <a:r>
              <a:rPr lang="es-MX" dirty="0" smtClean="0"/>
              <a:t>editorial de la cual era director en ese entonces, la publicación de la obra Diana o la </a:t>
            </a:r>
          </a:p>
          <a:p>
            <a:r>
              <a:rPr lang="es-MX" dirty="0" smtClean="0"/>
              <a:t>Cazadora Solitaria de Carlos Fuentes, la cual, según </a:t>
            </a:r>
            <a:r>
              <a:rPr lang="es-MX" dirty="0" err="1" smtClean="0"/>
              <a:t>Celorio</a:t>
            </a:r>
            <a:r>
              <a:rPr lang="es-MX" dirty="0" smtClean="0"/>
              <a:t>, plagiaba la obra El unicornio </a:t>
            </a:r>
          </a:p>
          <a:p>
            <a:r>
              <a:rPr lang="es-MX" dirty="0" smtClean="0"/>
              <a:t>azul (De novelas y unicornios) escrita por él. </a:t>
            </a:r>
          </a:p>
          <a:p>
            <a:endParaRPr lang="es-MX" dirty="0" smtClean="0"/>
          </a:p>
          <a:p>
            <a:r>
              <a:rPr lang="es-MX" dirty="0" smtClean="0"/>
              <a:t>Es hasta el 23 de enero de este año, cuando le otorgan el premio </a:t>
            </a:r>
            <a:r>
              <a:rPr lang="es-MX" dirty="0" err="1" smtClean="0"/>
              <a:t>Xaviar</a:t>
            </a:r>
            <a:r>
              <a:rPr lang="es-MX" dirty="0" smtClean="0"/>
              <a:t> Villaurrutia, que todas </a:t>
            </a:r>
          </a:p>
          <a:p>
            <a:r>
              <a:rPr lang="es-MX" dirty="0" smtClean="0"/>
              <a:t>Las acusaciones que no habían tenido relevancia anteriormente adquieren importancia y valor.</a:t>
            </a:r>
          </a:p>
          <a:p>
            <a:endParaRPr lang="es-MX" dirty="0" smtClean="0"/>
          </a:p>
          <a:p>
            <a:r>
              <a:rPr lang="es-MX" dirty="0" smtClean="0"/>
              <a:t>Después de estas acusaciones el escritor decide rechazar el premio y renunciar a su cargo</a:t>
            </a:r>
          </a:p>
          <a:p>
            <a:r>
              <a:rPr lang="es-MX" dirty="0" smtClean="0"/>
              <a:t>en la UNAM,  "No quería arriesgarme a que golpeen a la universidad o a mí como</a:t>
            </a:r>
          </a:p>
          <a:p>
            <a:r>
              <a:rPr lang="es-MX" dirty="0" smtClean="0"/>
              <a:t>funcionario y no como escritor“ </a:t>
            </a:r>
            <a:r>
              <a:rPr lang="es-MX" i="1" dirty="0" smtClean="0"/>
              <a:t>CNN México</a:t>
            </a:r>
          </a:p>
          <a:p>
            <a:endParaRPr lang="es-MX" i="1" dirty="0" smtClean="0"/>
          </a:p>
          <a:p>
            <a:r>
              <a:rPr lang="es-MX" dirty="0" smtClean="0"/>
              <a:t>Así mismo, Alatriste acepta haber sustraído fragmentos de diferentes fuentes que no </a:t>
            </a:r>
          </a:p>
          <a:p>
            <a:r>
              <a:rPr lang="es-MX" dirty="0" smtClean="0"/>
              <a:t>entrecomilló ni citó; sin embargo, confirma no haber hecho plagio. </a:t>
            </a:r>
          </a:p>
          <a:p>
            <a:endParaRPr lang="es-MX" dirty="0"/>
          </a:p>
        </p:txBody>
      </p:sp>
    </p:spTree>
    <p:extLst>
      <p:ext uri="{BB962C8B-B14F-4D97-AF65-F5344CB8AC3E}">
        <p14:creationId xmlns:p14="http://schemas.microsoft.com/office/powerpoint/2010/main" xmlns="" val="187307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76256" y="4598243"/>
            <a:ext cx="1927101" cy="19271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1 Título"/>
          <p:cNvSpPr>
            <a:spLocks noGrp="1"/>
          </p:cNvSpPr>
          <p:nvPr>
            <p:ph type="title"/>
          </p:nvPr>
        </p:nvSpPr>
        <p:spPr>
          <a:xfrm>
            <a:off x="502920" y="5445224"/>
            <a:ext cx="8183880" cy="1051560"/>
          </a:xfrm>
        </p:spPr>
        <p:txBody>
          <a:bodyPr/>
          <a:lstStyle/>
          <a:p>
            <a:r>
              <a:rPr lang="es-MX" dirty="0" smtClean="0"/>
              <a:t>Objetivos</a:t>
            </a:r>
            <a:endParaRPr lang="es-MX" dirty="0"/>
          </a:p>
        </p:txBody>
      </p:sp>
      <p:sp>
        <p:nvSpPr>
          <p:cNvPr id="3" name="2 Marcador de contenido"/>
          <p:cNvSpPr>
            <a:spLocks noGrp="1"/>
          </p:cNvSpPr>
          <p:nvPr>
            <p:ph idx="1"/>
          </p:nvPr>
        </p:nvSpPr>
        <p:spPr>
          <a:xfrm>
            <a:off x="467544" y="764704"/>
            <a:ext cx="8229600" cy="4320480"/>
          </a:xfrm>
        </p:spPr>
        <p:txBody>
          <a:bodyPr>
            <a:normAutofit fontScale="92500"/>
          </a:bodyPr>
          <a:lstStyle/>
          <a:p>
            <a:r>
              <a:rPr lang="es-MX" sz="2300" dirty="0" smtClean="0"/>
              <a:t>Preservar la reputación del cliente (</a:t>
            </a:r>
            <a:r>
              <a:rPr lang="es-MX" sz="2300" dirty="0" err="1" smtClean="0"/>
              <a:t>Sealtiel</a:t>
            </a:r>
            <a:r>
              <a:rPr lang="es-MX" sz="2300" dirty="0" smtClean="0"/>
              <a:t> Alatriste)</a:t>
            </a:r>
          </a:p>
          <a:p>
            <a:r>
              <a:rPr lang="es-MX" sz="2300" dirty="0" smtClean="0"/>
              <a:t>Resolver el problema: Su imagen como escritor está siendo afectada por lo que podría afectar su desarrollo laboral en un corto y largo plazo.</a:t>
            </a:r>
          </a:p>
          <a:p>
            <a:r>
              <a:rPr lang="es-MX" sz="2300" dirty="0" smtClean="0"/>
              <a:t>Ubicar concretamente la situación actual del escritor y dónde lo queremos posicionar, evitando métodos rutinarios para lograrlo.</a:t>
            </a:r>
            <a:endParaRPr lang="es-MX" sz="2300" dirty="0"/>
          </a:p>
          <a:p>
            <a:r>
              <a:rPr lang="es-MX" sz="2300" dirty="0" smtClean="0"/>
              <a:t>Crear la estrategia en un límite real y alcanzable</a:t>
            </a:r>
          </a:p>
          <a:p>
            <a:r>
              <a:rPr lang="es-MX" sz="2300" dirty="0" smtClean="0"/>
              <a:t>Crearemos una estrategia que en un principio cuente con una etapa informativa para el público meta y después se torne motivacional para crear cambios de actitudes en el mismo público.</a:t>
            </a:r>
          </a:p>
          <a:p>
            <a:endParaRPr lang="es-MX" dirty="0" smtClean="0"/>
          </a:p>
        </p:txBody>
      </p:sp>
    </p:spTree>
    <p:extLst>
      <p:ext uri="{BB962C8B-B14F-4D97-AF65-F5344CB8AC3E}">
        <p14:creationId xmlns:p14="http://schemas.microsoft.com/office/powerpoint/2010/main" xmlns="" val="155146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Público	</a:t>
            </a:r>
            <a:endParaRPr lang="es-MX"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4177561193"/>
              </p:ext>
            </p:extLst>
          </p:nvPr>
        </p:nvGraphicFramePr>
        <p:xfrm>
          <a:off x="-3588" y="1556792"/>
          <a:ext cx="4575588"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xmlns="" val="42760337"/>
              </p:ext>
            </p:extLst>
          </p:nvPr>
        </p:nvGraphicFramePr>
        <p:xfrm>
          <a:off x="2627784" y="126876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6 Diagrama"/>
          <p:cNvGraphicFramePr/>
          <p:nvPr>
            <p:extLst>
              <p:ext uri="{D42A27DB-BD31-4B8C-83A1-F6EECF244321}">
                <p14:modId xmlns:p14="http://schemas.microsoft.com/office/powerpoint/2010/main" xmlns="" val="2880142900"/>
              </p:ext>
            </p:extLst>
          </p:nvPr>
        </p:nvGraphicFramePr>
        <p:xfrm>
          <a:off x="4211960" y="2780928"/>
          <a:ext cx="1656184" cy="100811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xmlns="" val="3929637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39742" y="4752528"/>
            <a:ext cx="1780730" cy="17728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1 Título"/>
          <p:cNvSpPr>
            <a:spLocks noGrp="1"/>
          </p:cNvSpPr>
          <p:nvPr>
            <p:ph type="title"/>
          </p:nvPr>
        </p:nvSpPr>
        <p:spPr>
          <a:xfrm>
            <a:off x="395536" y="5517232"/>
            <a:ext cx="8183880" cy="1051560"/>
          </a:xfrm>
        </p:spPr>
        <p:txBody>
          <a:bodyPr/>
          <a:lstStyle/>
          <a:p>
            <a:r>
              <a:rPr lang="es-MX" dirty="0" smtClean="0"/>
              <a:t>Público	</a:t>
            </a:r>
            <a:endParaRPr lang="es-MX" dirty="0"/>
          </a:p>
        </p:txBody>
      </p:sp>
      <p:sp>
        <p:nvSpPr>
          <p:cNvPr id="3" name="2 Marcador de contenido"/>
          <p:cNvSpPr>
            <a:spLocks noGrp="1"/>
          </p:cNvSpPr>
          <p:nvPr>
            <p:ph idx="1"/>
          </p:nvPr>
        </p:nvSpPr>
        <p:spPr>
          <a:xfrm>
            <a:off x="302840" y="404664"/>
            <a:ext cx="8229600" cy="4925143"/>
          </a:xfrm>
        </p:spPr>
        <p:txBody>
          <a:bodyPr>
            <a:normAutofit fontScale="40000" lnSpcReduction="20000"/>
          </a:bodyPr>
          <a:lstStyle/>
          <a:p>
            <a:pPr algn="just">
              <a:buNone/>
            </a:pPr>
            <a:r>
              <a:rPr lang="es-MX" sz="3800" dirty="0" smtClean="0"/>
              <a:t>    </a:t>
            </a:r>
            <a:r>
              <a:rPr lang="es-MX" sz="3800" dirty="0" smtClean="0"/>
              <a:t>Público </a:t>
            </a:r>
            <a:r>
              <a:rPr lang="es-MX" sz="3800" dirty="0" smtClean="0"/>
              <a:t>diverso que puede ser factor para llevar a cabo estrategias puntuales que traigan resultados efectivos al cliente:</a:t>
            </a:r>
          </a:p>
          <a:p>
            <a:pPr algn="just">
              <a:buNone/>
            </a:pPr>
            <a:endParaRPr lang="es-MX" sz="3800" dirty="0" smtClean="0"/>
          </a:p>
          <a:p>
            <a:pPr algn="just"/>
            <a:r>
              <a:rPr lang="es-MX" sz="3800" b="1" dirty="0" smtClean="0"/>
              <a:t>Lectores </a:t>
            </a:r>
            <a:r>
              <a:rPr lang="es-MX" sz="3800" dirty="0" smtClean="0"/>
              <a:t>que son seguidores del cliente: Son los que están más próximos a la información que se ha publicado, les interesa saber la situación del autor y están dispuestos a recibir información sea buena o mala, pero que les de un panorama de qué ha pasado con </a:t>
            </a:r>
            <a:r>
              <a:rPr lang="es-MX" sz="3800" dirty="0" err="1" smtClean="0"/>
              <a:t>Sealtiel</a:t>
            </a:r>
            <a:r>
              <a:rPr lang="es-MX" sz="3800" dirty="0" smtClean="0"/>
              <a:t> </a:t>
            </a:r>
            <a:r>
              <a:rPr lang="es-MX" sz="3800" dirty="0" err="1" smtClean="0"/>
              <a:t>Alatriste</a:t>
            </a:r>
            <a:r>
              <a:rPr lang="es-MX" sz="3800" dirty="0" smtClean="0"/>
              <a:t>.</a:t>
            </a:r>
          </a:p>
          <a:p>
            <a:pPr algn="just"/>
            <a:endParaRPr lang="es-MX" sz="3800" dirty="0" smtClean="0"/>
          </a:p>
          <a:p>
            <a:pPr algn="just"/>
            <a:r>
              <a:rPr lang="es-MX" sz="3800" b="1" dirty="0" smtClean="0"/>
              <a:t>Público externo </a:t>
            </a:r>
            <a:r>
              <a:rPr lang="es-MX" sz="3800" dirty="0" smtClean="0"/>
              <a:t>que no conoce a la perfección a </a:t>
            </a:r>
            <a:r>
              <a:rPr lang="es-MX" sz="3800" dirty="0" err="1" smtClean="0"/>
              <a:t>Sealtiel</a:t>
            </a:r>
            <a:r>
              <a:rPr lang="es-MX" sz="3800" dirty="0" smtClean="0"/>
              <a:t> Alatriste pero que al escuchar de la problemática puede llegar a hacer comentarios que ensucien el objetivo de la planeación de mejora de imagen para nuestro cliente, si los mantenemos informados podremos tener mayor control sobre este tipo de </a:t>
            </a:r>
            <a:r>
              <a:rPr lang="es-MX" sz="3800" dirty="0" smtClean="0"/>
              <a:t>comentarios.</a:t>
            </a:r>
          </a:p>
          <a:p>
            <a:pPr algn="just"/>
            <a:endParaRPr lang="es-MX" sz="3800" dirty="0" smtClean="0"/>
          </a:p>
          <a:p>
            <a:pPr algn="just"/>
            <a:r>
              <a:rPr lang="es-MX" sz="3800" b="1" dirty="0" smtClean="0"/>
              <a:t>Expertos en el ambiente de publicación de libros</a:t>
            </a:r>
            <a:r>
              <a:rPr lang="es-MX" sz="3800" dirty="0" smtClean="0"/>
              <a:t>, expertos en los temas que toca </a:t>
            </a:r>
            <a:r>
              <a:rPr lang="es-MX" sz="3800" dirty="0" err="1" smtClean="0"/>
              <a:t>Sealtiel</a:t>
            </a:r>
            <a:r>
              <a:rPr lang="es-MX" sz="3800" dirty="0" smtClean="0"/>
              <a:t> Alatriste en sus publicaciones, críticos de cualquier acción que nuestro cliente llegue a tomar, es el público más difícil de atacar pero con mensajes clave y una ejecución adecuada del plan se puede llegar a resolver</a:t>
            </a:r>
            <a:r>
              <a:rPr lang="es-MX" sz="3800" dirty="0" smtClean="0"/>
              <a:t>.</a:t>
            </a:r>
          </a:p>
          <a:p>
            <a:pPr algn="just"/>
            <a:endParaRPr lang="es-MX" sz="3800" dirty="0" smtClean="0"/>
          </a:p>
          <a:p>
            <a:pPr algn="just"/>
            <a:r>
              <a:rPr lang="es-MX" sz="3800" b="1" dirty="0" smtClean="0"/>
              <a:t>El último público</a:t>
            </a:r>
            <a:r>
              <a:rPr lang="es-MX" sz="3800" dirty="0" smtClean="0"/>
              <a:t>, es un público adicional que seleccionamos como «nuevos lectores» que en un futuro puedan leer alguna publicación de </a:t>
            </a:r>
            <a:r>
              <a:rPr lang="es-MX" sz="3800" dirty="0" err="1" smtClean="0"/>
              <a:t>Sealtiel</a:t>
            </a:r>
            <a:r>
              <a:rPr lang="es-MX" sz="3800" dirty="0" smtClean="0"/>
              <a:t> Alatriste  y llegarán a tener en un top of </a:t>
            </a:r>
            <a:r>
              <a:rPr lang="es-MX" sz="3800" dirty="0" err="1" smtClean="0"/>
              <a:t>mind</a:t>
            </a:r>
            <a:r>
              <a:rPr lang="es-MX" sz="3800" dirty="0" smtClean="0"/>
              <a:t> la imagen nueva que crearemos de </a:t>
            </a:r>
            <a:r>
              <a:rPr lang="es-MX" sz="3800" dirty="0" err="1" smtClean="0"/>
              <a:t>Sealtiel</a:t>
            </a:r>
            <a:r>
              <a:rPr lang="es-MX" sz="3800" dirty="0" smtClean="0"/>
              <a:t> Alatriste </a:t>
            </a:r>
            <a:r>
              <a:rPr lang="es-MX" dirty="0" smtClean="0"/>
              <a:t>.</a:t>
            </a:r>
          </a:p>
          <a:p>
            <a:pPr marL="0" indent="0">
              <a:buNone/>
            </a:pPr>
            <a:endParaRPr lang="es-MX" dirty="0"/>
          </a:p>
          <a:p>
            <a:endParaRPr lang="es-MX" dirty="0"/>
          </a:p>
        </p:txBody>
      </p:sp>
    </p:spTree>
    <p:extLst>
      <p:ext uri="{BB962C8B-B14F-4D97-AF65-F5344CB8AC3E}">
        <p14:creationId xmlns:p14="http://schemas.microsoft.com/office/powerpoint/2010/main" xmlns="" val="2097725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81030" y="4941168"/>
            <a:ext cx="2339442" cy="1556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1 Título"/>
          <p:cNvSpPr>
            <a:spLocks noGrp="1"/>
          </p:cNvSpPr>
          <p:nvPr>
            <p:ph type="title"/>
          </p:nvPr>
        </p:nvSpPr>
        <p:spPr>
          <a:xfrm>
            <a:off x="457200" y="-99392"/>
            <a:ext cx="8229600" cy="1143000"/>
          </a:xfrm>
        </p:spPr>
        <p:txBody>
          <a:bodyPr/>
          <a:lstStyle/>
          <a:p>
            <a:r>
              <a:rPr lang="es-MX" dirty="0" smtClean="0"/>
              <a:t>Estrategias</a:t>
            </a:r>
            <a:endParaRPr lang="es-MX" dirty="0"/>
          </a:p>
        </p:txBody>
      </p:sp>
      <p:sp>
        <p:nvSpPr>
          <p:cNvPr id="3" name="2 Marcador de contenido"/>
          <p:cNvSpPr>
            <a:spLocks noGrp="1"/>
          </p:cNvSpPr>
          <p:nvPr>
            <p:ph idx="1"/>
          </p:nvPr>
        </p:nvSpPr>
        <p:spPr>
          <a:xfrm>
            <a:off x="395536" y="1296144"/>
            <a:ext cx="8229600" cy="5661248"/>
          </a:xfrm>
        </p:spPr>
        <p:txBody>
          <a:bodyPr>
            <a:normAutofit/>
          </a:bodyPr>
          <a:lstStyle/>
          <a:p>
            <a:pPr algn="just">
              <a:lnSpc>
                <a:spcPct val="120000"/>
              </a:lnSpc>
            </a:pPr>
            <a:r>
              <a:rPr lang="es-MX" sz="2600" dirty="0" smtClean="0"/>
              <a:t>Llevar un </a:t>
            </a:r>
            <a:r>
              <a:rPr lang="es-MX" sz="2600" dirty="0" err="1" smtClean="0"/>
              <a:t>coaching</a:t>
            </a:r>
            <a:r>
              <a:rPr lang="es-MX" sz="2600" dirty="0" smtClean="0"/>
              <a:t> personal con el cliente para que sepa cómo contestar ante posibles cuestionamientos, saber hasta donde dar información y qué respuestas dar</a:t>
            </a:r>
            <a:r>
              <a:rPr lang="es-MX" sz="2600" dirty="0" smtClean="0"/>
              <a:t>.</a:t>
            </a:r>
          </a:p>
          <a:p>
            <a:pPr algn="just">
              <a:lnSpc>
                <a:spcPct val="120000"/>
              </a:lnSpc>
              <a:buNone/>
            </a:pPr>
            <a:endParaRPr lang="es-MX" sz="2600" dirty="0" smtClean="0"/>
          </a:p>
          <a:p>
            <a:pPr algn="just">
              <a:lnSpc>
                <a:spcPct val="120000"/>
              </a:lnSpc>
            </a:pPr>
            <a:r>
              <a:rPr lang="es-MX" sz="2600" dirty="0" smtClean="0"/>
              <a:t>Publicación de comunicados fáciles de digerir para los lectores donde poco a poco puedan cambiar su perspectiva sobre el cliente</a:t>
            </a:r>
          </a:p>
          <a:p>
            <a:pPr>
              <a:buNone/>
            </a:pPr>
            <a:endParaRPr lang="es-MX" dirty="0"/>
          </a:p>
          <a:p>
            <a:endParaRPr lang="es-MX" dirty="0" smtClean="0"/>
          </a:p>
        </p:txBody>
      </p:sp>
    </p:spTree>
    <p:extLst>
      <p:ext uri="{BB962C8B-B14F-4D97-AF65-F5344CB8AC3E}">
        <p14:creationId xmlns:p14="http://schemas.microsoft.com/office/powerpoint/2010/main" xmlns="" val="982508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920" y="5473784"/>
            <a:ext cx="8183880" cy="1051560"/>
          </a:xfrm>
        </p:spPr>
        <p:txBody>
          <a:bodyPr/>
          <a:lstStyle/>
          <a:p>
            <a:r>
              <a:rPr lang="es-MX" dirty="0" smtClean="0"/>
              <a:t>Estrategias </a:t>
            </a:r>
            <a:endParaRPr lang="es-MX" dirty="0"/>
          </a:p>
        </p:txBody>
      </p:sp>
      <p:sp>
        <p:nvSpPr>
          <p:cNvPr id="3" name="2 Marcador de contenido"/>
          <p:cNvSpPr>
            <a:spLocks noGrp="1"/>
          </p:cNvSpPr>
          <p:nvPr>
            <p:ph idx="1"/>
          </p:nvPr>
        </p:nvSpPr>
        <p:spPr>
          <a:xfrm>
            <a:off x="502920" y="1113256"/>
            <a:ext cx="8183880" cy="4187952"/>
          </a:xfrm>
        </p:spPr>
        <p:txBody>
          <a:bodyPr>
            <a:normAutofit fontScale="92500" lnSpcReduction="10000"/>
          </a:bodyPr>
          <a:lstStyle/>
          <a:p>
            <a:pPr algn="just">
              <a:lnSpc>
                <a:spcPct val="120000"/>
              </a:lnSpc>
            </a:pPr>
            <a:r>
              <a:rPr lang="es-MX" dirty="0" smtClean="0"/>
              <a:t>Buscar espacios disponibles en medios que estén interesados en el tema como debates en TV o entrevistas en periódicos o revistas de nicho para dar a conocer sutilmente la nueva imagen del cliente</a:t>
            </a:r>
            <a:r>
              <a:rPr lang="es-MX" dirty="0" smtClean="0"/>
              <a:t>.</a:t>
            </a:r>
          </a:p>
          <a:p>
            <a:pPr algn="just">
              <a:lnSpc>
                <a:spcPct val="120000"/>
              </a:lnSpc>
              <a:buNone/>
            </a:pPr>
            <a:endParaRPr lang="es-MX" dirty="0" smtClean="0"/>
          </a:p>
          <a:p>
            <a:pPr algn="just">
              <a:lnSpc>
                <a:spcPct val="120000"/>
              </a:lnSpc>
            </a:pPr>
            <a:r>
              <a:rPr lang="es-MX" dirty="0" smtClean="0"/>
              <a:t>Preparar un nuevo libro del autor a publicar para ocuparlo como catapulta final  y recuperar/ganar mercado</a:t>
            </a:r>
            <a:r>
              <a:rPr lang="es-MX" dirty="0" smtClean="0"/>
              <a:t>.</a:t>
            </a:r>
            <a:endParaRPr lang="es-MX"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920" y="5473784"/>
            <a:ext cx="8183880" cy="1051560"/>
          </a:xfrm>
        </p:spPr>
        <p:txBody>
          <a:bodyPr/>
          <a:lstStyle/>
          <a:p>
            <a:r>
              <a:rPr lang="es-MX" dirty="0" smtClean="0"/>
              <a:t>Estrategias</a:t>
            </a:r>
            <a:endParaRPr lang="es-MX" dirty="0"/>
          </a:p>
        </p:txBody>
      </p:sp>
      <p:sp>
        <p:nvSpPr>
          <p:cNvPr id="3" name="2 Marcador de contenido"/>
          <p:cNvSpPr>
            <a:spLocks noGrp="1"/>
          </p:cNvSpPr>
          <p:nvPr>
            <p:ph idx="1"/>
          </p:nvPr>
        </p:nvSpPr>
        <p:spPr>
          <a:xfrm>
            <a:off x="502920" y="1041248"/>
            <a:ext cx="8183880" cy="4187952"/>
          </a:xfrm>
        </p:spPr>
        <p:txBody>
          <a:bodyPr>
            <a:normAutofit fontScale="92500" lnSpcReduction="20000"/>
          </a:bodyPr>
          <a:lstStyle/>
          <a:p>
            <a:pPr algn="just">
              <a:lnSpc>
                <a:spcPct val="120000"/>
              </a:lnSpc>
            </a:pPr>
            <a:r>
              <a:rPr lang="es-MX" dirty="0" smtClean="0"/>
              <a:t>Buscar a personas clave que puedan apoyar el plan de renovación de imagen para el cliente que tengan impacto en alguno de los públicos antes mencionados, se buscará la manera de «compensar» estas acciones con algún «</a:t>
            </a:r>
            <a:r>
              <a:rPr lang="es-MX" dirty="0" err="1" smtClean="0"/>
              <a:t>gift</a:t>
            </a:r>
            <a:r>
              <a:rPr lang="es-MX" dirty="0" smtClean="0"/>
              <a:t>» discreto que pueda asegurar el apoyo al plan, se pretende que estas personas clave sean amigos/colegas del cliente que puedan ser pilares en el programa.</a:t>
            </a:r>
          </a:p>
          <a:p>
            <a:endParaRPr lang="es-MX" dirty="0" smtClean="0"/>
          </a:p>
          <a:p>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920" y="5473784"/>
            <a:ext cx="8183880" cy="1051560"/>
          </a:xfrm>
        </p:spPr>
        <p:txBody>
          <a:bodyPr/>
          <a:lstStyle/>
          <a:p>
            <a:r>
              <a:rPr lang="es-MX" dirty="0" smtClean="0"/>
              <a:t>Estrategias </a:t>
            </a:r>
            <a:endParaRPr lang="es-MX" dirty="0"/>
          </a:p>
        </p:txBody>
      </p:sp>
      <p:sp>
        <p:nvSpPr>
          <p:cNvPr id="3" name="2 Marcador de contenido"/>
          <p:cNvSpPr>
            <a:spLocks noGrp="1"/>
          </p:cNvSpPr>
          <p:nvPr>
            <p:ph idx="1"/>
          </p:nvPr>
        </p:nvSpPr>
        <p:spPr>
          <a:xfrm>
            <a:off x="502920" y="332656"/>
            <a:ext cx="8183880" cy="5346920"/>
          </a:xfrm>
        </p:spPr>
        <p:txBody>
          <a:bodyPr>
            <a:noAutofit/>
          </a:bodyPr>
          <a:lstStyle/>
          <a:p>
            <a:pPr algn="just">
              <a:lnSpc>
                <a:spcPct val="120000"/>
              </a:lnSpc>
            </a:pPr>
            <a:r>
              <a:rPr lang="es-MX" sz="1900" dirty="0" smtClean="0"/>
              <a:t>Todas estas acciones deberán estar limitadas a seguir DOS mensajes clave y deberán ser repetidas en todos los canales por los que viajen para que el resultado sea claro y concreto</a:t>
            </a:r>
            <a:r>
              <a:rPr lang="es-MX" sz="1900" dirty="0" smtClean="0"/>
              <a:t>.</a:t>
            </a:r>
          </a:p>
          <a:p>
            <a:pPr algn="just">
              <a:lnSpc>
                <a:spcPct val="120000"/>
              </a:lnSpc>
            </a:pPr>
            <a:endParaRPr lang="es-MX" sz="1900" dirty="0" smtClean="0"/>
          </a:p>
          <a:p>
            <a:pPr algn="just">
              <a:lnSpc>
                <a:spcPct val="120000"/>
              </a:lnSpc>
              <a:buNone/>
            </a:pPr>
            <a:r>
              <a:rPr lang="es-MX" sz="1900" dirty="0" smtClean="0"/>
              <a:t>1.-El autor(cliente) acepta haber tomado textos de otras publicaciones como APOYO para el texto planteado, sin embargo NUNCA fue una intención hacer valer palabras de otro por propias.</a:t>
            </a:r>
          </a:p>
          <a:p>
            <a:pPr algn="just">
              <a:lnSpc>
                <a:spcPct val="120000"/>
              </a:lnSpc>
              <a:buNone/>
            </a:pPr>
            <a:endParaRPr lang="es-MX" sz="1900" dirty="0" smtClean="0"/>
          </a:p>
          <a:p>
            <a:pPr algn="just">
              <a:lnSpc>
                <a:spcPct val="120000"/>
              </a:lnSpc>
              <a:buNone/>
            </a:pPr>
            <a:r>
              <a:rPr lang="es-MX" sz="1900" dirty="0" smtClean="0"/>
              <a:t>2.-Se </a:t>
            </a:r>
            <a:r>
              <a:rPr lang="es-MX" sz="1900" dirty="0" smtClean="0"/>
              <a:t>está buscando re-publicar los textos que pueden dar a pensar una situación de plagio, además agregando un apartado de DISCULPA/AGRADECIEMIENTO a aquellos otros autores que hayan sido afectados, con el fin de mencionar que con su talento ayudaron a enriquecer el texto presentado (Es importante dar nombres y ser específicos en los textos).</a:t>
            </a:r>
          </a:p>
          <a:p>
            <a:endParaRPr lang="es-MX"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20562432">
            <a:off x="2956567" y="4236917"/>
            <a:ext cx="2082437" cy="15598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7" name="6 Diagrama"/>
          <p:cNvGraphicFramePr/>
          <p:nvPr>
            <p:extLst>
              <p:ext uri="{D42A27DB-BD31-4B8C-83A1-F6EECF244321}">
                <p14:modId xmlns:p14="http://schemas.microsoft.com/office/powerpoint/2010/main" xmlns="" val="681178872"/>
              </p:ext>
            </p:extLst>
          </p:nvPr>
        </p:nvGraphicFramePr>
        <p:xfrm>
          <a:off x="179512" y="764704"/>
          <a:ext cx="6624736"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Rectángulo"/>
          <p:cNvSpPr/>
          <p:nvPr/>
        </p:nvSpPr>
        <p:spPr>
          <a:xfrm>
            <a:off x="6948264" y="764704"/>
            <a:ext cx="1584176" cy="5616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CuadroTexto"/>
          <p:cNvSpPr txBox="1"/>
          <p:nvPr/>
        </p:nvSpPr>
        <p:spPr>
          <a:xfrm rot="5400000">
            <a:off x="5292078" y="3260303"/>
            <a:ext cx="4896545" cy="769441"/>
          </a:xfrm>
          <a:prstGeom prst="rect">
            <a:avLst/>
          </a:prstGeom>
          <a:noFill/>
        </p:spPr>
        <p:txBody>
          <a:bodyPr wrap="square" rtlCol="0">
            <a:spAutoFit/>
          </a:bodyPr>
          <a:lstStyle/>
          <a:p>
            <a:r>
              <a:rPr lang="es-MX" sz="4400" dirty="0" smtClean="0"/>
              <a:t>Mensajes clave</a:t>
            </a:r>
          </a:p>
        </p:txBody>
      </p:sp>
      <p:pic>
        <p:nvPicPr>
          <p:cNvPr id="6146" name="Picture 2"/>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07504" y="659307"/>
            <a:ext cx="2159533" cy="16175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827849" y="4725144"/>
            <a:ext cx="1812032" cy="18120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23529" y="3645025"/>
            <a:ext cx="1872208" cy="1872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2987824" y="764704"/>
            <a:ext cx="2314575" cy="197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22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77143"/>
            <a:ext cx="1872208" cy="16676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1 Título"/>
          <p:cNvSpPr>
            <a:spLocks noGrp="1"/>
          </p:cNvSpPr>
          <p:nvPr>
            <p:ph type="title"/>
          </p:nvPr>
        </p:nvSpPr>
        <p:spPr>
          <a:xfrm>
            <a:off x="395536" y="5445224"/>
            <a:ext cx="8183880" cy="1051560"/>
          </a:xfrm>
        </p:spPr>
        <p:txBody>
          <a:bodyPr/>
          <a:lstStyle/>
          <a:p>
            <a:r>
              <a:rPr lang="es-MX" dirty="0" smtClean="0"/>
              <a:t>Tácticas</a:t>
            </a:r>
            <a:endParaRPr lang="es-MX" dirty="0"/>
          </a:p>
        </p:txBody>
      </p:sp>
      <p:sp>
        <p:nvSpPr>
          <p:cNvPr id="3" name="2 Marcador de contenido"/>
          <p:cNvSpPr>
            <a:spLocks noGrp="1"/>
          </p:cNvSpPr>
          <p:nvPr>
            <p:ph idx="1"/>
          </p:nvPr>
        </p:nvSpPr>
        <p:spPr>
          <a:xfrm>
            <a:off x="251520" y="1888233"/>
            <a:ext cx="8219256" cy="3484983"/>
          </a:xfrm>
        </p:spPr>
        <p:txBody>
          <a:bodyPr>
            <a:normAutofit/>
          </a:bodyPr>
          <a:lstStyle/>
          <a:p>
            <a:pPr algn="just"/>
            <a:r>
              <a:rPr lang="es-MX" sz="2400" dirty="0" smtClean="0"/>
              <a:t>Publicar pequeños textos concretos que apoyen la estrategia en las redes sociales importantes del cliente (Facebook y </a:t>
            </a:r>
            <a:r>
              <a:rPr lang="es-MX" sz="2400" dirty="0" err="1" smtClean="0"/>
              <a:t>twitter</a:t>
            </a:r>
            <a:r>
              <a:rPr lang="es-MX" sz="2400" dirty="0" smtClean="0"/>
              <a:t>)</a:t>
            </a:r>
          </a:p>
          <a:p>
            <a:pPr algn="just">
              <a:buNone/>
            </a:pPr>
            <a:endParaRPr lang="es-MX" sz="2400" dirty="0" smtClean="0"/>
          </a:p>
          <a:p>
            <a:pPr algn="just"/>
            <a:r>
              <a:rPr lang="es-MX" sz="2400" dirty="0" smtClean="0"/>
              <a:t>Conseguir espacios en revistas de nicho donde el autor hable abiertamente en un artículo o una entrevista de su situación, haciendo notable la </a:t>
            </a:r>
            <a:r>
              <a:rPr lang="es-MX" sz="2400" b="1" dirty="0" smtClean="0"/>
              <a:t>SINCERIDAD y DISCULPA </a:t>
            </a:r>
            <a:r>
              <a:rPr lang="es-MX" sz="2400" dirty="0" smtClean="0"/>
              <a:t>en sus palabras</a:t>
            </a:r>
          </a:p>
          <a:p>
            <a:pPr>
              <a:buNone/>
            </a:pPr>
            <a:endParaRPr lang="es-MX" dirty="0" smtClean="0"/>
          </a:p>
          <a:p>
            <a:endParaRPr lang="es-MX" dirty="0" smtClean="0"/>
          </a:p>
          <a:p>
            <a:endParaRPr lang="es-MX" dirty="0"/>
          </a:p>
        </p:txBody>
      </p:sp>
    </p:spTree>
    <p:extLst>
      <p:ext uri="{BB962C8B-B14F-4D97-AF65-F5344CB8AC3E}">
        <p14:creationId xmlns:p14="http://schemas.microsoft.com/office/powerpoint/2010/main" xmlns="" val="1924539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Tácticas </a:t>
            </a:r>
            <a:endParaRPr lang="es-MX" dirty="0"/>
          </a:p>
        </p:txBody>
      </p:sp>
      <p:sp>
        <p:nvSpPr>
          <p:cNvPr id="3" name="2 Marcador de contenido"/>
          <p:cNvSpPr>
            <a:spLocks noGrp="1"/>
          </p:cNvSpPr>
          <p:nvPr>
            <p:ph idx="1"/>
          </p:nvPr>
        </p:nvSpPr>
        <p:spPr>
          <a:xfrm>
            <a:off x="502920" y="1113256"/>
            <a:ext cx="8183880" cy="4187952"/>
          </a:xfrm>
        </p:spPr>
        <p:txBody>
          <a:bodyPr/>
          <a:lstStyle/>
          <a:p>
            <a:r>
              <a:rPr lang="es-MX" dirty="0" smtClean="0"/>
              <a:t>Planear un panel para lectores frecuentes del autor, puede ser en una librería reconocida que sea punto de venta de los textos del cliente, lo importante de este panel es tener un contacto directo con el consumidor para aclarar dudas de la situación.</a:t>
            </a:r>
          </a:p>
          <a:p>
            <a:endParaRPr lang="es-MX"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552010">
            <a:off x="6449235" y="4630182"/>
            <a:ext cx="1876957" cy="14443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Tácticas</a:t>
            </a:r>
            <a:endParaRPr lang="es-MX" dirty="0"/>
          </a:p>
        </p:txBody>
      </p:sp>
      <p:sp>
        <p:nvSpPr>
          <p:cNvPr id="3" name="2 Marcador de contenido"/>
          <p:cNvSpPr>
            <a:spLocks noGrp="1"/>
          </p:cNvSpPr>
          <p:nvPr>
            <p:ph idx="1"/>
          </p:nvPr>
        </p:nvSpPr>
        <p:spPr/>
        <p:txBody>
          <a:bodyPr>
            <a:normAutofit fontScale="92500" lnSpcReduction="10000"/>
          </a:bodyPr>
          <a:lstStyle/>
          <a:p>
            <a:pPr algn="just"/>
            <a:r>
              <a:rPr lang="es-MX" dirty="0" smtClean="0"/>
              <a:t>Lanzar una oferta en las ventas de los libros del cliente, con los libros ya renovados (aquellos que cuentan con un apartado de </a:t>
            </a:r>
            <a:r>
              <a:rPr lang="es-MX" b="1" dirty="0" smtClean="0"/>
              <a:t>AGRADECIMIENTO/DISCULPA</a:t>
            </a:r>
            <a:r>
              <a:rPr lang="es-MX" dirty="0" smtClean="0"/>
              <a:t>) Se </a:t>
            </a:r>
            <a:r>
              <a:rPr lang="es-MX" dirty="0" smtClean="0"/>
              <a:t>pretende re conquistar a los lectores y atraer nuevos</a:t>
            </a:r>
            <a:r>
              <a:rPr lang="es-MX" dirty="0" smtClean="0"/>
              <a:t>.</a:t>
            </a:r>
          </a:p>
          <a:p>
            <a:pPr algn="just">
              <a:buNone/>
            </a:pPr>
            <a:endParaRPr lang="es-MX" dirty="0" smtClean="0"/>
          </a:p>
          <a:p>
            <a:pPr algn="just"/>
            <a:r>
              <a:rPr lang="es-MX" dirty="0" smtClean="0"/>
              <a:t>Si es posible lanzar una pequeña campaña publicitaria para el nuevo libro que se pretende lanzar del cliente, con una imagen nueva ya </a:t>
            </a:r>
            <a:r>
              <a:rPr lang="es-MX" dirty="0" smtClean="0"/>
              <a:t>trabajada.</a:t>
            </a:r>
            <a:endParaRPr lang="es-MX" dirty="0" smtClean="0"/>
          </a:p>
          <a:p>
            <a:pPr>
              <a:buNone/>
            </a:pP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99392"/>
            <a:ext cx="8229600" cy="1143000"/>
          </a:xfrm>
        </p:spPr>
        <p:txBody>
          <a:bodyPr/>
          <a:lstStyle/>
          <a:p>
            <a:r>
              <a:rPr lang="es-MX" dirty="0" smtClean="0"/>
              <a:t>Presupuesto </a:t>
            </a:r>
            <a:endParaRPr lang="es-MX" dirty="0"/>
          </a:p>
        </p:txBody>
      </p:sp>
      <p:sp>
        <p:nvSpPr>
          <p:cNvPr id="3" name="2 Marcador de contenido"/>
          <p:cNvSpPr>
            <a:spLocks noGrp="1"/>
          </p:cNvSpPr>
          <p:nvPr>
            <p:ph idx="1"/>
          </p:nvPr>
        </p:nvSpPr>
        <p:spPr>
          <a:xfrm>
            <a:off x="457200" y="1207293"/>
            <a:ext cx="8229600" cy="4525963"/>
          </a:xfrm>
        </p:spPr>
        <p:txBody>
          <a:bodyPr>
            <a:normAutofit fontScale="32500" lnSpcReduction="20000"/>
          </a:bodyPr>
          <a:lstStyle/>
          <a:p>
            <a:pPr algn="just"/>
            <a:r>
              <a:rPr lang="es-MX" sz="6400" b="1" dirty="0" err="1" smtClean="0"/>
              <a:t>Coaching</a:t>
            </a:r>
            <a:r>
              <a:rPr lang="es-MX" sz="6400" b="1" dirty="0"/>
              <a:t>:</a:t>
            </a:r>
            <a:r>
              <a:rPr lang="es-MX" sz="6400" dirty="0"/>
              <a:t> </a:t>
            </a:r>
            <a:r>
              <a:rPr lang="es-MX" sz="6400" dirty="0" err="1" smtClean="0"/>
              <a:t>Coaches</a:t>
            </a:r>
            <a:r>
              <a:rPr lang="es-MX" sz="6400" dirty="0" smtClean="0"/>
              <a:t> </a:t>
            </a:r>
            <a:r>
              <a:rPr lang="es-MX" sz="6400" dirty="0"/>
              <a:t>que trabajan individualmente obtienen de $500   a  $ 1,200 aproximadamente  por </a:t>
            </a:r>
            <a:r>
              <a:rPr lang="es-MX" sz="6400" dirty="0" smtClean="0"/>
              <a:t>sesión. </a:t>
            </a:r>
            <a:r>
              <a:rPr lang="es-MX" sz="6400" dirty="0"/>
              <a:t>L</a:t>
            </a:r>
            <a:r>
              <a:rPr lang="es-MX" sz="6400" dirty="0" smtClean="0"/>
              <a:t>as </a:t>
            </a:r>
            <a:r>
              <a:rPr lang="es-MX" sz="6400" dirty="0"/>
              <a:t>sesiones </a:t>
            </a:r>
            <a:r>
              <a:rPr lang="es-MX" sz="6400" dirty="0" smtClean="0"/>
              <a:t>son, por lo general, </a:t>
            </a:r>
            <a:r>
              <a:rPr lang="es-MX" sz="6400" dirty="0"/>
              <a:t>de entre 30 y 60 minutos, y se suele comenzar con 3 o 4 sesiones por mes, o incluso una o dos después de un tiempo de </a:t>
            </a:r>
            <a:r>
              <a:rPr lang="es-MX" sz="6400" dirty="0" err="1"/>
              <a:t>coaching</a:t>
            </a:r>
            <a:r>
              <a:rPr lang="es-MX" sz="6400" dirty="0"/>
              <a:t> y/o una vez que la meta esta encaminada hacia su </a:t>
            </a:r>
            <a:r>
              <a:rPr lang="es-MX" sz="6400" dirty="0" smtClean="0"/>
              <a:t>logro; </a:t>
            </a:r>
            <a:r>
              <a:rPr lang="es-MX" sz="6400" dirty="0"/>
              <a:t>este podría ser el caso de nuestro cliente ya que no es una gran corporación. </a:t>
            </a:r>
            <a:endParaRPr lang="es-MX" sz="6400" dirty="0" smtClean="0"/>
          </a:p>
          <a:p>
            <a:pPr algn="just"/>
            <a:endParaRPr lang="es-MX" sz="6400" dirty="0"/>
          </a:p>
          <a:p>
            <a:pPr algn="just"/>
            <a:r>
              <a:rPr lang="es-MX" sz="6400" b="1" dirty="0"/>
              <a:t>Boletines/Comunicados:</a:t>
            </a:r>
            <a:r>
              <a:rPr lang="es-MX" sz="6400" dirty="0"/>
              <a:t> Estos se pueden realizar de forma interna dentro de la UNAM para empezar a tratar al público más allegado. El costo no es elevado  e incluso puede ser gratuito vía mail y/o redes sociales; pero se debe tener antes al contacto ideal para hacerlos llegar efectivamente.  </a:t>
            </a:r>
          </a:p>
          <a:p>
            <a:pPr algn="just">
              <a:buNone/>
            </a:pPr>
            <a:endParaRPr lang="es-MX" dirty="0" smtClean="0"/>
          </a:p>
          <a:p>
            <a:endParaRPr lang="es-MX"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92280" y="5020856"/>
            <a:ext cx="1728192" cy="17205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87626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920" y="5473784"/>
            <a:ext cx="8183880" cy="1051560"/>
          </a:xfrm>
        </p:spPr>
        <p:txBody>
          <a:bodyPr/>
          <a:lstStyle/>
          <a:p>
            <a:r>
              <a:rPr lang="es-MX" dirty="0" smtClean="0"/>
              <a:t>Presupuesto</a:t>
            </a:r>
            <a:endParaRPr lang="es-MX" dirty="0"/>
          </a:p>
        </p:txBody>
      </p:sp>
      <p:sp>
        <p:nvSpPr>
          <p:cNvPr id="3" name="2 Marcador de contenido"/>
          <p:cNvSpPr>
            <a:spLocks noGrp="1"/>
          </p:cNvSpPr>
          <p:nvPr>
            <p:ph idx="1"/>
          </p:nvPr>
        </p:nvSpPr>
        <p:spPr>
          <a:xfrm>
            <a:off x="502920" y="620688"/>
            <a:ext cx="8183880" cy="5052048"/>
          </a:xfrm>
        </p:spPr>
        <p:txBody>
          <a:bodyPr>
            <a:normAutofit fontScale="55000" lnSpcReduction="20000"/>
          </a:bodyPr>
          <a:lstStyle/>
          <a:p>
            <a:pPr algn="just"/>
            <a:r>
              <a:rPr lang="es-MX" sz="3800" b="1" dirty="0" smtClean="0"/>
              <a:t>Espacio en Medios</a:t>
            </a:r>
            <a:r>
              <a:rPr lang="es-MX" sz="3800" dirty="0" smtClean="0"/>
              <a:t>: </a:t>
            </a:r>
            <a:endParaRPr lang="es-MX" sz="3800" dirty="0" smtClean="0"/>
          </a:p>
          <a:p>
            <a:pPr algn="just"/>
            <a:endParaRPr lang="es-MX" sz="3800" dirty="0" smtClean="0"/>
          </a:p>
          <a:p>
            <a:pPr algn="just">
              <a:buNone/>
            </a:pPr>
            <a:r>
              <a:rPr lang="es-MX" sz="3800" dirty="0" smtClean="0"/>
              <a:t>-TELEVISIÓN: El costo de un espacio en televisión, hablando específicamente de las televisoras más importantes en nuestro país (TV Azteca y Televisa), varía según el canal y el horario en el que quieras ocupar un espacio. En el caso de nuestro cliente, serían anuncios que beneficien su imagen, por lo general, estos anuncios se encuentran en un precio de $300,000</a:t>
            </a:r>
            <a:r>
              <a:rPr lang="es-MX" sz="3800" dirty="0" smtClean="0"/>
              <a:t>.</a:t>
            </a:r>
          </a:p>
          <a:p>
            <a:pPr algn="just">
              <a:buNone/>
            </a:pPr>
            <a:endParaRPr lang="es-MX" sz="3800" dirty="0" smtClean="0"/>
          </a:p>
          <a:p>
            <a:pPr algn="just">
              <a:buNone/>
            </a:pPr>
            <a:r>
              <a:rPr lang="es-MX" sz="3800" dirty="0" smtClean="0"/>
              <a:t>-RADIO: En este punto dependerá del cliente. Por lo general los precios varían dependiendo horario, programa y duración del mensaje $7000.00 pesos aproximadamente.  </a:t>
            </a:r>
            <a:endParaRPr lang="es-MX" sz="3800" dirty="0" smtClean="0"/>
          </a:p>
          <a:p>
            <a:pPr algn="just">
              <a:buNone/>
            </a:pPr>
            <a:endParaRPr lang="es-MX" sz="3800" dirty="0" smtClean="0"/>
          </a:p>
          <a:p>
            <a:pPr algn="just">
              <a:buNone/>
            </a:pPr>
            <a:r>
              <a:rPr lang="es-MX" sz="3800" dirty="0" smtClean="0"/>
              <a:t>-REVISTA LETRALIA EN LA WEB:</a:t>
            </a:r>
          </a:p>
          <a:p>
            <a:pPr algn="just">
              <a:buNone/>
            </a:pPr>
            <a:r>
              <a:rPr lang="es-MX" sz="3800" dirty="0" smtClean="0"/>
              <a:t>Edición activa al lado del logo $</a:t>
            </a:r>
            <a:r>
              <a:rPr lang="es-MX" sz="3800" dirty="0" smtClean="0"/>
              <a:t>2000 por mes.</a:t>
            </a:r>
            <a:endParaRPr lang="es-MX" sz="3800" dirty="0" smtClean="0"/>
          </a:p>
          <a:p>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575672">
            <a:off x="7216670" y="145475"/>
            <a:ext cx="1349014" cy="16547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1 Título"/>
          <p:cNvSpPr>
            <a:spLocks noGrp="1"/>
          </p:cNvSpPr>
          <p:nvPr>
            <p:ph type="title"/>
          </p:nvPr>
        </p:nvSpPr>
        <p:spPr>
          <a:xfrm>
            <a:off x="457200" y="-27384"/>
            <a:ext cx="8229600" cy="1143000"/>
          </a:xfrm>
        </p:spPr>
        <p:txBody>
          <a:bodyPr/>
          <a:lstStyle/>
          <a:p>
            <a:r>
              <a:rPr lang="es-MX" dirty="0" smtClean="0"/>
              <a:t>Presupuesto </a:t>
            </a:r>
            <a:endParaRPr lang="es-MX" dirty="0"/>
          </a:p>
        </p:txBody>
      </p:sp>
      <p:sp>
        <p:nvSpPr>
          <p:cNvPr id="3" name="2 Marcador de contenido"/>
          <p:cNvSpPr>
            <a:spLocks noGrp="1"/>
          </p:cNvSpPr>
          <p:nvPr>
            <p:ph idx="1"/>
          </p:nvPr>
        </p:nvSpPr>
        <p:spPr>
          <a:xfrm>
            <a:off x="323528" y="1556792"/>
            <a:ext cx="8229600" cy="4525963"/>
          </a:xfrm>
        </p:spPr>
        <p:txBody>
          <a:bodyPr>
            <a:normAutofit/>
          </a:bodyPr>
          <a:lstStyle/>
          <a:p>
            <a:r>
              <a:rPr lang="es-MX" sz="2100" b="1" dirty="0"/>
              <a:t>Nueva Publicación de Cliente</a:t>
            </a:r>
            <a:r>
              <a:rPr lang="es-MX" sz="2100" dirty="0"/>
              <a:t>: Independiente la impresión de un millar de ejemplares </a:t>
            </a:r>
            <a:r>
              <a:rPr lang="es-MX" sz="2100" dirty="0" smtClean="0"/>
              <a:t>cuesta </a:t>
            </a:r>
            <a:r>
              <a:rPr lang="es-MX" sz="2100" dirty="0"/>
              <a:t>mas o menos</a:t>
            </a:r>
            <a:r>
              <a:rPr lang="es-MX" sz="2100" dirty="0" smtClean="0"/>
              <a:t>:</a:t>
            </a:r>
          </a:p>
          <a:p>
            <a:pPr>
              <a:buNone/>
            </a:pPr>
            <a:endParaRPr lang="es-MX" sz="2100" dirty="0"/>
          </a:p>
          <a:p>
            <a:pPr marL="0" indent="0">
              <a:buNone/>
            </a:pPr>
            <a:r>
              <a:rPr lang="es-MX" sz="2100" dirty="0"/>
              <a:t>*si es con portada a todo color, tamaño media carta, 100 páginas a una tinta $</a:t>
            </a:r>
            <a:r>
              <a:rPr lang="es-MX" sz="2100" dirty="0" smtClean="0"/>
              <a:t>25,000</a:t>
            </a:r>
          </a:p>
          <a:p>
            <a:pPr marL="0" indent="0">
              <a:buNone/>
            </a:pPr>
            <a:endParaRPr lang="es-MX" sz="2100" dirty="0"/>
          </a:p>
          <a:p>
            <a:pPr marL="0" indent="0">
              <a:buNone/>
            </a:pPr>
            <a:r>
              <a:rPr lang="es-MX" sz="2100" dirty="0"/>
              <a:t>*si es tamaño carta unos $38,000 ó $40,000 la mayoría de las imprentas tienen la capacidad de hacerte el trabajo</a:t>
            </a:r>
            <a:r>
              <a:rPr lang="es-MX" sz="2100" dirty="0" smtClean="0"/>
              <a:t>.</a:t>
            </a:r>
          </a:p>
          <a:p>
            <a:pPr marL="0" indent="0">
              <a:buNone/>
            </a:pPr>
            <a:endParaRPr lang="es-MX" sz="2100" dirty="0"/>
          </a:p>
          <a:p>
            <a:pPr marL="0" indent="0">
              <a:buNone/>
            </a:pPr>
            <a:r>
              <a:rPr lang="es-MX" sz="2100" dirty="0"/>
              <a:t>*si la portada es a una tinta </a:t>
            </a:r>
            <a:r>
              <a:rPr lang="es-MX" sz="2100" dirty="0" smtClean="0"/>
              <a:t>entonces cuesta </a:t>
            </a:r>
            <a:r>
              <a:rPr lang="es-MX" sz="2100" dirty="0"/>
              <a:t>$1,500 menos.</a:t>
            </a:r>
          </a:p>
          <a:p>
            <a:endParaRPr lang="es-MX" dirty="0"/>
          </a:p>
        </p:txBody>
      </p:sp>
    </p:spTree>
    <p:extLst>
      <p:ext uri="{BB962C8B-B14F-4D97-AF65-F5344CB8AC3E}">
        <p14:creationId xmlns:p14="http://schemas.microsoft.com/office/powerpoint/2010/main" xmlns="" val="441939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920" y="5545792"/>
            <a:ext cx="8183880" cy="1051560"/>
          </a:xfrm>
        </p:spPr>
        <p:txBody>
          <a:bodyPr/>
          <a:lstStyle/>
          <a:p>
            <a:r>
              <a:rPr lang="es-MX" dirty="0" smtClean="0"/>
              <a:t>Presupuesto</a:t>
            </a:r>
            <a:endParaRPr lang="es-MX" dirty="0"/>
          </a:p>
        </p:txBody>
      </p:sp>
      <p:sp>
        <p:nvSpPr>
          <p:cNvPr id="3" name="2 Marcador de contenido"/>
          <p:cNvSpPr>
            <a:spLocks noGrp="1"/>
          </p:cNvSpPr>
          <p:nvPr>
            <p:ph idx="1"/>
          </p:nvPr>
        </p:nvSpPr>
        <p:spPr>
          <a:xfrm>
            <a:off x="502920" y="897232"/>
            <a:ext cx="8183880" cy="4187952"/>
          </a:xfrm>
        </p:spPr>
        <p:txBody>
          <a:bodyPr>
            <a:normAutofit fontScale="85000" lnSpcReduction="20000"/>
          </a:bodyPr>
          <a:lstStyle/>
          <a:p>
            <a:r>
              <a:rPr lang="es-MX" b="1" dirty="0" smtClean="0"/>
              <a:t>Personas clave: </a:t>
            </a:r>
            <a:r>
              <a:rPr lang="es-MX" dirty="0" smtClean="0"/>
              <a:t>Se pedirán a personas reconocidas dentro del medio (amigos) que den una conferencia sobre los trabajos anteriormente publicados por el cliente además de hacer énfasis en sus éxitos y valores como ser humano</a:t>
            </a:r>
            <a:r>
              <a:rPr lang="es-MX" dirty="0" smtClean="0"/>
              <a:t>.</a:t>
            </a:r>
          </a:p>
          <a:p>
            <a:pPr>
              <a:buNone/>
            </a:pPr>
            <a:r>
              <a:rPr lang="es-MX" dirty="0" smtClean="0"/>
              <a:t> </a:t>
            </a:r>
            <a:endParaRPr lang="es-MX" dirty="0" smtClean="0"/>
          </a:p>
          <a:p>
            <a:r>
              <a:rPr lang="es-MX" b="1" dirty="0" smtClean="0"/>
              <a:t>Conferencia de Prensa: </a:t>
            </a:r>
            <a:r>
              <a:rPr lang="es-MX" dirty="0" smtClean="0"/>
              <a:t>Renta de salón en el </a:t>
            </a:r>
            <a:r>
              <a:rPr lang="es-MX" dirty="0" err="1" smtClean="0"/>
              <a:t>Sheraton</a:t>
            </a:r>
            <a:r>
              <a:rPr lang="es-MX" dirty="0" smtClean="0"/>
              <a:t> María Isabel  capacidad 500 personas incluyendo mobiliario $ 30,000.00. Catering  para atender a los asistentes $ 12,000.00 </a:t>
            </a:r>
          </a:p>
          <a:p>
            <a:endParaRPr lang="es-MX" dirty="0" smtClean="0"/>
          </a:p>
          <a:p>
            <a:pPr>
              <a:buNone/>
            </a:pPr>
            <a:r>
              <a:rPr lang="es-MX" b="1" dirty="0" smtClean="0">
                <a:solidFill>
                  <a:schemeClr val="accent1"/>
                </a:solidFill>
              </a:rPr>
              <a:t>TOTAL $405,000</a:t>
            </a:r>
            <a:endParaRPr lang="es-MX" b="1" dirty="0">
              <a:solidFill>
                <a:schemeClr val="accen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920" y="4869160"/>
            <a:ext cx="8183880" cy="1051560"/>
          </a:xfrm>
        </p:spPr>
        <p:txBody>
          <a:bodyPr/>
          <a:lstStyle/>
          <a:p>
            <a:r>
              <a:rPr lang="es-MX" dirty="0" smtClean="0"/>
              <a:t>EVALUACIÓN</a:t>
            </a:r>
            <a:endParaRPr lang="es-MX" dirty="0"/>
          </a:p>
        </p:txBody>
      </p:sp>
      <p:sp>
        <p:nvSpPr>
          <p:cNvPr id="3" name="2 Marcador de contenido"/>
          <p:cNvSpPr>
            <a:spLocks noGrp="1"/>
          </p:cNvSpPr>
          <p:nvPr>
            <p:ph idx="1"/>
          </p:nvPr>
        </p:nvSpPr>
        <p:spPr>
          <a:xfrm>
            <a:off x="457200" y="1124744"/>
            <a:ext cx="8229600" cy="1540768"/>
          </a:xfrm>
        </p:spPr>
        <p:txBody>
          <a:bodyPr>
            <a:normAutofit/>
          </a:bodyPr>
          <a:lstStyle/>
          <a:p>
            <a:r>
              <a:rPr lang="es-MX" dirty="0" smtClean="0"/>
              <a:t>Se </a:t>
            </a:r>
            <a:r>
              <a:rPr lang="es-MX" dirty="0"/>
              <a:t>dará a conocer una vez </a:t>
            </a:r>
            <a:r>
              <a:rPr lang="es-MX" dirty="0" smtClean="0"/>
              <a:t>aplicados </a:t>
            </a:r>
            <a:r>
              <a:rPr lang="es-MX" dirty="0"/>
              <a:t>los diversos planes de </a:t>
            </a:r>
            <a:r>
              <a:rPr lang="es-MX" dirty="0" smtClean="0"/>
              <a:t>mejora </a:t>
            </a:r>
            <a:r>
              <a:rPr lang="es-MX" dirty="0"/>
              <a:t>de imagen para el cliente. </a:t>
            </a:r>
          </a:p>
          <a:p>
            <a:endParaRPr lang="es-MX"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06752" y="3429000"/>
            <a:ext cx="2925688" cy="29387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20462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Fuentes</a:t>
            </a:r>
            <a:endParaRPr lang="es-MX" dirty="0"/>
          </a:p>
        </p:txBody>
      </p:sp>
      <p:sp>
        <p:nvSpPr>
          <p:cNvPr id="3" name="2 Marcador de contenido"/>
          <p:cNvSpPr>
            <a:spLocks noGrp="1"/>
          </p:cNvSpPr>
          <p:nvPr>
            <p:ph idx="1"/>
          </p:nvPr>
        </p:nvSpPr>
        <p:spPr/>
        <p:txBody>
          <a:bodyPr>
            <a:normAutofit fontScale="92500"/>
          </a:bodyPr>
          <a:lstStyle/>
          <a:p>
            <a:r>
              <a:rPr lang="es-MX" dirty="0" smtClean="0">
                <a:hlinkClick r:id="rId2"/>
              </a:rPr>
              <a:t>http://mexico.cnn.com/entretenimiento/2012/02/16/sealtiel-alatriste-entre-el-reconocimiento-y-las-acusaciones-de-plagio</a:t>
            </a:r>
            <a:endParaRPr lang="es-MX" dirty="0" smtClean="0"/>
          </a:p>
          <a:p>
            <a:endParaRPr lang="es-MX" dirty="0" smtClean="0"/>
          </a:p>
          <a:p>
            <a:r>
              <a:rPr lang="es-MX" dirty="0" smtClean="0">
                <a:hlinkClick r:id="rId3"/>
              </a:rPr>
              <a:t>http://impreso.milenio.com/node/9114929</a:t>
            </a:r>
            <a:endParaRPr lang="es-MX" dirty="0" smtClean="0"/>
          </a:p>
          <a:p>
            <a:endParaRPr lang="es-MX" dirty="0" smtClean="0"/>
          </a:p>
          <a:p>
            <a:r>
              <a:rPr lang="es-MX" dirty="0" smtClean="0">
                <a:hlinkClick r:id="rId4"/>
              </a:rPr>
              <a:t>http://www.proceso.com.mx/?p=298453</a:t>
            </a:r>
            <a:endParaRPr lang="es-MX" dirty="0" smtClean="0"/>
          </a:p>
          <a:p>
            <a:endParaRPr lang="es-MX" dirty="0" smtClean="0"/>
          </a:p>
          <a:p>
            <a:r>
              <a:rPr lang="es-MX" dirty="0" smtClean="0">
                <a:hlinkClick r:id="rId5"/>
              </a:rPr>
              <a:t>http://www.sealtielalatriste.com/</a:t>
            </a:r>
            <a:endParaRPr lang="es-MX" dirty="0" smtClean="0"/>
          </a:p>
          <a:p>
            <a:endParaRPr lang="es-MX" dirty="0"/>
          </a:p>
        </p:txBody>
      </p:sp>
    </p:spTree>
    <p:extLst>
      <p:ext uri="{BB962C8B-B14F-4D97-AF65-F5344CB8AC3E}">
        <p14:creationId xmlns:p14="http://schemas.microsoft.com/office/powerpoint/2010/main" xmlns="" val="28426994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406</TotalTime>
  <Words>1503</Words>
  <Application>Microsoft Office PowerPoint</Application>
  <PresentationFormat>Presentación en pantalla (4:3)</PresentationFormat>
  <Paragraphs>114</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Aspecto</vt:lpstr>
      <vt:lpstr>Diapositiva 1</vt:lpstr>
      <vt:lpstr>Antecedentes</vt:lpstr>
      <vt:lpstr>Objetivos</vt:lpstr>
      <vt:lpstr>Público </vt:lpstr>
      <vt:lpstr>Público </vt:lpstr>
      <vt:lpstr>Estrategias</vt:lpstr>
      <vt:lpstr>Estrategias </vt:lpstr>
      <vt:lpstr>Estrategias</vt:lpstr>
      <vt:lpstr>Estrategias </vt:lpstr>
      <vt:lpstr>Diapositiva 10</vt:lpstr>
      <vt:lpstr>Tácticas</vt:lpstr>
      <vt:lpstr>Tácticas </vt:lpstr>
      <vt:lpstr>Tácticas</vt:lpstr>
      <vt:lpstr>Presupuesto </vt:lpstr>
      <vt:lpstr>Presupuesto</vt:lpstr>
      <vt:lpstr>Presupuesto </vt:lpstr>
      <vt:lpstr>Presupuesto</vt:lpstr>
      <vt:lpstr>EVALUACIÓN</vt:lpstr>
      <vt:lpstr>Fuentes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Sealtiel Alatriste</dc:title>
  <dc:creator>Edgar Manuel Rivera Gálvez</dc:creator>
  <cp:lastModifiedBy>Sandra</cp:lastModifiedBy>
  <cp:revision>21</cp:revision>
  <dcterms:created xsi:type="dcterms:W3CDTF">2012-02-20T22:28:38Z</dcterms:created>
  <dcterms:modified xsi:type="dcterms:W3CDTF">2012-02-28T02:44:19Z</dcterms:modified>
</cp:coreProperties>
</file>