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0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2" r:id="rId14"/>
    <p:sldId id="273" r:id="rId15"/>
    <p:sldId id="271" r:id="rId16"/>
    <p:sldId id="268" r:id="rId17"/>
    <p:sldId id="269" r:id="rId18"/>
    <p:sldId id="27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616" autoAdjust="0"/>
  </p:normalViewPr>
  <p:slideViewPr>
    <p:cSldViewPr snapToGrid="0" snapToObjects="1">
      <p:cViewPr>
        <p:scale>
          <a:sx n="92" d="100"/>
          <a:sy n="92" d="100"/>
        </p:scale>
        <p:origin x="-1320"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dirty="0" smtClean="0"/>
              <a:t>Click to edit Master title style</a:t>
            </a:r>
            <a:endParaRPr lang="en-US" dirty="0"/>
          </a:p>
        </p:txBody>
      </p:sp>
      <p:sp>
        <p:nvSpPr>
          <p:cNvPr id="11" name="Date Placeholder 10"/>
          <p:cNvSpPr>
            <a:spLocks noGrp="1"/>
          </p:cNvSpPr>
          <p:nvPr>
            <p:ph type="dt" sz="half" idx="10"/>
          </p:nvPr>
        </p:nvSpPr>
        <p:spPr bwMode="black"/>
        <p:txBody>
          <a:bodyPr/>
          <a:lstStyle/>
          <a:p>
            <a:fld id="{25AE17C7-B787-4E50-994D-5E804113A1E9}" type="datetime4">
              <a:rPr lang="en-US" smtClean="0"/>
              <a:pPr/>
              <a:t>febrero 27, 2012</a:t>
            </a:fld>
            <a:endParaRPr lang="en-US" dirty="0"/>
          </a:p>
        </p:txBody>
      </p:sp>
      <p:sp>
        <p:nvSpPr>
          <p:cNvPr id="17" name="Slide Number Placeholder 16"/>
          <p:cNvSpPr>
            <a:spLocks noGrp="1"/>
          </p:cNvSpPr>
          <p:nvPr>
            <p:ph type="sldNum" sz="quarter" idx="11"/>
          </p:nvPr>
        </p:nvSpPr>
        <p:spPr/>
        <p:txBody>
          <a:bodyPr/>
          <a:lstStyle/>
          <a:p>
            <a:fld id="{5744759D-0EFF-4FB2-9CCE-04E00944F0FE}" type="slidenum">
              <a:rPr lang="en-US" smtClean="0"/>
              <a:pPr/>
              <a:t>‹Nr.›</a:t>
            </a:fld>
            <a:endParaRPr lang="en-US" dirty="0"/>
          </a:p>
        </p:txBody>
      </p:sp>
      <p:sp>
        <p:nvSpPr>
          <p:cNvPr id="19" name="Footer Placeholder 1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8995D68B-21AC-438B-BECE-4F17DA129F19}" type="datetime4">
              <a:rPr lang="en-US" smtClean="0"/>
              <a:pPr/>
              <a:t>febrero 27, 2012</a:t>
            </a:fld>
            <a:endParaRPr lang="en-US" dirty="0"/>
          </a:p>
        </p:txBody>
      </p:sp>
      <p:sp>
        <p:nvSpPr>
          <p:cNvPr id="12" name="Slide Number Placeholder 11"/>
          <p:cNvSpPr>
            <a:spLocks noGrp="1"/>
          </p:cNvSpPr>
          <p:nvPr>
            <p:ph type="sldNum" sz="quarter" idx="15"/>
          </p:nvPr>
        </p:nvSpPr>
        <p:spPr/>
        <p:txBody>
          <a:bodyPr/>
          <a:lstStyle/>
          <a:p>
            <a:fld id="{5744759D-0EFF-4FB2-9CCE-04E00944F0FE}" type="slidenum">
              <a:rPr lang="en-US" smtClean="0"/>
              <a:pPr/>
              <a:t>‹Nr.›</a:t>
            </a:fld>
            <a:endParaRPr lang="en-US" dirty="0"/>
          </a:p>
        </p:txBody>
      </p:sp>
      <p:sp>
        <p:nvSpPr>
          <p:cNvPr id="13" name="Footer Placeholder 12"/>
          <p:cNvSpPr>
            <a:spLocks noGrp="1"/>
          </p:cNvSpPr>
          <p:nvPr>
            <p:ph type="ftr" sz="quarter" idx="16"/>
          </p:nvPr>
        </p:nvSpPr>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679F0FCF-2EA5-4FF5-AF14-1CA9C8854AAB}" type="datetime4">
              <a:rPr lang="en-US" smtClean="0"/>
              <a:pPr/>
              <a:t>febrero 27, 2012</a:t>
            </a:fld>
            <a:endParaRPr lang="en-US" dirty="0"/>
          </a:p>
        </p:txBody>
      </p:sp>
      <p:sp>
        <p:nvSpPr>
          <p:cNvPr id="14" name="Slide Number Placeholder 13"/>
          <p:cNvSpPr>
            <a:spLocks noGrp="1"/>
          </p:cNvSpPr>
          <p:nvPr>
            <p:ph type="sldNum" sz="quarter" idx="11"/>
          </p:nvPr>
        </p:nvSpPr>
        <p:spPr/>
        <p:txBody>
          <a:bodyPr/>
          <a:lstStyle/>
          <a:p>
            <a:fld id="{5744759D-0EFF-4FB2-9CCE-04E00944F0FE}" type="slidenum">
              <a:rPr lang="en-US" smtClean="0"/>
              <a:pPr/>
              <a:t>‹Nr.›</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F9E781C6-1634-4A56-B2BE-62150BE83935}" type="datetime4">
              <a:rPr lang="en-US" smtClean="0"/>
              <a:pPr/>
              <a:t>febrero 27, 2012</a:t>
            </a:fld>
            <a:endParaRPr lang="en-US" dirty="0"/>
          </a:p>
        </p:txBody>
      </p:sp>
      <p:sp>
        <p:nvSpPr>
          <p:cNvPr id="12" name="Slide Number Placeholder 11"/>
          <p:cNvSpPr>
            <a:spLocks noGrp="1"/>
          </p:cNvSpPr>
          <p:nvPr>
            <p:ph type="sldNum" sz="quarter" idx="16"/>
          </p:nvPr>
        </p:nvSpPr>
        <p:spPr/>
        <p:txBody>
          <a:bodyPr/>
          <a:lstStyle/>
          <a:p>
            <a:fld id="{5744759D-0EFF-4FB2-9CCE-04E00944F0FE}" type="slidenum">
              <a:rPr lang="en-US" smtClean="0"/>
              <a:pPr/>
              <a:t>‹Nr.›</a:t>
            </a:fld>
            <a:endParaRPr lang="en-US" dirty="0"/>
          </a:p>
        </p:txBody>
      </p:sp>
      <p:sp>
        <p:nvSpPr>
          <p:cNvPr id="13" name="Footer Placeholder 12"/>
          <p:cNvSpPr>
            <a:spLocks noGrp="1"/>
          </p:cNvSpPr>
          <p:nvPr>
            <p:ph type="ftr" sz="quarter" idx="17"/>
          </p:nvPr>
        </p:nvSpPr>
        <p:spPr/>
        <p:txBody>
          <a:bodyPr/>
          <a:lstStyle/>
          <a:p>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A9372AC2-3C75-4F5F-A929-48958086FE36}" type="datetime4">
              <a:rPr lang="en-US" smtClean="0"/>
              <a:pPr/>
              <a:t>febrero 27, 2012</a:t>
            </a:fld>
            <a:endParaRPr lang="en-US" dirty="0"/>
          </a:p>
        </p:txBody>
      </p:sp>
      <p:sp>
        <p:nvSpPr>
          <p:cNvPr id="12" name="Slide Number Placeholder 11"/>
          <p:cNvSpPr>
            <a:spLocks noGrp="1"/>
          </p:cNvSpPr>
          <p:nvPr>
            <p:ph type="sldNum" sz="quarter" idx="17"/>
          </p:nvPr>
        </p:nvSpPr>
        <p:spPr/>
        <p:txBody>
          <a:bodyPr/>
          <a:lstStyle/>
          <a:p>
            <a:fld id="{5744759D-0EFF-4FB2-9CCE-04E00944F0FE}" type="slidenum">
              <a:rPr lang="en-US" smtClean="0"/>
              <a:pPr/>
              <a:t>‹Nr.›</a:t>
            </a:fld>
            <a:endParaRPr lang="en-US" dirty="0"/>
          </a:p>
        </p:txBody>
      </p:sp>
      <p:sp>
        <p:nvSpPr>
          <p:cNvPr id="13" name="Footer Placeholder 12"/>
          <p:cNvSpPr>
            <a:spLocks noGrp="1"/>
          </p:cNvSpPr>
          <p:nvPr>
            <p:ph type="ftr" sz="quarter" idx="18"/>
          </p:nvPr>
        </p:nvSpPr>
        <p:spPr/>
        <p:txBody>
          <a:bodyPr/>
          <a:lstStyle/>
          <a:p>
            <a:endParaRPr lang="en-US" dirty="0"/>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17509CF4-4C1A-45DC-BADA-6EFF91CB9ABB}" type="datetime4">
              <a:rPr lang="en-US" smtClean="0"/>
              <a:pPr/>
              <a:t>febrero 27, 2012</a:t>
            </a:fld>
            <a:endParaRPr lang="en-US" dirty="0"/>
          </a:p>
        </p:txBody>
      </p:sp>
      <p:sp>
        <p:nvSpPr>
          <p:cNvPr id="16" name="Slide Number Placeholder 15"/>
          <p:cNvSpPr>
            <a:spLocks noGrp="1"/>
          </p:cNvSpPr>
          <p:nvPr>
            <p:ph type="sldNum" sz="quarter" idx="11"/>
          </p:nvPr>
        </p:nvSpPr>
        <p:spPr/>
        <p:txBody>
          <a:bodyPr/>
          <a:lstStyle/>
          <a:p>
            <a:fld id="{5744759D-0EFF-4FB2-9CCE-04E00944F0FE}" type="slidenum">
              <a:rPr lang="en-US" smtClean="0"/>
              <a:pPr/>
              <a:t>‹Nr.›</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C53951C0-B478-4858-ABC7-96406A1C0480}" type="datetime4">
              <a:rPr lang="en-US" smtClean="0"/>
              <a:pPr/>
              <a:t>febrero 27, 2012</a:t>
            </a:fld>
            <a:endParaRPr lang="en-US" dirty="0"/>
          </a:p>
        </p:txBody>
      </p:sp>
      <p:sp>
        <p:nvSpPr>
          <p:cNvPr id="8" name="Slide Number Placeholder 7"/>
          <p:cNvSpPr>
            <a:spLocks noGrp="1"/>
          </p:cNvSpPr>
          <p:nvPr>
            <p:ph type="sldNum" sz="quarter" idx="11"/>
          </p:nvPr>
        </p:nvSpPr>
        <p:spPr/>
        <p:txBody>
          <a:bodyPr/>
          <a:lstStyle/>
          <a:p>
            <a:fld id="{5744759D-0EFF-4FB2-9CCE-04E00944F0FE}" type="slidenum">
              <a:rPr lang="en-US" smtClean="0"/>
              <a:pPr/>
              <a:t>‹Nr.›</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B867641A-9D94-4BD6-862F-F651067079BC}" type="datetime4">
              <a:rPr lang="en-US" smtClean="0"/>
              <a:pPr/>
              <a:t>febrero 27, 2012</a:t>
            </a:fld>
            <a:endParaRPr lang="en-US" dirty="0"/>
          </a:p>
        </p:txBody>
      </p:sp>
      <p:sp>
        <p:nvSpPr>
          <p:cNvPr id="19" name="Slide Number Placeholder 18"/>
          <p:cNvSpPr>
            <a:spLocks noGrp="1"/>
          </p:cNvSpPr>
          <p:nvPr>
            <p:ph type="sldNum" sz="quarter" idx="16"/>
          </p:nvPr>
        </p:nvSpPr>
        <p:spPr/>
        <p:txBody>
          <a:bodyPr/>
          <a:lstStyle/>
          <a:p>
            <a:fld id="{5744759D-0EFF-4FB2-9CCE-04E00944F0FE}" type="slidenum">
              <a:rPr lang="en-US" smtClean="0"/>
              <a:pPr/>
              <a:t>‹Nr.›</a:t>
            </a:fld>
            <a:endParaRPr lang="en-US" dirty="0"/>
          </a:p>
        </p:txBody>
      </p:sp>
      <p:sp>
        <p:nvSpPr>
          <p:cNvPr id="23" name="Footer Placeholder 22"/>
          <p:cNvSpPr>
            <a:spLocks noGrp="1"/>
          </p:cNvSpPr>
          <p:nvPr>
            <p:ph type="ftr" sz="quarter" idx="17"/>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D74F0C02-0EF4-4745-9D82-E8D3F59464E3}" type="datetime4">
              <a:rPr lang="en-US" smtClean="0"/>
              <a:pPr/>
              <a:t>febrero 27, 2012</a:t>
            </a:fld>
            <a:endParaRPr lang="en-US" dirty="0"/>
          </a:p>
        </p:txBody>
      </p:sp>
      <p:sp>
        <p:nvSpPr>
          <p:cNvPr id="14" name="Slide Number Placeholder 13"/>
          <p:cNvSpPr>
            <a:spLocks noGrp="1"/>
          </p:cNvSpPr>
          <p:nvPr>
            <p:ph type="sldNum" sz="quarter" idx="15"/>
          </p:nvPr>
        </p:nvSpPr>
        <p:spPr>
          <a:xfrm>
            <a:off x="4038600" y="6172200"/>
            <a:ext cx="1066800" cy="304800"/>
          </a:xfrm>
        </p:spPr>
        <p:txBody>
          <a:bodyPr/>
          <a:lstStyle/>
          <a:p>
            <a:fld id="{5744759D-0EFF-4FB2-9CCE-04E00944F0FE}" type="slidenum">
              <a:rPr lang="en-US" smtClean="0"/>
              <a:pPr/>
              <a:t>‹Nr.›</a:t>
            </a:fld>
            <a:endParaRPr lang="en-US" dirty="0"/>
          </a:p>
        </p:txBody>
      </p:sp>
      <p:sp>
        <p:nvSpPr>
          <p:cNvPr id="15" name="Footer Placeholder 14"/>
          <p:cNvSpPr>
            <a:spLocks noGrp="1"/>
          </p:cNvSpPr>
          <p:nvPr>
            <p:ph type="ftr" sz="quarter" idx="16"/>
          </p:nvPr>
        </p:nvSpPr>
        <p:spPr>
          <a:xfrm>
            <a:off x="1447800" y="6486525"/>
            <a:ext cx="6248400" cy="29210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DD7A28-FA93-4136-BDC1-BCCB2687E678}" type="datetimeFigureOut">
              <a:rPr lang="en-US" smtClean="0"/>
              <a:pPr/>
              <a:t>27/02/12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2FBC0-13B8-4B1E-B170-BBEED4A77C65}"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DD7A28-FA93-4136-BDC1-BCCB2687E678}" type="datetimeFigureOut">
              <a:rPr lang="en-US" smtClean="0"/>
              <a:pPr/>
              <a:t>27/02/12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2FBC0-13B8-4B1E-B170-BBEED4A77C65}" type="slidenum">
              <a:rPr lang="en-US" smtClean="0"/>
              <a:pPr/>
              <a:t>‹Nr.›</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87367800-479D-41B0-B3F2-2DCE95BA1381}" type="datetime4">
              <a:rPr lang="en-US" smtClean="0"/>
              <a:pPr/>
              <a:t>febrero 27, 2012</a:t>
            </a:fld>
            <a:endParaRPr lang="en-US" dirty="0"/>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5744759D-0EFF-4FB2-9CCE-04E00944F0FE}" type="slidenum">
              <a:rPr lang="en-US" smtClean="0"/>
              <a:pPr/>
              <a:t>‹Nr.›</a:t>
            </a:fld>
            <a:endParaRPr lang="en-US" dirty="0"/>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dirty="0"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4210" r:id="rId1"/>
    <p:sldLayoutId id="2147484211" r:id="rId2"/>
    <p:sldLayoutId id="2147484212" r:id="rId3"/>
    <p:sldLayoutId id="2147484213" r:id="rId4"/>
    <p:sldLayoutId id="2147484214" r:id="rId5"/>
    <p:sldLayoutId id="2147484215" r:id="rId6"/>
    <p:sldLayoutId id="2147484216" r:id="rId7"/>
    <p:sldLayoutId id="2147484217" r:id="rId8"/>
    <p:sldLayoutId id="2147484218" r:id="rId9"/>
    <p:sldLayoutId id="2147484219" r:id="rId10"/>
    <p:sldLayoutId id="2147484220" r:id="rId11"/>
  </p:sldLayoutIdLst>
  <p:hf sldNum="0" hdr="0" ftr="0" dt="0"/>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1"/>
          <p:cNvSpPr>
            <a:spLocks noGrp="1"/>
          </p:cNvSpPr>
          <p:nvPr>
            <p:ph type="subTitle" idx="1"/>
          </p:nvPr>
        </p:nvSpPr>
        <p:spPr/>
        <p:txBody>
          <a:bodyPr/>
          <a:lstStyle/>
          <a:p>
            <a:r>
              <a:rPr lang="es-ES" sz="1800" dirty="0" smtClean="0"/>
              <a:t>Restauración de Imagen Pública</a:t>
            </a:r>
            <a:endParaRPr lang="es-ES" sz="1800" dirty="0"/>
          </a:p>
        </p:txBody>
      </p:sp>
      <p:sp>
        <p:nvSpPr>
          <p:cNvPr id="3" name="Título 2"/>
          <p:cNvSpPr>
            <a:spLocks noGrp="1"/>
          </p:cNvSpPr>
          <p:nvPr>
            <p:ph type="title"/>
          </p:nvPr>
        </p:nvSpPr>
        <p:spPr/>
        <p:txBody>
          <a:bodyPr>
            <a:normAutofit/>
          </a:bodyPr>
          <a:lstStyle/>
          <a:p>
            <a:r>
              <a:rPr lang="es-ES" sz="2400" dirty="0" err="1" smtClean="0"/>
              <a:t>Sealtiel</a:t>
            </a:r>
            <a:r>
              <a:rPr lang="es-ES" sz="2400" dirty="0" smtClean="0"/>
              <a:t> Alatriste</a:t>
            </a:r>
            <a:endParaRPr lang="es-ES" sz="2400" dirty="0"/>
          </a:p>
        </p:txBody>
      </p:sp>
      <p:sp>
        <p:nvSpPr>
          <p:cNvPr id="4" name="CuadroTexto 3"/>
          <p:cNvSpPr txBox="1"/>
          <p:nvPr/>
        </p:nvSpPr>
        <p:spPr>
          <a:xfrm>
            <a:off x="6198386" y="4859620"/>
            <a:ext cx="2622925" cy="1323439"/>
          </a:xfrm>
          <a:prstGeom prst="rect">
            <a:avLst/>
          </a:prstGeom>
          <a:noFill/>
        </p:spPr>
        <p:txBody>
          <a:bodyPr wrap="square" rtlCol="0">
            <a:spAutoFit/>
          </a:bodyPr>
          <a:lstStyle/>
          <a:p>
            <a:pPr algn="r"/>
            <a:r>
              <a:rPr lang="es-ES" sz="2000" b="1" dirty="0" smtClean="0"/>
              <a:t>Paola Rubio</a:t>
            </a:r>
          </a:p>
          <a:p>
            <a:pPr algn="r"/>
            <a:r>
              <a:rPr lang="es-ES" sz="2000" b="1" dirty="0" smtClean="0"/>
              <a:t>Nayelli Aguilar</a:t>
            </a:r>
          </a:p>
          <a:p>
            <a:pPr algn="r"/>
            <a:r>
              <a:rPr lang="es-ES" sz="2000" b="1" dirty="0" smtClean="0"/>
              <a:t>Amador Guerrero</a:t>
            </a:r>
          </a:p>
          <a:p>
            <a:pPr algn="r"/>
            <a:r>
              <a:rPr lang="es-ES" sz="2000" b="1" dirty="0" smtClean="0"/>
              <a:t>Valeria Olascoaga</a:t>
            </a:r>
            <a:endParaRPr lang="es-ES" sz="2000" b="1" dirty="0"/>
          </a:p>
        </p:txBody>
      </p:sp>
    </p:spTree>
    <p:extLst>
      <p:ext uri="{BB962C8B-B14F-4D97-AF65-F5344CB8AC3E}">
        <p14:creationId xmlns:p14="http://schemas.microsoft.com/office/powerpoint/2010/main" val="1040740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sz="quarter" idx="13"/>
          </p:nvPr>
        </p:nvSpPr>
        <p:spPr>
          <a:xfrm>
            <a:off x="457200" y="2020823"/>
            <a:ext cx="8229600" cy="4474943"/>
          </a:xfrm>
        </p:spPr>
        <p:txBody>
          <a:bodyPr>
            <a:normAutofit/>
          </a:bodyPr>
          <a:lstStyle/>
          <a:p>
            <a:pPr marL="457200" indent="-457200" algn="just">
              <a:buFont typeface="Arial"/>
              <a:buChar char="•"/>
            </a:pPr>
            <a:r>
              <a:rPr lang="es-ES_tradnl" sz="2800" dirty="0" err="1"/>
              <a:t>Sealtiel</a:t>
            </a:r>
            <a:r>
              <a:rPr lang="es-ES_tradnl" sz="2800" dirty="0"/>
              <a:t> Alatriste, ahora ex coordinador de </a:t>
            </a:r>
            <a:r>
              <a:rPr lang="es-ES_tradnl" sz="2800" dirty="0" err="1"/>
              <a:t>Difusión</a:t>
            </a:r>
            <a:r>
              <a:rPr lang="es-ES_tradnl" sz="2800" dirty="0"/>
              <a:t> Cultural de la UNAM, fue </a:t>
            </a:r>
            <a:r>
              <a:rPr lang="es-ES_tradnl" sz="2800" dirty="0" err="1"/>
              <a:t>víctima</a:t>
            </a:r>
            <a:r>
              <a:rPr lang="es-ES_tradnl" sz="2800" dirty="0"/>
              <a:t> de acusaciones por plagios literarios y </a:t>
            </a:r>
            <a:r>
              <a:rPr lang="es-ES_tradnl" sz="2800" dirty="0" err="1"/>
              <a:t>periodísticos</a:t>
            </a:r>
            <a:r>
              <a:rPr lang="es-ES_tradnl" sz="2800" dirty="0"/>
              <a:t> que desde 2005, denunció </a:t>
            </a:r>
            <a:r>
              <a:rPr lang="es-ES_tradnl" sz="2800" dirty="0" err="1"/>
              <a:t>Teófilo</a:t>
            </a:r>
            <a:r>
              <a:rPr lang="es-ES_tradnl" sz="2800" dirty="0"/>
              <a:t> Huerta Moreno y, en 2008, </a:t>
            </a:r>
            <a:r>
              <a:rPr lang="es-ES_tradnl" sz="2800" i="1" dirty="0"/>
              <a:t>Letras Libres. </a:t>
            </a:r>
            <a:endParaRPr lang="es-ES_tradnl" sz="2800" dirty="0"/>
          </a:p>
          <a:p>
            <a:pPr marL="457200" indent="-457200" algn="just">
              <a:buFont typeface="Arial"/>
              <a:buChar char="•"/>
            </a:pPr>
            <a:r>
              <a:rPr lang="es-ES_tradnl" sz="2800" dirty="0"/>
              <a:t>Alatriste ha aceptado ante los </a:t>
            </a:r>
            <a:r>
              <a:rPr lang="es-ES_tradnl" sz="2800" dirty="0" err="1"/>
              <a:t>micrófonos</a:t>
            </a:r>
            <a:r>
              <a:rPr lang="es-ES_tradnl" sz="2800" dirty="0"/>
              <a:t> de Carmen Aristegui en </a:t>
            </a:r>
            <a:r>
              <a:rPr lang="es-ES_tradnl" sz="2800" i="1" dirty="0"/>
              <a:t>Noticias MVS, </a:t>
            </a:r>
            <a:r>
              <a:rPr lang="es-ES_tradnl" sz="2800" dirty="0"/>
              <a:t>y en </a:t>
            </a:r>
            <a:r>
              <a:rPr lang="es-ES_tradnl" sz="2800" i="1" dirty="0"/>
              <a:t>Radio </a:t>
            </a:r>
            <a:r>
              <a:rPr lang="es-ES_tradnl" sz="2800" i="1" dirty="0" err="1"/>
              <a:t>Fórmula</a:t>
            </a:r>
            <a:r>
              <a:rPr lang="es-ES_tradnl" sz="2800" i="1" dirty="0"/>
              <a:t>, </a:t>
            </a:r>
            <a:r>
              <a:rPr lang="es-ES_tradnl" sz="2800" dirty="0"/>
              <a:t>haber cometido “un error” al copiar con su estilo textos de otros autores en algunos de sus “</a:t>
            </a:r>
            <a:r>
              <a:rPr lang="es-ES_tradnl" sz="2800" dirty="0" err="1"/>
              <a:t>más</a:t>
            </a:r>
            <a:r>
              <a:rPr lang="es-ES_tradnl" sz="2800" dirty="0"/>
              <a:t> de 500 </a:t>
            </a:r>
            <a:r>
              <a:rPr lang="es-ES_tradnl" sz="2800" dirty="0" err="1"/>
              <a:t>artículos</a:t>
            </a:r>
            <a:r>
              <a:rPr lang="es-ES_tradnl" sz="2800" dirty="0"/>
              <a:t>. </a:t>
            </a:r>
          </a:p>
          <a:p>
            <a:pPr algn="just"/>
            <a:endParaRPr lang="es-ES" dirty="0"/>
          </a:p>
        </p:txBody>
      </p:sp>
      <p:sp>
        <p:nvSpPr>
          <p:cNvPr id="3" name="Título 2"/>
          <p:cNvSpPr>
            <a:spLocks noGrp="1"/>
          </p:cNvSpPr>
          <p:nvPr>
            <p:ph type="title"/>
          </p:nvPr>
        </p:nvSpPr>
        <p:spPr/>
        <p:txBody>
          <a:bodyPr/>
          <a:lstStyle/>
          <a:p>
            <a:r>
              <a:rPr lang="es-ES" dirty="0" smtClean="0"/>
              <a:t>Situación</a:t>
            </a:r>
            <a:endParaRPr lang="es-ES" dirty="0"/>
          </a:p>
        </p:txBody>
      </p:sp>
    </p:spTree>
    <p:extLst>
      <p:ext uri="{BB962C8B-B14F-4D97-AF65-F5344CB8AC3E}">
        <p14:creationId xmlns:p14="http://schemas.microsoft.com/office/powerpoint/2010/main" val="3722865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vertical 1"/>
          <p:cNvSpPr>
            <a:spLocks noGrp="1"/>
          </p:cNvSpPr>
          <p:nvPr>
            <p:ph type="body" orient="vert" idx="1"/>
          </p:nvPr>
        </p:nvSpPr>
        <p:spPr/>
        <p:txBody>
          <a:bodyPr vert="horz"/>
          <a:lstStyle/>
          <a:p>
            <a:endParaRPr lang="es-ES" dirty="0"/>
          </a:p>
        </p:txBody>
      </p:sp>
      <p:sp>
        <p:nvSpPr>
          <p:cNvPr id="3" name="Título vertical 2"/>
          <p:cNvSpPr>
            <a:spLocks noGrp="1"/>
          </p:cNvSpPr>
          <p:nvPr>
            <p:ph type="title" orient="vert"/>
          </p:nvPr>
        </p:nvSpPr>
        <p:spPr>
          <a:xfrm>
            <a:off x="8053487" y="914401"/>
            <a:ext cx="926980" cy="5029200"/>
          </a:xfrm>
        </p:spPr>
        <p:txBody>
          <a:bodyPr vert="horz">
            <a:normAutofit fontScale="90000"/>
          </a:bodyPr>
          <a:lstStyle/>
          <a:p>
            <a:r>
              <a:rPr lang="es-ES" dirty="0" smtClean="0"/>
              <a:t>H</a:t>
            </a:r>
            <a:br>
              <a:rPr lang="es-ES" dirty="0" smtClean="0"/>
            </a:br>
            <a:r>
              <a:rPr lang="es-ES" dirty="0" smtClean="0"/>
              <a:t>e</a:t>
            </a:r>
            <a:br>
              <a:rPr lang="es-ES" dirty="0" smtClean="0"/>
            </a:br>
            <a:r>
              <a:rPr lang="es-ES" dirty="0" smtClean="0"/>
              <a:t>c</a:t>
            </a:r>
            <a:br>
              <a:rPr lang="es-ES" dirty="0" smtClean="0"/>
            </a:br>
            <a:r>
              <a:rPr lang="es-ES" dirty="0" smtClean="0"/>
              <a:t>h</a:t>
            </a:r>
            <a:br>
              <a:rPr lang="es-ES" dirty="0" smtClean="0"/>
            </a:br>
            <a:r>
              <a:rPr lang="es-ES" dirty="0" smtClean="0"/>
              <a:t>o</a:t>
            </a:r>
            <a:br>
              <a:rPr lang="es-ES" dirty="0" smtClean="0"/>
            </a:br>
            <a:r>
              <a:rPr lang="es-ES" dirty="0" smtClean="0"/>
              <a:t>s</a:t>
            </a:r>
            <a:br>
              <a:rPr lang="es-ES" dirty="0" smtClean="0"/>
            </a:br>
            <a:r>
              <a:rPr lang="es-ES" dirty="0"/>
              <a:t/>
            </a:r>
            <a:br>
              <a:rPr lang="es-ES" dirty="0"/>
            </a:br>
            <a:r>
              <a:rPr lang="es-ES" dirty="0" smtClean="0"/>
              <a:t>i</a:t>
            </a:r>
            <a:br>
              <a:rPr lang="es-ES" dirty="0" smtClean="0"/>
            </a:br>
            <a:r>
              <a:rPr lang="es-ES" dirty="0" smtClean="0"/>
              <a:t>m</a:t>
            </a:r>
            <a:br>
              <a:rPr lang="es-ES" dirty="0" smtClean="0"/>
            </a:br>
            <a:r>
              <a:rPr lang="es-ES" dirty="0" smtClean="0"/>
              <a:t>p</a:t>
            </a:r>
            <a:br>
              <a:rPr lang="es-ES" dirty="0" smtClean="0"/>
            </a:br>
            <a:r>
              <a:rPr lang="es-ES" dirty="0" smtClean="0"/>
              <a:t>o</a:t>
            </a:r>
            <a:br>
              <a:rPr lang="es-ES" dirty="0" smtClean="0"/>
            </a:br>
            <a:r>
              <a:rPr lang="es-ES" dirty="0" smtClean="0"/>
              <a:t>r</a:t>
            </a:r>
            <a:br>
              <a:rPr lang="es-ES" dirty="0" smtClean="0"/>
            </a:br>
            <a:r>
              <a:rPr lang="es-ES" dirty="0" smtClean="0"/>
              <a:t>t</a:t>
            </a:r>
            <a:br>
              <a:rPr lang="es-ES" dirty="0" smtClean="0"/>
            </a:br>
            <a:r>
              <a:rPr lang="es-ES" dirty="0" smtClean="0"/>
              <a:t>a</a:t>
            </a:r>
            <a:br>
              <a:rPr lang="es-ES" dirty="0" smtClean="0"/>
            </a:br>
            <a:r>
              <a:rPr lang="es-ES" dirty="0" smtClean="0"/>
              <a:t>n</a:t>
            </a:r>
            <a:br>
              <a:rPr lang="es-ES" dirty="0" smtClean="0"/>
            </a:br>
            <a:r>
              <a:rPr lang="es-ES" dirty="0" smtClean="0"/>
              <a:t>t</a:t>
            </a:r>
            <a:br>
              <a:rPr lang="es-ES" dirty="0" smtClean="0"/>
            </a:br>
            <a:r>
              <a:rPr lang="es-ES" dirty="0" smtClean="0"/>
              <a:t>e</a:t>
            </a:r>
            <a:br>
              <a:rPr lang="es-ES" dirty="0" smtClean="0"/>
            </a:br>
            <a:r>
              <a:rPr lang="es-ES" dirty="0" smtClean="0"/>
              <a:t>s </a:t>
            </a:r>
            <a:endParaRPr lang="es-ES" dirty="0"/>
          </a:p>
        </p:txBody>
      </p:sp>
      <p:graphicFrame>
        <p:nvGraphicFramePr>
          <p:cNvPr id="4" name="Tabla 3"/>
          <p:cNvGraphicFramePr>
            <a:graphicFrameLocks noGrp="1"/>
          </p:cNvGraphicFramePr>
          <p:nvPr>
            <p:extLst>
              <p:ext uri="{D42A27DB-BD31-4B8C-83A1-F6EECF244321}">
                <p14:modId xmlns:p14="http://schemas.microsoft.com/office/powerpoint/2010/main" val="268911324"/>
              </p:ext>
            </p:extLst>
          </p:nvPr>
        </p:nvGraphicFramePr>
        <p:xfrm>
          <a:off x="457199" y="466977"/>
          <a:ext cx="7342551" cy="5476624"/>
        </p:xfrm>
        <a:graphic>
          <a:graphicData uri="http://schemas.openxmlformats.org/drawingml/2006/table">
            <a:tbl>
              <a:tblPr firstRow="1" bandRow="1">
                <a:tableStyleId>{5C22544A-7EE6-4342-B048-85BDC9FD1C3A}</a:tableStyleId>
              </a:tblPr>
              <a:tblGrid>
                <a:gridCol w="2521020"/>
                <a:gridCol w="4821531"/>
              </a:tblGrid>
              <a:tr h="1723105">
                <a:tc>
                  <a:txBody>
                    <a:bodyPr/>
                    <a:lstStyle/>
                    <a:p>
                      <a:r>
                        <a:rPr lang="es-ES_tradnl" sz="1400" dirty="0">
                          <a:solidFill>
                            <a:schemeClr val="tx1"/>
                          </a:solidFill>
                          <a:effectLst/>
                          <a:latin typeface="Arial"/>
                        </a:rPr>
                        <a:t>23 de enero del 2012 </a:t>
                      </a:r>
                      <a:endParaRPr lang="es-ES_tradnl" sz="1600" dirty="0">
                        <a:solidFill>
                          <a:schemeClr val="tx1"/>
                        </a:solidFill>
                        <a:effectLst/>
                      </a:endParaRPr>
                    </a:p>
                  </a:txBody>
                  <a:tcPr anchor="ctr"/>
                </a:tc>
                <a:tc>
                  <a:txBody>
                    <a:bodyPr/>
                    <a:lstStyle/>
                    <a:p>
                      <a:pPr marL="285750" indent="-285750">
                        <a:buFont typeface="Arial"/>
                        <a:buChar char="•"/>
                      </a:pPr>
                      <a:r>
                        <a:rPr lang="es-ES_tradnl" sz="1400" dirty="0">
                          <a:effectLst/>
                          <a:latin typeface="Arial"/>
                        </a:rPr>
                        <a:t>A </a:t>
                      </a:r>
                      <a:r>
                        <a:rPr lang="es-ES_tradnl" sz="1400" dirty="0" err="1">
                          <a:effectLst/>
                          <a:latin typeface="Arial"/>
                        </a:rPr>
                        <a:t>Sealtiel</a:t>
                      </a:r>
                      <a:r>
                        <a:rPr lang="es-ES_tradnl" sz="1400" dirty="0">
                          <a:effectLst/>
                          <a:latin typeface="Arial"/>
                        </a:rPr>
                        <a:t> Alatriste le fue asignado </a:t>
                      </a:r>
                      <a:r>
                        <a:rPr lang="es-ES_tradnl" sz="1400" b="1" dirty="0">
                          <a:effectLst/>
                          <a:latin typeface="Arial"/>
                        </a:rPr>
                        <a:t>Premio Xavier </a:t>
                      </a:r>
                      <a:r>
                        <a:rPr lang="es-ES_tradnl" sz="1400" b="1" dirty="0" err="1">
                          <a:effectLst/>
                          <a:latin typeface="Arial"/>
                        </a:rPr>
                        <a:t>Villaurutia</a:t>
                      </a:r>
                      <a:r>
                        <a:rPr lang="es-ES_tradnl" sz="1400" b="1" dirty="0">
                          <a:effectLst/>
                          <a:latin typeface="Arial"/>
                        </a:rPr>
                        <a:t> </a:t>
                      </a:r>
                      <a:r>
                        <a:rPr lang="es-ES_tradnl" sz="1400" dirty="0">
                          <a:effectLst/>
                          <a:latin typeface="Arial"/>
                        </a:rPr>
                        <a:t>de Escritores para Escritores 2012, </a:t>
                      </a:r>
                      <a:endParaRPr lang="es-ES_tradnl" sz="1600" dirty="0">
                        <a:effectLst/>
                      </a:endParaRPr>
                    </a:p>
                  </a:txBody>
                  <a:tcPr anchor="ctr"/>
                </a:tc>
              </a:tr>
              <a:tr h="1723105">
                <a:tc>
                  <a:txBody>
                    <a:bodyPr/>
                    <a:lstStyle/>
                    <a:p>
                      <a:r>
                        <a:rPr lang="es-ES_tradnl" sz="1400" dirty="0">
                          <a:solidFill>
                            <a:srgbClr val="424242"/>
                          </a:solidFill>
                          <a:effectLst/>
                          <a:latin typeface="Arial"/>
                        </a:rPr>
                        <a:t>2 de febrero del 2012 </a:t>
                      </a:r>
                      <a:endParaRPr lang="es-ES_tradnl" sz="1600" dirty="0">
                        <a:effectLst/>
                      </a:endParaRPr>
                    </a:p>
                  </a:txBody>
                  <a:tcPr anchor="ctr"/>
                </a:tc>
                <a:tc>
                  <a:txBody>
                    <a:bodyPr/>
                    <a:lstStyle/>
                    <a:p>
                      <a:pPr marL="285750" indent="-285750">
                        <a:buFont typeface="Arial"/>
                        <a:buChar char="•"/>
                      </a:pPr>
                      <a:r>
                        <a:rPr lang="es-ES_tradnl" sz="1400" dirty="0">
                          <a:effectLst/>
                          <a:latin typeface="Arial"/>
                        </a:rPr>
                        <a:t>El Universal </a:t>
                      </a:r>
                      <a:r>
                        <a:rPr lang="es-ES_tradnl" sz="1400" dirty="0" err="1">
                          <a:effectLst/>
                          <a:latin typeface="Arial"/>
                        </a:rPr>
                        <a:t>reprodujo,un</a:t>
                      </a:r>
                      <a:r>
                        <a:rPr lang="es-ES_tradnl" sz="1400" dirty="0">
                          <a:effectLst/>
                          <a:latin typeface="Arial"/>
                        </a:rPr>
                        <a:t> cable de Notimex que da cuenta de la </a:t>
                      </a:r>
                      <a:r>
                        <a:rPr lang="es-ES_tradnl" sz="1400" dirty="0" err="1">
                          <a:effectLst/>
                          <a:latin typeface="Arial"/>
                        </a:rPr>
                        <a:t>presentación</a:t>
                      </a:r>
                      <a:r>
                        <a:rPr lang="es-ES_tradnl" sz="1400" dirty="0">
                          <a:effectLst/>
                          <a:latin typeface="Arial"/>
                        </a:rPr>
                        <a:t> en el Museo de Arte </a:t>
                      </a:r>
                      <a:r>
                        <a:rPr lang="es-ES_tradnl" sz="1400" dirty="0" err="1">
                          <a:effectLst/>
                          <a:latin typeface="Arial"/>
                        </a:rPr>
                        <a:t>Contemporáneo</a:t>
                      </a:r>
                      <a:r>
                        <a:rPr lang="es-ES_tradnl" sz="1400" dirty="0">
                          <a:effectLst/>
                          <a:latin typeface="Arial"/>
                        </a:rPr>
                        <a:t> de la UNAM de los libros que le merecieron el </a:t>
                      </a:r>
                      <a:r>
                        <a:rPr lang="es-ES_tradnl" sz="1400" dirty="0" err="1">
                          <a:effectLst/>
                          <a:latin typeface="Arial"/>
                        </a:rPr>
                        <a:t>galardón</a:t>
                      </a:r>
                      <a:r>
                        <a:rPr lang="es-ES_tradnl" sz="1400" dirty="0">
                          <a:effectLst/>
                          <a:latin typeface="Arial"/>
                        </a:rPr>
                        <a:t> al Sr. Alatriste. En esa </a:t>
                      </a:r>
                      <a:r>
                        <a:rPr lang="es-ES_tradnl" sz="1400" dirty="0" err="1">
                          <a:effectLst/>
                          <a:latin typeface="Arial"/>
                        </a:rPr>
                        <a:t>presentación</a:t>
                      </a:r>
                      <a:r>
                        <a:rPr lang="es-ES_tradnl" sz="1400" dirty="0">
                          <a:effectLst/>
                          <a:latin typeface="Arial"/>
                        </a:rPr>
                        <a:t>, el escritor </a:t>
                      </a:r>
                      <a:r>
                        <a:rPr lang="es-ES_tradnl" sz="1400" dirty="0" smtClean="0">
                          <a:effectLst/>
                          <a:latin typeface="Arial"/>
                        </a:rPr>
                        <a:t>aclaró que: “</a:t>
                      </a:r>
                      <a:r>
                        <a:rPr lang="es-ES_tradnl" sz="1400" dirty="0" err="1">
                          <a:effectLst/>
                          <a:latin typeface="Arial"/>
                        </a:rPr>
                        <a:t>Podría</a:t>
                      </a:r>
                      <a:r>
                        <a:rPr lang="es-ES_tradnl" sz="1400" dirty="0">
                          <a:effectLst/>
                          <a:latin typeface="Arial"/>
                        </a:rPr>
                        <a:t> decir que es una especie de cita literaria elevada al cuadrado, un homenaje a James”. </a:t>
                      </a:r>
                      <a:endParaRPr lang="es-ES_tradnl" sz="1600" dirty="0">
                        <a:effectLst/>
                      </a:endParaRPr>
                    </a:p>
                  </a:txBody>
                  <a:tcPr anchor="ctr"/>
                </a:tc>
              </a:tr>
              <a:tr h="2030414">
                <a:tc>
                  <a:txBody>
                    <a:bodyPr/>
                    <a:lstStyle/>
                    <a:p>
                      <a:r>
                        <a:rPr lang="es-ES_tradnl" sz="1400">
                          <a:solidFill>
                            <a:srgbClr val="424242"/>
                          </a:solidFill>
                          <a:effectLst/>
                          <a:latin typeface="Arial"/>
                        </a:rPr>
                        <a:t>4 de febrero del 2012 </a:t>
                      </a:r>
                      <a:endParaRPr lang="es-ES_tradnl" sz="1600">
                        <a:effectLst/>
                      </a:endParaRPr>
                    </a:p>
                  </a:txBody>
                  <a:tcPr anchor="ctr"/>
                </a:tc>
                <a:tc>
                  <a:txBody>
                    <a:bodyPr/>
                    <a:lstStyle/>
                    <a:p>
                      <a:pPr marL="285750" indent="-285750">
                        <a:buFont typeface="Arial"/>
                        <a:buChar char="•"/>
                      </a:pPr>
                      <a:r>
                        <a:rPr lang="es-ES_tradnl" sz="1400" dirty="0">
                          <a:effectLst/>
                          <a:latin typeface="Arial"/>
                        </a:rPr>
                        <a:t>Frente incontables </a:t>
                      </a:r>
                      <a:r>
                        <a:rPr lang="es-ES_tradnl" sz="1400" dirty="0" err="1">
                          <a:effectLst/>
                          <a:latin typeface="Arial"/>
                        </a:rPr>
                        <a:t>críticas</a:t>
                      </a:r>
                      <a:r>
                        <a:rPr lang="es-ES_tradnl" sz="1400" dirty="0">
                          <a:effectLst/>
                          <a:latin typeface="Arial"/>
                        </a:rPr>
                        <a:t> adversas, pocas voces se alzaron para </a:t>
                      </a:r>
                      <a:r>
                        <a:rPr lang="es-ES_tradnl" sz="1400" b="1" dirty="0">
                          <a:effectLst/>
                          <a:latin typeface="Arial"/>
                        </a:rPr>
                        <a:t>defender a Alatriste y a la UNAM, </a:t>
                      </a:r>
                      <a:r>
                        <a:rPr lang="es-ES_tradnl" sz="1400" dirty="0">
                          <a:effectLst/>
                          <a:latin typeface="Arial"/>
                        </a:rPr>
                        <a:t>como la de </a:t>
                      </a:r>
                      <a:r>
                        <a:rPr lang="es-ES_tradnl" sz="1400" b="1" dirty="0">
                          <a:effectLst/>
                          <a:latin typeface="Arial"/>
                        </a:rPr>
                        <a:t>Carmen Lira </a:t>
                      </a:r>
                      <a:r>
                        <a:rPr lang="es-ES_tradnl" sz="1400" dirty="0">
                          <a:effectLst/>
                          <a:latin typeface="Arial"/>
                        </a:rPr>
                        <a:t>en </a:t>
                      </a:r>
                      <a:r>
                        <a:rPr lang="es-ES_tradnl" sz="1400" i="1" dirty="0">
                          <a:effectLst/>
                          <a:latin typeface="Arial"/>
                        </a:rPr>
                        <a:t>La Jornada </a:t>
                      </a:r>
                      <a:r>
                        <a:rPr lang="es-ES_tradnl" sz="1400" dirty="0">
                          <a:effectLst/>
                          <a:latin typeface="Arial"/>
                        </a:rPr>
                        <a:t>: </a:t>
                      </a:r>
                      <a:endParaRPr lang="es-ES_tradnl" sz="1600" dirty="0">
                        <a:effectLst/>
                      </a:endParaRPr>
                    </a:p>
                    <a:p>
                      <a:r>
                        <a:rPr lang="es-ES_tradnl" sz="1400" dirty="0">
                          <a:effectLst/>
                          <a:latin typeface="Arial"/>
                        </a:rPr>
                        <a:t>“Los intelectuales Gabriel </a:t>
                      </a:r>
                      <a:r>
                        <a:rPr lang="es-ES_tradnl" sz="1400" dirty="0" err="1">
                          <a:effectLst/>
                          <a:latin typeface="Arial"/>
                        </a:rPr>
                        <a:t>Zaid</a:t>
                      </a:r>
                      <a:r>
                        <a:rPr lang="es-ES_tradnl" sz="1400" dirty="0">
                          <a:effectLst/>
                          <a:latin typeface="Arial"/>
                        </a:rPr>
                        <a:t> y Guillermo Sheridan, en este momento tan </a:t>
                      </a:r>
                      <a:r>
                        <a:rPr lang="es-ES_tradnl" sz="1400" dirty="0" err="1">
                          <a:effectLst/>
                          <a:latin typeface="Arial"/>
                        </a:rPr>
                        <a:t>frágil</a:t>
                      </a:r>
                      <a:r>
                        <a:rPr lang="es-ES_tradnl" sz="1400" dirty="0">
                          <a:effectLst/>
                          <a:latin typeface="Arial"/>
                        </a:rPr>
                        <a:t> de nuestro </a:t>
                      </a:r>
                      <a:r>
                        <a:rPr lang="es-ES_tradnl" sz="1400" dirty="0" err="1">
                          <a:effectLst/>
                          <a:latin typeface="Arial"/>
                        </a:rPr>
                        <a:t>país</a:t>
                      </a:r>
                      <a:r>
                        <a:rPr lang="es-ES_tradnl" sz="1400" dirty="0">
                          <a:effectLst/>
                          <a:latin typeface="Arial"/>
                        </a:rPr>
                        <a:t>, se erigieron en jueces y propietarios del premio Villaurrutia atacando a la Universidad de estar colonizando el premio otorgado este </a:t>
                      </a:r>
                      <a:r>
                        <a:rPr lang="es-ES_tradnl" sz="1400" dirty="0" err="1">
                          <a:effectLst/>
                          <a:latin typeface="Arial"/>
                        </a:rPr>
                        <a:t>año</a:t>
                      </a:r>
                      <a:r>
                        <a:rPr lang="es-ES_tradnl" sz="1400" dirty="0">
                          <a:effectLst/>
                          <a:latin typeface="Arial"/>
                        </a:rPr>
                        <a:t> a </a:t>
                      </a:r>
                      <a:r>
                        <a:rPr lang="es-ES_tradnl" sz="1400" dirty="0" err="1">
                          <a:effectLst/>
                          <a:latin typeface="Arial"/>
                        </a:rPr>
                        <a:t>Sealtiel</a:t>
                      </a:r>
                      <a:r>
                        <a:rPr lang="es-ES_tradnl" sz="1400" dirty="0">
                          <a:effectLst/>
                          <a:latin typeface="Arial"/>
                        </a:rPr>
                        <a:t> Alatriste y Felipe Garrido.” </a:t>
                      </a:r>
                      <a:endParaRPr lang="es-ES_tradnl" sz="1600" dirty="0">
                        <a:effectLst/>
                      </a:endParaRPr>
                    </a:p>
                  </a:txBody>
                  <a:tcPr anchor="ctr"/>
                </a:tc>
              </a:tr>
            </a:tbl>
          </a:graphicData>
        </a:graphic>
      </p:graphicFrame>
    </p:spTree>
    <p:extLst>
      <p:ext uri="{BB962C8B-B14F-4D97-AF65-F5344CB8AC3E}">
        <p14:creationId xmlns:p14="http://schemas.microsoft.com/office/powerpoint/2010/main" val="2697960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vertical 1"/>
          <p:cNvSpPr>
            <a:spLocks noGrp="1"/>
          </p:cNvSpPr>
          <p:nvPr>
            <p:ph type="body" orient="vert" idx="1"/>
          </p:nvPr>
        </p:nvSpPr>
        <p:spPr/>
        <p:txBody>
          <a:bodyPr vert="horz"/>
          <a:lstStyle/>
          <a:p>
            <a:endParaRPr lang="es-ES" dirty="0"/>
          </a:p>
        </p:txBody>
      </p:sp>
      <p:sp>
        <p:nvSpPr>
          <p:cNvPr id="3" name="Título vertical 2"/>
          <p:cNvSpPr>
            <a:spLocks noGrp="1"/>
          </p:cNvSpPr>
          <p:nvPr>
            <p:ph type="title" orient="vert"/>
          </p:nvPr>
        </p:nvSpPr>
        <p:spPr>
          <a:xfrm>
            <a:off x="8311444" y="914401"/>
            <a:ext cx="626689" cy="5029200"/>
          </a:xfrm>
        </p:spPr>
        <p:txBody>
          <a:bodyPr vert="horz">
            <a:normAutofit fontScale="90000"/>
          </a:bodyPr>
          <a:lstStyle/>
          <a:p>
            <a:r>
              <a:rPr lang="es-ES" dirty="0" smtClean="0"/>
              <a:t>H</a:t>
            </a:r>
            <a:br>
              <a:rPr lang="es-ES" dirty="0" smtClean="0"/>
            </a:br>
            <a:r>
              <a:rPr lang="es-ES" dirty="0" smtClean="0"/>
              <a:t>e</a:t>
            </a:r>
            <a:br>
              <a:rPr lang="es-ES" dirty="0" smtClean="0"/>
            </a:br>
            <a:r>
              <a:rPr lang="es-ES" dirty="0" smtClean="0"/>
              <a:t>c</a:t>
            </a:r>
            <a:br>
              <a:rPr lang="es-ES" dirty="0" smtClean="0"/>
            </a:br>
            <a:r>
              <a:rPr lang="es-ES" dirty="0" smtClean="0"/>
              <a:t>h</a:t>
            </a:r>
            <a:br>
              <a:rPr lang="es-ES" dirty="0" smtClean="0"/>
            </a:br>
            <a:r>
              <a:rPr lang="es-ES" dirty="0" smtClean="0"/>
              <a:t>o</a:t>
            </a:r>
            <a:br>
              <a:rPr lang="es-ES" dirty="0" smtClean="0"/>
            </a:br>
            <a:r>
              <a:rPr lang="es-ES" dirty="0" smtClean="0"/>
              <a:t>s</a:t>
            </a:r>
            <a:br>
              <a:rPr lang="es-ES" dirty="0" smtClean="0"/>
            </a:br>
            <a:r>
              <a:rPr lang="es-ES" dirty="0"/>
              <a:t/>
            </a:r>
            <a:br>
              <a:rPr lang="es-ES" dirty="0"/>
            </a:br>
            <a:r>
              <a:rPr lang="es-ES" dirty="0" smtClean="0"/>
              <a:t>i</a:t>
            </a:r>
            <a:br>
              <a:rPr lang="es-ES" dirty="0" smtClean="0"/>
            </a:br>
            <a:r>
              <a:rPr lang="es-ES" dirty="0" smtClean="0"/>
              <a:t>m</a:t>
            </a:r>
            <a:br>
              <a:rPr lang="es-ES" dirty="0" smtClean="0"/>
            </a:br>
            <a:r>
              <a:rPr lang="es-ES" dirty="0" smtClean="0"/>
              <a:t>p</a:t>
            </a:r>
            <a:br>
              <a:rPr lang="es-ES" dirty="0" smtClean="0"/>
            </a:br>
            <a:r>
              <a:rPr lang="es-ES" dirty="0" smtClean="0"/>
              <a:t>o</a:t>
            </a:r>
            <a:br>
              <a:rPr lang="es-ES" dirty="0" smtClean="0"/>
            </a:br>
            <a:r>
              <a:rPr lang="es-ES" dirty="0" smtClean="0"/>
              <a:t>r</a:t>
            </a:r>
            <a:br>
              <a:rPr lang="es-ES" dirty="0" smtClean="0"/>
            </a:br>
            <a:r>
              <a:rPr lang="es-ES" dirty="0" smtClean="0"/>
              <a:t>t</a:t>
            </a:r>
            <a:br>
              <a:rPr lang="es-ES" dirty="0" smtClean="0"/>
            </a:br>
            <a:r>
              <a:rPr lang="es-ES" dirty="0" smtClean="0"/>
              <a:t>a</a:t>
            </a:r>
            <a:br>
              <a:rPr lang="es-ES" dirty="0" smtClean="0"/>
            </a:br>
            <a:r>
              <a:rPr lang="es-ES" dirty="0" smtClean="0"/>
              <a:t>n</a:t>
            </a:r>
            <a:br>
              <a:rPr lang="es-ES" dirty="0" smtClean="0"/>
            </a:br>
            <a:r>
              <a:rPr lang="es-ES" dirty="0" smtClean="0"/>
              <a:t>t</a:t>
            </a:r>
            <a:br>
              <a:rPr lang="es-ES" dirty="0" smtClean="0"/>
            </a:br>
            <a:r>
              <a:rPr lang="es-ES" dirty="0" smtClean="0"/>
              <a:t>e</a:t>
            </a:r>
            <a:br>
              <a:rPr lang="es-ES" dirty="0" smtClean="0"/>
            </a:br>
            <a:r>
              <a:rPr lang="es-ES" dirty="0" smtClean="0"/>
              <a:t>s </a:t>
            </a:r>
            <a:endParaRPr lang="es-ES" dirty="0"/>
          </a:p>
        </p:txBody>
      </p:sp>
      <p:graphicFrame>
        <p:nvGraphicFramePr>
          <p:cNvPr id="4" name="Tabla 3"/>
          <p:cNvGraphicFramePr>
            <a:graphicFrameLocks noGrp="1"/>
          </p:cNvGraphicFramePr>
          <p:nvPr>
            <p:extLst>
              <p:ext uri="{D42A27DB-BD31-4B8C-83A1-F6EECF244321}">
                <p14:modId xmlns:p14="http://schemas.microsoft.com/office/powerpoint/2010/main" val="2160220064"/>
              </p:ext>
            </p:extLst>
          </p:nvPr>
        </p:nvGraphicFramePr>
        <p:xfrm>
          <a:off x="141111" y="481088"/>
          <a:ext cx="7870043" cy="5925355"/>
        </p:xfrm>
        <a:graphic>
          <a:graphicData uri="http://schemas.openxmlformats.org/drawingml/2006/table">
            <a:tbl>
              <a:tblPr firstRow="1" bandRow="1">
                <a:tableStyleId>{5C22544A-7EE6-4342-B048-85BDC9FD1C3A}</a:tableStyleId>
              </a:tblPr>
              <a:tblGrid>
                <a:gridCol w="2702131"/>
                <a:gridCol w="5167912"/>
              </a:tblGrid>
              <a:tr h="1137510">
                <a:tc>
                  <a:txBody>
                    <a:bodyPr/>
                    <a:lstStyle/>
                    <a:p>
                      <a:r>
                        <a:rPr lang="es-ES_tradnl" sz="1600" dirty="0" smtClean="0">
                          <a:solidFill>
                            <a:srgbClr val="FFFFFF"/>
                          </a:solidFill>
                          <a:effectLst/>
                          <a:latin typeface="Arial"/>
                        </a:rPr>
                        <a:t>9 de </a:t>
                      </a:r>
                      <a:r>
                        <a:rPr lang="es-ES_tradnl" sz="1600" dirty="0">
                          <a:solidFill>
                            <a:srgbClr val="FFFFFF"/>
                          </a:solidFill>
                          <a:effectLst/>
                          <a:latin typeface="Arial"/>
                        </a:rPr>
                        <a:t>febrero del 2012 </a:t>
                      </a:r>
                      <a:endParaRPr lang="es-ES_tradnl" dirty="0">
                        <a:solidFill>
                          <a:srgbClr val="FFFFFF"/>
                        </a:solidFill>
                        <a:effectLst/>
                      </a:endParaRPr>
                    </a:p>
                  </a:txBody>
                  <a:tcPr anchor="ctr"/>
                </a:tc>
                <a:tc>
                  <a:txBody>
                    <a:bodyPr/>
                    <a:lstStyle/>
                    <a:p>
                      <a:pPr marL="285750" indent="-285750">
                        <a:buFont typeface="Arial"/>
                        <a:buChar char="•"/>
                      </a:pPr>
                      <a:r>
                        <a:rPr lang="es-ES_tradnl" sz="1600" dirty="0">
                          <a:effectLst/>
                          <a:latin typeface="Arial"/>
                        </a:rPr>
                        <a:t>Guillermo Sheridan le dedicó su poema </a:t>
                      </a:r>
                      <a:r>
                        <a:rPr lang="es-ES_tradnl" sz="1600" dirty="0" err="1">
                          <a:effectLst/>
                          <a:latin typeface="Arial"/>
                        </a:rPr>
                        <a:t>satírico</a:t>
                      </a:r>
                      <a:r>
                        <a:rPr lang="es-ES_tradnl" sz="1600" dirty="0">
                          <a:effectLst/>
                          <a:latin typeface="Arial"/>
                        </a:rPr>
                        <a:t> </a:t>
                      </a:r>
                      <a:r>
                        <a:rPr lang="es-ES_tradnl" sz="1600" i="1" dirty="0">
                          <a:effectLst/>
                          <a:latin typeface="Arial"/>
                        </a:rPr>
                        <a:t>La </a:t>
                      </a:r>
                      <a:r>
                        <a:rPr lang="es-ES_tradnl" sz="1600" i="1" dirty="0" err="1">
                          <a:effectLst/>
                          <a:latin typeface="Arial"/>
                        </a:rPr>
                        <a:t>villanela</a:t>
                      </a:r>
                      <a:r>
                        <a:rPr lang="es-ES_tradnl" sz="1600" i="1" dirty="0">
                          <a:effectLst/>
                          <a:latin typeface="Arial"/>
                        </a:rPr>
                        <a:t> de </a:t>
                      </a:r>
                      <a:r>
                        <a:rPr lang="es-ES_tradnl" sz="1600" i="1" dirty="0" err="1">
                          <a:effectLst/>
                          <a:latin typeface="Arial"/>
                        </a:rPr>
                        <a:t>Sealtiel</a:t>
                      </a:r>
                      <a:r>
                        <a:rPr lang="es-ES_tradnl" sz="1600" i="1" dirty="0">
                          <a:effectLst/>
                          <a:latin typeface="Arial"/>
                        </a:rPr>
                        <a:t> Alatriste, </a:t>
                      </a:r>
                      <a:r>
                        <a:rPr lang="es-ES_tradnl" sz="1600" dirty="0">
                          <a:effectLst/>
                          <a:latin typeface="Arial"/>
                        </a:rPr>
                        <a:t>y sumó en total </a:t>
                      </a:r>
                      <a:r>
                        <a:rPr lang="es-ES_tradnl" sz="1600" b="1" dirty="0">
                          <a:effectLst/>
                          <a:latin typeface="Arial"/>
                        </a:rPr>
                        <a:t>ocho </a:t>
                      </a:r>
                      <a:r>
                        <a:rPr lang="es-ES_tradnl" sz="1600" b="1" dirty="0" err="1">
                          <a:effectLst/>
                          <a:latin typeface="Arial"/>
                        </a:rPr>
                        <a:t>artículos</a:t>
                      </a:r>
                      <a:r>
                        <a:rPr lang="es-ES_tradnl" sz="1600" b="1" dirty="0">
                          <a:effectLst/>
                          <a:latin typeface="Arial"/>
                        </a:rPr>
                        <a:t> </a:t>
                      </a:r>
                      <a:r>
                        <a:rPr lang="es-ES_tradnl" sz="1600" b="1" dirty="0" err="1">
                          <a:effectLst/>
                          <a:latin typeface="Arial"/>
                        </a:rPr>
                        <a:t>periodísticos</a:t>
                      </a:r>
                      <a:r>
                        <a:rPr lang="es-ES_tradnl" sz="1600" b="1" dirty="0">
                          <a:effectLst/>
                          <a:latin typeface="Arial"/>
                        </a:rPr>
                        <a:t> de plagios que </a:t>
                      </a:r>
                      <a:r>
                        <a:rPr lang="es-ES_tradnl" sz="1600" b="1" dirty="0" err="1">
                          <a:effectLst/>
                          <a:latin typeface="Arial"/>
                        </a:rPr>
                        <a:t>podían</a:t>
                      </a:r>
                      <a:r>
                        <a:rPr lang="es-ES_tradnl" sz="1600" b="1" dirty="0">
                          <a:effectLst/>
                          <a:latin typeface="Arial"/>
                        </a:rPr>
                        <a:t> </a:t>
                      </a:r>
                      <a:r>
                        <a:rPr lang="es-ES_tradnl" sz="1600" b="1" dirty="0" err="1">
                          <a:effectLst/>
                          <a:latin typeface="Arial"/>
                        </a:rPr>
                        <a:t>documentársele</a:t>
                      </a:r>
                      <a:r>
                        <a:rPr lang="es-ES_tradnl" sz="1600" b="1" dirty="0">
                          <a:effectLst/>
                          <a:latin typeface="Arial"/>
                        </a:rPr>
                        <a:t>. </a:t>
                      </a:r>
                      <a:endParaRPr lang="es-ES_tradnl" dirty="0">
                        <a:effectLst/>
                      </a:endParaRPr>
                    </a:p>
                  </a:txBody>
                  <a:tcPr anchor="ctr"/>
                </a:tc>
              </a:tr>
              <a:tr h="3098871">
                <a:tc>
                  <a:txBody>
                    <a:bodyPr/>
                    <a:lstStyle/>
                    <a:p>
                      <a:r>
                        <a:rPr lang="es-ES_tradnl" sz="1600">
                          <a:solidFill>
                            <a:srgbClr val="424242"/>
                          </a:solidFill>
                          <a:effectLst/>
                          <a:latin typeface="Arial"/>
                        </a:rPr>
                        <a:t>13 de febrero del 2012 </a:t>
                      </a:r>
                      <a:endParaRPr lang="es-ES_tradnl">
                        <a:effectLst/>
                      </a:endParaRPr>
                    </a:p>
                  </a:txBody>
                  <a:tcPr anchor="ctr"/>
                </a:tc>
                <a:tc>
                  <a:txBody>
                    <a:bodyPr/>
                    <a:lstStyle/>
                    <a:p>
                      <a:pPr marL="285750" indent="-285750">
                        <a:buFont typeface="Arial"/>
                        <a:buChar char="•"/>
                      </a:pPr>
                      <a:r>
                        <a:rPr lang="es-ES_tradnl" sz="1600" dirty="0">
                          <a:effectLst/>
                          <a:latin typeface="Arial"/>
                        </a:rPr>
                        <a:t>En la radio, </a:t>
                      </a:r>
                      <a:r>
                        <a:rPr lang="es-ES_tradnl" sz="1600" dirty="0" err="1">
                          <a:effectLst/>
                          <a:latin typeface="Arial"/>
                        </a:rPr>
                        <a:t>Jesús</a:t>
                      </a:r>
                      <a:r>
                        <a:rPr lang="es-ES_tradnl" sz="1600" dirty="0">
                          <a:effectLst/>
                          <a:latin typeface="Arial"/>
                        </a:rPr>
                        <a:t> Silva </a:t>
                      </a:r>
                      <a:r>
                        <a:rPr lang="es-ES_tradnl" sz="1600" dirty="0" err="1">
                          <a:effectLst/>
                          <a:latin typeface="Arial"/>
                        </a:rPr>
                        <a:t>Herzog</a:t>
                      </a:r>
                      <a:r>
                        <a:rPr lang="es-ES_tradnl" sz="1600" dirty="0">
                          <a:effectLst/>
                          <a:latin typeface="Arial"/>
                        </a:rPr>
                        <a:t> apuntó su </a:t>
                      </a:r>
                      <a:r>
                        <a:rPr lang="es-ES_tradnl" sz="1600" dirty="0" err="1">
                          <a:effectLst/>
                          <a:latin typeface="Arial"/>
                        </a:rPr>
                        <a:t>preocupación</a:t>
                      </a:r>
                      <a:r>
                        <a:rPr lang="es-ES_tradnl" sz="1600" dirty="0">
                          <a:effectLst/>
                          <a:latin typeface="Arial"/>
                        </a:rPr>
                        <a:t> de que un funcionario de la UNAM estuviese involucrado en acusaciones de </a:t>
                      </a:r>
                      <a:r>
                        <a:rPr lang="es-ES_tradnl" sz="1600" dirty="0" smtClean="0">
                          <a:effectLst/>
                          <a:latin typeface="Arial"/>
                        </a:rPr>
                        <a:t>plagio.</a:t>
                      </a:r>
                    </a:p>
                    <a:p>
                      <a:pPr marL="285750" indent="-285750">
                        <a:buFont typeface="Arial"/>
                        <a:buChar char="•"/>
                      </a:pPr>
                      <a:endParaRPr lang="es-ES_tradnl" sz="1600" dirty="0" smtClean="0">
                        <a:effectLst/>
                        <a:latin typeface="Arial"/>
                      </a:endParaRPr>
                    </a:p>
                    <a:p>
                      <a:pPr marL="285750" indent="-285750">
                        <a:buFont typeface="Arial"/>
                        <a:buChar char="•"/>
                      </a:pPr>
                      <a:r>
                        <a:rPr lang="es-ES_tradnl" sz="1600" dirty="0" smtClean="0">
                          <a:effectLst/>
                          <a:latin typeface="Arial"/>
                        </a:rPr>
                        <a:t>Cerró exitosamente la petición en Internet a la Sociedad</a:t>
                      </a:r>
                      <a:r>
                        <a:rPr lang="es-ES_tradnl" sz="1600" baseline="0" dirty="0" smtClean="0">
                          <a:effectLst/>
                          <a:latin typeface="Arial"/>
                        </a:rPr>
                        <a:t> Alfonsina Internacional, el INBA y el C</a:t>
                      </a:r>
                      <a:r>
                        <a:rPr lang="es-ES" sz="1600" baseline="0" dirty="0" smtClean="0">
                          <a:effectLst/>
                          <a:latin typeface="Arial"/>
                        </a:rPr>
                        <a:t>o</a:t>
                      </a:r>
                      <a:r>
                        <a:rPr lang="es-ES_tradnl" sz="1600" baseline="0" dirty="0" err="1" smtClean="0">
                          <a:effectLst/>
                          <a:latin typeface="Arial"/>
                        </a:rPr>
                        <a:t>naculta</a:t>
                      </a:r>
                      <a:r>
                        <a:rPr lang="es-ES_tradnl" sz="1600" baseline="0" dirty="0" smtClean="0">
                          <a:effectLst/>
                          <a:latin typeface="Arial"/>
                        </a:rPr>
                        <a:t> de 273 intelectuales mexicanos preocupados por la corrupción y el plagio solicitaron la revocación del premio Xavier Villaurrutia a Alatriste. </a:t>
                      </a:r>
                      <a:endParaRPr lang="es-ES_tradnl" sz="1600" dirty="0" smtClean="0">
                        <a:effectLst/>
                        <a:latin typeface="Arial"/>
                      </a:endParaRPr>
                    </a:p>
                  </a:txBody>
                  <a:tcPr anchor="ctr"/>
                </a:tc>
              </a:tr>
              <a:tr h="1688974">
                <a:tc>
                  <a:txBody>
                    <a:bodyPr/>
                    <a:lstStyle/>
                    <a:p>
                      <a:r>
                        <a:rPr lang="es-ES_tradnl" sz="1600">
                          <a:solidFill>
                            <a:srgbClr val="424242"/>
                          </a:solidFill>
                          <a:effectLst/>
                          <a:latin typeface="Arial"/>
                        </a:rPr>
                        <a:t>15 de febrero del 2012 </a:t>
                      </a:r>
                      <a:endParaRPr lang="es-ES_tradnl">
                        <a:effectLst/>
                      </a:endParaRPr>
                    </a:p>
                  </a:txBody>
                  <a:tcPr anchor="ctr"/>
                </a:tc>
                <a:tc>
                  <a:txBody>
                    <a:bodyPr/>
                    <a:lstStyle/>
                    <a:p>
                      <a:pPr marL="285750" indent="-285750">
                        <a:buFont typeface="Arial"/>
                        <a:buChar char="•"/>
                      </a:pPr>
                      <a:r>
                        <a:rPr lang="es-ES_tradnl" sz="1600" dirty="0">
                          <a:effectLst/>
                          <a:latin typeface="TimesNewRoman"/>
                        </a:rPr>
                        <a:t>Renuncia de Alatriste al Villaurrutia 2012 y a su cargo como coordinador de </a:t>
                      </a:r>
                      <a:r>
                        <a:rPr lang="es-ES_tradnl" sz="1600" dirty="0" err="1">
                          <a:effectLst/>
                          <a:latin typeface="TimesNewRoman"/>
                        </a:rPr>
                        <a:t>Difusión</a:t>
                      </a:r>
                      <a:r>
                        <a:rPr lang="es-ES_tradnl" sz="1600" dirty="0">
                          <a:effectLst/>
                          <a:latin typeface="TimesNewRoman"/>
                        </a:rPr>
                        <a:t> Cultural de la UNAM. </a:t>
                      </a:r>
                      <a:endParaRPr lang="es-ES_tradnl" dirty="0">
                        <a:effectLst/>
                      </a:endParaRPr>
                    </a:p>
                  </a:txBody>
                  <a:tcPr anchor="ctr"/>
                </a:tc>
              </a:tr>
            </a:tbl>
          </a:graphicData>
        </a:graphic>
      </p:graphicFrame>
    </p:spTree>
    <p:extLst>
      <p:ext uri="{BB962C8B-B14F-4D97-AF65-F5344CB8AC3E}">
        <p14:creationId xmlns:p14="http://schemas.microsoft.com/office/powerpoint/2010/main" val="2248950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sz="quarter" idx="13"/>
          </p:nvPr>
        </p:nvSpPr>
        <p:spPr>
          <a:xfrm>
            <a:off x="457200" y="2020824"/>
            <a:ext cx="4862689" cy="4583176"/>
          </a:xfrm>
        </p:spPr>
        <p:txBody>
          <a:bodyPr>
            <a:normAutofit lnSpcReduction="10000"/>
          </a:bodyPr>
          <a:lstStyle/>
          <a:p>
            <a:pPr algn="just"/>
            <a:r>
              <a:rPr lang="es-ES" dirty="0" smtClean="0"/>
              <a:t>El 13 de febrero, después de la renuncia de Alatriste a la UNAM, 273 personas solicitaron revocar el premio Xavier Villaurrutia a dicho escritor mexicano, con el siguiente argumento:</a:t>
            </a:r>
          </a:p>
          <a:p>
            <a:endParaRPr lang="es-ES" dirty="0"/>
          </a:p>
          <a:p>
            <a:pPr lvl="1" algn="l"/>
            <a:r>
              <a:rPr lang="es-ES" b="1" dirty="0" smtClean="0"/>
              <a:t>	“No se puede premiar el plagio. Quien 	plagia no es escritor, sino un ladrón de 	ideas y palabras. Cuando se utilizan 	fuentes ajenas, debe de mediar un 	reconocimiento expreso como una cita o 	mención a la fuente. </a:t>
            </a:r>
            <a:r>
              <a:rPr lang="es-ES" b="1" dirty="0" err="1" smtClean="0"/>
              <a:t>Sealtiel</a:t>
            </a:r>
            <a:r>
              <a:rPr lang="es-ES" b="1" dirty="0" smtClean="0"/>
              <a:t> Alatriste ha 	demostrado no hacer eso y tomar 	párrafos enteros de otros escritores 	haciéndolos pasar como suyos. Esto no 	se debe permitir”.</a:t>
            </a:r>
            <a:endParaRPr lang="es-ES" b="1" dirty="0"/>
          </a:p>
        </p:txBody>
      </p:sp>
      <p:sp>
        <p:nvSpPr>
          <p:cNvPr id="3" name="Título 2"/>
          <p:cNvSpPr>
            <a:spLocks noGrp="1"/>
          </p:cNvSpPr>
          <p:nvPr>
            <p:ph type="title"/>
          </p:nvPr>
        </p:nvSpPr>
        <p:spPr>
          <a:xfrm>
            <a:off x="2514600" y="304236"/>
            <a:ext cx="4114800" cy="701040"/>
          </a:xfrm>
        </p:spPr>
        <p:txBody>
          <a:bodyPr>
            <a:normAutofit fontScale="90000"/>
          </a:bodyPr>
          <a:lstStyle/>
          <a:p>
            <a:r>
              <a:rPr lang="es-ES" dirty="0" smtClean="0"/>
              <a:t>Imagen de Alatriste ante público intelectual mexicano</a:t>
            </a:r>
            <a:endParaRPr lang="es-ES" dirty="0"/>
          </a:p>
        </p:txBody>
      </p:sp>
      <p:pic>
        <p:nvPicPr>
          <p:cNvPr id="8" name="Imagen 7"/>
          <p:cNvPicPr>
            <a:picLocks noChangeAspect="1"/>
          </p:cNvPicPr>
          <p:nvPr/>
        </p:nvPicPr>
        <p:blipFill>
          <a:blip r:embed="rId2"/>
          <a:stretch>
            <a:fillRect/>
          </a:stretch>
        </p:blipFill>
        <p:spPr>
          <a:xfrm>
            <a:off x="5934833" y="2153695"/>
            <a:ext cx="2777624" cy="3495024"/>
          </a:xfrm>
          <a:prstGeom prst="rect">
            <a:avLst/>
          </a:prstGeom>
        </p:spPr>
      </p:pic>
    </p:spTree>
    <p:extLst>
      <p:ext uri="{BB962C8B-B14F-4D97-AF65-F5344CB8AC3E}">
        <p14:creationId xmlns:p14="http://schemas.microsoft.com/office/powerpoint/2010/main" val="1376305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2514600" y="561632"/>
            <a:ext cx="4114800" cy="421640"/>
          </a:xfrm>
        </p:spPr>
        <p:txBody>
          <a:bodyPr>
            <a:noAutofit/>
          </a:bodyPr>
          <a:lstStyle/>
          <a:p>
            <a:r>
              <a:rPr lang="es-ES_tradnl" sz="3200" baseline="30000" dirty="0" smtClean="0"/>
              <a:t/>
            </a:r>
            <a:br>
              <a:rPr lang="es-ES_tradnl" sz="3200" baseline="30000" dirty="0" smtClean="0"/>
            </a:br>
            <a:r>
              <a:rPr lang="es-ES_tradnl" sz="3200" baseline="30000" dirty="0" smtClean="0"/>
              <a:t>Carta </a:t>
            </a:r>
            <a:r>
              <a:rPr lang="es-ES_tradnl" sz="3200" baseline="30000" dirty="0"/>
              <a:t>de Alatriste</a:t>
            </a:r>
            <a:br>
              <a:rPr lang="es-ES_tradnl" sz="3200" baseline="30000" dirty="0"/>
            </a:br>
            <a:endParaRPr lang="es-ES" sz="2000" dirty="0"/>
          </a:p>
        </p:txBody>
      </p:sp>
      <p:sp>
        <p:nvSpPr>
          <p:cNvPr id="5" name="Rectángulo 4"/>
          <p:cNvSpPr/>
          <p:nvPr/>
        </p:nvSpPr>
        <p:spPr>
          <a:xfrm>
            <a:off x="251245" y="1450363"/>
            <a:ext cx="8501042" cy="7089114"/>
          </a:xfrm>
          <a:prstGeom prst="rect">
            <a:avLst/>
          </a:prstGeom>
        </p:spPr>
        <p:txBody>
          <a:bodyPr wrap="square" numCol="2">
            <a:spAutoFit/>
          </a:bodyPr>
          <a:lstStyle/>
          <a:p>
            <a:pPr lvl="1">
              <a:lnSpc>
                <a:spcPct val="120000"/>
              </a:lnSpc>
            </a:pPr>
            <a:r>
              <a:rPr lang="es-ES_tradnl" sz="2200" baseline="30000" dirty="0" smtClean="0"/>
              <a:t>“</a:t>
            </a:r>
            <a:r>
              <a:rPr lang="es-ES_tradnl" sz="2200" baseline="30000" dirty="0"/>
              <a:t>En días recientes </a:t>
            </a:r>
            <a:r>
              <a:rPr lang="es-ES_tradnl" sz="2200" b="1" u="sng" baseline="30000" dirty="0">
                <a:solidFill>
                  <a:schemeClr val="bg2">
                    <a:lumMod val="40000"/>
                    <a:lumOff val="60000"/>
                  </a:schemeClr>
                </a:solidFill>
              </a:rPr>
              <a:t>se me ha atacado </a:t>
            </a:r>
            <a:r>
              <a:rPr lang="es-ES_tradnl" sz="2200" baseline="30000" dirty="0"/>
              <a:t>en diferentes medios impresos y electrónicos porque utilicé párrafos de diversas fuentes en unos </a:t>
            </a:r>
            <a:r>
              <a:rPr lang="es-ES_tradnl" sz="2200" baseline="30000" dirty="0" smtClean="0"/>
              <a:t>artículos  </a:t>
            </a:r>
            <a:r>
              <a:rPr lang="es-ES_tradnl" sz="2200" baseline="30000" dirty="0"/>
              <a:t>que escribí hace años, y que representan una parte ínfima de los que he escrito.</a:t>
            </a:r>
          </a:p>
          <a:p>
            <a:pPr lvl="1">
              <a:lnSpc>
                <a:spcPct val="120000"/>
              </a:lnSpc>
            </a:pPr>
            <a:r>
              <a:rPr lang="es-ES_tradnl" sz="2200" baseline="30000" dirty="0"/>
              <a:t>“</a:t>
            </a:r>
            <a:r>
              <a:rPr lang="es-ES_tradnl" sz="2200" b="1" u="sng" baseline="30000" dirty="0">
                <a:solidFill>
                  <a:srgbClr val="AAD3EA"/>
                </a:solidFill>
              </a:rPr>
              <a:t>No voy a negar que la falta que se me atribuye sea cierta</a:t>
            </a:r>
            <a:r>
              <a:rPr lang="es-ES_tradnl" sz="2200" baseline="30000" dirty="0"/>
              <a:t>. Niego sin embargo que éstos, mis artículos, sean producto de un plagio, lo sustancial de ellos parte de ideas y recuerdos propios, con un estilo personal que se puede rastrear en toda mi obra, y si en los casos señalados refieren algo ya escrito, investigado o conocido, no constituyen la médula de mi argumentación, y </a:t>
            </a:r>
            <a:r>
              <a:rPr lang="es-ES_tradnl" sz="2200" b="1" u="sng" baseline="30000" dirty="0">
                <a:solidFill>
                  <a:srgbClr val="AAD3EA"/>
                </a:solidFill>
              </a:rPr>
              <a:t>el propio sistema universal del derecho de autor lo admite como una conducta lícita</a:t>
            </a:r>
            <a:r>
              <a:rPr lang="es-ES_tradnl" sz="2200" baseline="30000" dirty="0"/>
              <a:t>, apuntando que la falta se limita a no haber entrecomillado o citado la fuente, sobre todo si ésta se realiza fuera del campo educativo o de la investigación científica</a:t>
            </a:r>
            <a:r>
              <a:rPr lang="es-ES_tradnl" sz="2200" baseline="30000" dirty="0" smtClean="0"/>
              <a:t>.</a:t>
            </a:r>
          </a:p>
          <a:p>
            <a:pPr lvl="1">
              <a:lnSpc>
                <a:spcPct val="120000"/>
              </a:lnSpc>
            </a:pPr>
            <a:endParaRPr lang="es-ES_tradnl" sz="2200" baseline="30000" dirty="0"/>
          </a:p>
          <a:p>
            <a:pPr lvl="1">
              <a:lnSpc>
                <a:spcPct val="120000"/>
              </a:lnSpc>
            </a:pPr>
            <a:endParaRPr lang="es-ES_tradnl" sz="2200" baseline="30000" dirty="0" smtClean="0"/>
          </a:p>
          <a:p>
            <a:pPr lvl="1">
              <a:lnSpc>
                <a:spcPct val="120000"/>
              </a:lnSpc>
            </a:pPr>
            <a:endParaRPr lang="es-ES_tradnl" sz="2200" baseline="30000" dirty="0"/>
          </a:p>
          <a:p>
            <a:pPr lvl="1">
              <a:lnSpc>
                <a:spcPct val="120000"/>
              </a:lnSpc>
            </a:pPr>
            <a:endParaRPr lang="es-ES_tradnl" sz="2200" baseline="30000" dirty="0" smtClean="0"/>
          </a:p>
          <a:p>
            <a:pPr lvl="1">
              <a:lnSpc>
                <a:spcPct val="120000"/>
              </a:lnSpc>
            </a:pPr>
            <a:endParaRPr lang="es-ES_tradnl" sz="2200" baseline="30000" dirty="0"/>
          </a:p>
          <a:p>
            <a:pPr lvl="1">
              <a:lnSpc>
                <a:spcPct val="120000"/>
              </a:lnSpc>
            </a:pPr>
            <a:endParaRPr lang="es-ES_tradnl" sz="2200" baseline="30000" dirty="0" smtClean="0"/>
          </a:p>
          <a:p>
            <a:pPr lvl="1">
              <a:lnSpc>
                <a:spcPct val="120000"/>
              </a:lnSpc>
            </a:pPr>
            <a:endParaRPr lang="es-ES_tradnl" sz="2200" baseline="30000" dirty="0"/>
          </a:p>
          <a:p>
            <a:pPr lvl="1">
              <a:lnSpc>
                <a:spcPct val="120000"/>
              </a:lnSpc>
            </a:pPr>
            <a:r>
              <a:rPr lang="es-ES_tradnl" sz="2200" baseline="30000" dirty="0"/>
              <a:t>“Sin embargo, </a:t>
            </a:r>
            <a:r>
              <a:rPr lang="es-ES_tradnl" sz="2200" b="1" u="sng" baseline="30000" dirty="0">
                <a:solidFill>
                  <a:srgbClr val="AAD3EA"/>
                </a:solidFill>
              </a:rPr>
              <a:t>no pretendo justificar, ni disculpo lo hecho, al contrario, me disculpo con quien pudiera sentirse ofendido con ello, pero sí creo necesario acotar mi error, pues no medré con esos párrafos</a:t>
            </a:r>
            <a:r>
              <a:rPr lang="es-ES_tradnl" sz="2200" baseline="30000" dirty="0"/>
              <a:t>, ni me adjudiqué el mérito de algún descubrimiento excepcional, ni los presenté en ninguna instancia académica, y nada tienen que ver con ningún libro que me hubiese hecho merecedor a cualquier premio.</a:t>
            </a:r>
          </a:p>
          <a:p>
            <a:pPr lvl="1">
              <a:lnSpc>
                <a:spcPct val="120000"/>
              </a:lnSpc>
            </a:pPr>
            <a:r>
              <a:rPr lang="es-ES_tradnl" sz="2200" baseline="30000" dirty="0"/>
              <a:t>“Quiero, al dar esta explicación, fijar una posición que se me ha reclamado, y por ello le he pedido al rector de la UNAM, Dr. José Narro Robles, la separación de mi cargo para que se mesuren en su exacta dimensión las faltas que pude cometer en el pasado, reivindicar, mi obra literaria y mi trabajo como editor y funcionario de la cultura.”</a:t>
            </a:r>
          </a:p>
        </p:txBody>
      </p:sp>
    </p:spTree>
    <p:extLst>
      <p:ext uri="{BB962C8B-B14F-4D97-AF65-F5344CB8AC3E}">
        <p14:creationId xmlns:p14="http://schemas.microsoft.com/office/powerpoint/2010/main" val="3972164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2565400" y="2446020"/>
            <a:ext cx="4013200" cy="599440"/>
          </a:xfrm>
        </p:spPr>
        <p:txBody>
          <a:bodyPr/>
          <a:lstStyle/>
          <a:p>
            <a:r>
              <a:rPr lang="es-ES" sz="2800" dirty="0" smtClean="0"/>
              <a:t>Objetivo</a:t>
            </a:r>
            <a:endParaRPr lang="es-ES" dirty="0"/>
          </a:p>
        </p:txBody>
      </p:sp>
      <p:sp>
        <p:nvSpPr>
          <p:cNvPr id="4" name="CuadroTexto 3"/>
          <p:cNvSpPr txBox="1"/>
          <p:nvPr/>
        </p:nvSpPr>
        <p:spPr>
          <a:xfrm>
            <a:off x="193268" y="514235"/>
            <a:ext cx="8848921" cy="954107"/>
          </a:xfrm>
          <a:prstGeom prst="rect">
            <a:avLst/>
          </a:prstGeom>
          <a:noFill/>
        </p:spPr>
        <p:txBody>
          <a:bodyPr wrap="square" rtlCol="0">
            <a:spAutoFit/>
          </a:bodyPr>
          <a:lstStyle/>
          <a:p>
            <a:pPr algn="ctr"/>
            <a:r>
              <a:rPr lang="es-ES" sz="2800" dirty="0" smtClean="0"/>
              <a:t>Reivindicar la imagen de Alatriste en otras áreas en las que se ha destacado exitosamente.  </a:t>
            </a:r>
            <a:endParaRPr lang="es-ES" sz="2800" dirty="0"/>
          </a:p>
        </p:txBody>
      </p:sp>
    </p:spTree>
    <p:extLst>
      <p:ext uri="{BB962C8B-B14F-4D97-AF65-F5344CB8AC3E}">
        <p14:creationId xmlns:p14="http://schemas.microsoft.com/office/powerpoint/2010/main" val="3699982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sz="quarter" idx="13"/>
          </p:nvPr>
        </p:nvSpPr>
        <p:spPr>
          <a:xfrm>
            <a:off x="457200" y="2918197"/>
            <a:ext cx="8129428" cy="2548875"/>
          </a:xfrm>
        </p:spPr>
        <p:txBody>
          <a:bodyPr>
            <a:normAutofit/>
          </a:bodyPr>
          <a:lstStyle/>
          <a:p>
            <a:r>
              <a:rPr lang="es-ES" sz="2800" dirty="0" smtClean="0"/>
              <a:t>Va dirigido a académicos y universitarios, principalmente a grupos interesados en asuntos culturales.</a:t>
            </a:r>
            <a:endParaRPr lang="es-ES" sz="2800" dirty="0"/>
          </a:p>
        </p:txBody>
      </p:sp>
      <p:sp>
        <p:nvSpPr>
          <p:cNvPr id="3" name="Título 2"/>
          <p:cNvSpPr>
            <a:spLocks noGrp="1"/>
          </p:cNvSpPr>
          <p:nvPr>
            <p:ph type="title"/>
          </p:nvPr>
        </p:nvSpPr>
        <p:spPr/>
        <p:txBody>
          <a:bodyPr>
            <a:normAutofit/>
          </a:bodyPr>
          <a:lstStyle/>
          <a:p>
            <a:r>
              <a:rPr lang="es-ES" sz="2800" dirty="0" smtClean="0"/>
              <a:t>Público</a:t>
            </a:r>
            <a:endParaRPr lang="es-ES" sz="2800" dirty="0"/>
          </a:p>
        </p:txBody>
      </p:sp>
    </p:spTree>
    <p:extLst>
      <p:ext uri="{BB962C8B-B14F-4D97-AF65-F5344CB8AC3E}">
        <p14:creationId xmlns:p14="http://schemas.microsoft.com/office/powerpoint/2010/main" val="3857387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9900" y="316019"/>
            <a:ext cx="3257949"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s-ES" dirty="0" smtClean="0"/>
          </a:p>
          <a:p>
            <a:pPr algn="ctr"/>
            <a:r>
              <a:rPr lang="es-ES" sz="2400" b="1" dirty="0" smtClean="0"/>
              <a:t>ESTRATÉGIAS </a:t>
            </a:r>
            <a:endParaRPr lang="es-ES" sz="2000" b="1" dirty="0" smtClean="0"/>
          </a:p>
          <a:p>
            <a:endParaRPr lang="es-ES" dirty="0"/>
          </a:p>
        </p:txBody>
      </p:sp>
      <p:sp>
        <p:nvSpPr>
          <p:cNvPr id="3" name="CuadroTexto 2"/>
          <p:cNvSpPr txBox="1"/>
          <p:nvPr/>
        </p:nvSpPr>
        <p:spPr>
          <a:xfrm>
            <a:off x="386536" y="1518632"/>
            <a:ext cx="6198386" cy="433965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285750" indent="-285750">
              <a:buFont typeface="Wingdings" charset="2"/>
              <a:buChar char="u"/>
            </a:pPr>
            <a:endParaRPr lang="es-ES" dirty="0"/>
          </a:p>
          <a:p>
            <a:pPr marL="285750" indent="-285750">
              <a:buFont typeface="Wingdings" charset="2"/>
              <a:buChar char="u"/>
            </a:pPr>
            <a:r>
              <a:rPr lang="es-ES_tradnl" sz="2400" dirty="0" smtClean="0"/>
              <a:t>Mantener un bajo perfil ante los medios de comunicación en un periodo de 6 meses. </a:t>
            </a:r>
          </a:p>
          <a:p>
            <a:pPr marL="285750" indent="-285750">
              <a:buFont typeface="Wingdings" charset="2"/>
              <a:buChar char="u"/>
            </a:pPr>
            <a:endParaRPr lang="es-ES_tradnl" dirty="0" smtClean="0"/>
          </a:p>
          <a:p>
            <a:endParaRPr lang="es-ES_tradnl" sz="2400" dirty="0"/>
          </a:p>
          <a:p>
            <a:pPr marL="285750" indent="-285750">
              <a:buFont typeface="Wingdings" charset="2"/>
              <a:buChar char="u"/>
            </a:pPr>
            <a:r>
              <a:rPr lang="es-ES_tradnl" sz="2400" dirty="0" smtClean="0"/>
              <a:t>Comenzar a participar en eventos que promuevan la cultura. </a:t>
            </a:r>
          </a:p>
          <a:p>
            <a:endParaRPr lang="es-ES_tradnl" sz="2400" dirty="0" smtClean="0"/>
          </a:p>
          <a:p>
            <a:pPr marL="285750" indent="-285750">
              <a:buFont typeface="Wingdings" charset="2"/>
              <a:buChar char="u"/>
            </a:pPr>
            <a:r>
              <a:rPr lang="es-ES_tradnl" sz="2400" dirty="0" smtClean="0"/>
              <a:t>Desenvolverse en otras ramas de la cultura, evitando en específico la literatura. </a:t>
            </a:r>
          </a:p>
          <a:p>
            <a:endParaRPr lang="es-ES_tradnl" sz="2400" dirty="0"/>
          </a:p>
          <a:p>
            <a:endParaRPr lang="es-ES_tradnl" sz="2400" dirty="0"/>
          </a:p>
        </p:txBody>
      </p:sp>
    </p:spTree>
    <p:extLst>
      <p:ext uri="{BB962C8B-B14F-4D97-AF65-F5344CB8AC3E}">
        <p14:creationId xmlns:p14="http://schemas.microsoft.com/office/powerpoint/2010/main" val="524520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940437" y="316019"/>
            <a:ext cx="3257949"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s-ES" dirty="0" smtClean="0"/>
          </a:p>
          <a:p>
            <a:pPr algn="ctr"/>
            <a:r>
              <a:rPr lang="es-ES" sz="2400" b="1" dirty="0" smtClean="0"/>
              <a:t>TÁCTICAS </a:t>
            </a:r>
            <a:endParaRPr lang="es-ES" sz="2000" b="1" dirty="0" smtClean="0"/>
          </a:p>
          <a:p>
            <a:endParaRPr lang="es-ES" dirty="0"/>
          </a:p>
        </p:txBody>
      </p:sp>
      <p:graphicFrame>
        <p:nvGraphicFramePr>
          <p:cNvPr id="4" name="Tabla 3"/>
          <p:cNvGraphicFramePr>
            <a:graphicFrameLocks noGrp="1"/>
          </p:cNvGraphicFramePr>
          <p:nvPr>
            <p:extLst>
              <p:ext uri="{D42A27DB-BD31-4B8C-83A1-F6EECF244321}">
                <p14:modId xmlns:p14="http://schemas.microsoft.com/office/powerpoint/2010/main" val="2341569714"/>
              </p:ext>
            </p:extLst>
          </p:nvPr>
        </p:nvGraphicFramePr>
        <p:xfrm>
          <a:off x="455559" y="1691191"/>
          <a:ext cx="8269117" cy="4811129"/>
        </p:xfrm>
        <a:graphic>
          <a:graphicData uri="http://schemas.openxmlformats.org/drawingml/2006/table">
            <a:tbl>
              <a:tblPr firstRow="1" bandRow="1">
                <a:tableStyleId>{16D9F66E-5EB9-4882-86FB-DCBF35E3C3E4}</a:tableStyleId>
              </a:tblPr>
              <a:tblGrid>
                <a:gridCol w="2406973"/>
                <a:gridCol w="5862144"/>
              </a:tblGrid>
              <a:tr h="1442714">
                <a:tc>
                  <a:txBody>
                    <a:bodyPr/>
                    <a:lstStyle/>
                    <a:p>
                      <a:r>
                        <a:rPr lang="es-ES" dirty="0" smtClean="0"/>
                        <a:t>Corto</a:t>
                      </a:r>
                      <a:r>
                        <a:rPr lang="es-ES" baseline="0" dirty="0" smtClean="0"/>
                        <a:t> Plazo (6 meses)</a:t>
                      </a:r>
                      <a:endParaRPr lang="es-ES" b="1" dirty="0">
                        <a:solidFill>
                          <a:schemeClr val="bg1"/>
                        </a:solidFill>
                      </a:endParaRPr>
                    </a:p>
                  </a:txBody>
                  <a:tcPr/>
                </a:tc>
                <a:tc>
                  <a:txBody>
                    <a:bodyPr/>
                    <a:lstStyle/>
                    <a:p>
                      <a:endParaRPr lang="es-ES" dirty="0" smtClean="0"/>
                    </a:p>
                    <a:p>
                      <a:r>
                        <a:rPr lang="es-ES" b="1" dirty="0" smtClean="0"/>
                        <a:t>Mantener bajo perfil.</a:t>
                      </a:r>
                      <a:r>
                        <a:rPr lang="es-ES" b="1" baseline="0" dirty="0" smtClean="0"/>
                        <a:t> </a:t>
                      </a:r>
                      <a:r>
                        <a:rPr lang="es-ES" b="0" baseline="0" dirty="0" smtClean="0"/>
                        <a:t>No dar entrevistas, ni comunicados de prensa. Evitar cualquier tipo de difusión de noticias sobre él. </a:t>
                      </a:r>
                      <a:endParaRPr lang="es-ES" b="0" dirty="0" smtClean="0"/>
                    </a:p>
                  </a:txBody>
                  <a:tcPr/>
                </a:tc>
              </a:tr>
              <a:tr h="810034">
                <a:tc rowSpan="3">
                  <a:txBody>
                    <a:bodyPr/>
                    <a:lstStyle/>
                    <a:p>
                      <a:r>
                        <a:rPr lang="es-ES" b="1" dirty="0" smtClean="0"/>
                        <a:t>Mediano Plazo (a mediados</a:t>
                      </a:r>
                      <a:r>
                        <a:rPr lang="es-ES" b="1" baseline="0" dirty="0" smtClean="0"/>
                        <a:t> de agosto</a:t>
                      </a:r>
                      <a:r>
                        <a:rPr lang="es-ES" b="1" dirty="0" smtClean="0"/>
                        <a:t>)</a:t>
                      </a:r>
                      <a:endParaRPr lang="es-ES" b="1" dirty="0"/>
                    </a:p>
                  </a:txBody>
                  <a:tcPr/>
                </a:tc>
                <a:tc>
                  <a:txBody>
                    <a:bodyPr/>
                    <a:lstStyle/>
                    <a:p>
                      <a:r>
                        <a:rPr lang="es-ES" b="1" dirty="0" smtClean="0"/>
                        <a:t>Participar en eventos culturales </a:t>
                      </a:r>
                      <a:r>
                        <a:rPr lang="es-ES" dirty="0" smtClean="0"/>
                        <a:t>tanto</a:t>
                      </a:r>
                      <a:r>
                        <a:rPr lang="es-ES" baseline="0" dirty="0" smtClean="0"/>
                        <a:t> nacionales como internacionales. </a:t>
                      </a:r>
                    </a:p>
                    <a:p>
                      <a:r>
                        <a:rPr lang="es-ES" baseline="0" dirty="0" smtClean="0"/>
                        <a:t>Conferencias/ simposios/ ponencias en torno a arte/ cultura.  </a:t>
                      </a:r>
                      <a:endParaRPr lang="es-ES" dirty="0"/>
                    </a:p>
                  </a:txBody>
                  <a:tcPr>
                    <a:lnB w="12700" cap="flat" cmpd="sng" algn="ctr">
                      <a:solidFill>
                        <a:scrgbClr r="0" g="0" b="0"/>
                      </a:solidFill>
                      <a:prstDash val="solid"/>
                      <a:round/>
                      <a:headEnd type="none" w="med" len="med"/>
                      <a:tailEnd type="none" w="med" len="med"/>
                    </a:lnB>
                  </a:tcPr>
                </a:tc>
              </a:tr>
              <a:tr h="457200">
                <a:tc vMerge="1">
                  <a:txBody>
                    <a:bodyPr/>
                    <a:lstStyle/>
                    <a:p>
                      <a:endParaRPr lang="es-E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b="1" dirty="0" smtClean="0"/>
                        <a:t>Entrevistar</a:t>
                      </a:r>
                      <a:r>
                        <a:rPr lang="es-ES" baseline="0" dirty="0" smtClean="0"/>
                        <a:t> a pupilos para generar opiniones en PRO de Alatriste. </a:t>
                      </a:r>
                      <a:endParaRPr lang="es-ES" dirty="0" smtClean="0"/>
                    </a:p>
                    <a:p>
                      <a:endParaRPr lang="es-ES"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57200">
                <a:tc vMerge="1">
                  <a:txBody>
                    <a:bodyPr/>
                    <a:lstStyle/>
                    <a:p>
                      <a:endParaRPr lang="es-ES"/>
                    </a:p>
                  </a:txBody>
                  <a:tcPr/>
                </a:tc>
                <a:tc>
                  <a:txBody>
                    <a:bodyPr/>
                    <a:lstStyle/>
                    <a:p>
                      <a:r>
                        <a:rPr lang="es-ES" b="1" dirty="0" smtClean="0"/>
                        <a:t>Actualizar sus redes sociales</a:t>
                      </a:r>
                      <a:r>
                        <a:rPr lang="es-ES" dirty="0" smtClean="0"/>
                        <a:t>,</a:t>
                      </a:r>
                      <a:r>
                        <a:rPr lang="es-ES" baseline="0" dirty="0" smtClean="0"/>
                        <a:t> su blog y su página web.</a:t>
                      </a:r>
                      <a:endParaRPr lang="es-ES" dirty="0"/>
                    </a:p>
                  </a:txBody>
                  <a:tcPr>
                    <a:lnT w="12700" cap="flat" cmpd="sng" algn="ctr">
                      <a:solidFill>
                        <a:scrgbClr r="0" g="0" b="0"/>
                      </a:solidFill>
                      <a:prstDash val="solid"/>
                      <a:round/>
                      <a:headEnd type="none" w="med" len="med"/>
                      <a:tailEnd type="none" w="med" len="med"/>
                    </a:lnT>
                  </a:tcPr>
                </a:tc>
              </a:tr>
              <a:tr h="1082416">
                <a:tc>
                  <a:txBody>
                    <a:bodyPr/>
                    <a:lstStyle/>
                    <a:p>
                      <a:r>
                        <a:rPr lang="es-ES" b="1" dirty="0" smtClean="0"/>
                        <a:t>Largo Plazo</a:t>
                      </a:r>
                      <a:endParaRPr lang="es-ES" b="1" dirty="0"/>
                    </a:p>
                  </a:txBody>
                  <a:tcPr/>
                </a:tc>
                <a:tc>
                  <a:txBody>
                    <a:bodyPr/>
                    <a:lstStyle/>
                    <a:p>
                      <a:r>
                        <a:rPr lang="es-ES" b="1" dirty="0" smtClean="0"/>
                        <a:t>Publicar</a:t>
                      </a:r>
                      <a:r>
                        <a:rPr lang="es-ES" b="1" baseline="0" dirty="0" smtClean="0"/>
                        <a:t> un libro </a:t>
                      </a:r>
                      <a:r>
                        <a:rPr lang="es-ES" baseline="0" dirty="0" smtClean="0"/>
                        <a:t>con su biografía, en donde Alatriste narre sus memorias y la incertidumbre por la que pasó. </a:t>
                      </a:r>
                    </a:p>
                  </a:txBody>
                  <a:tcPr/>
                </a:tc>
              </a:tr>
            </a:tbl>
          </a:graphicData>
        </a:graphic>
      </p:graphicFrame>
    </p:spTree>
    <p:extLst>
      <p:ext uri="{BB962C8B-B14F-4D97-AF65-F5344CB8AC3E}">
        <p14:creationId xmlns:p14="http://schemas.microsoft.com/office/powerpoint/2010/main" val="936216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2514600" y="354101"/>
            <a:ext cx="4114800" cy="701040"/>
          </a:xfrm>
        </p:spPr>
        <p:txBody>
          <a:bodyPr/>
          <a:lstStyle/>
          <a:p>
            <a:r>
              <a:rPr lang="es-ES" sz="2400" dirty="0" smtClean="0"/>
              <a:t>Calendario</a:t>
            </a:r>
            <a:endParaRPr lang="es-ES" dirty="0"/>
          </a:p>
        </p:txBody>
      </p:sp>
      <p:pic>
        <p:nvPicPr>
          <p:cNvPr id="4" name="Imagen 3" descr="calendario.jpg"/>
          <p:cNvPicPr>
            <a:picLocks noChangeAspect="1"/>
          </p:cNvPicPr>
          <p:nvPr/>
        </p:nvPicPr>
        <p:blipFill rotWithShape="1">
          <a:blip r:embed="rId2">
            <a:extLst>
              <a:ext uri="{28A0092B-C50C-407E-A947-70E740481C1C}">
                <a14:useLocalDpi xmlns:a14="http://schemas.microsoft.com/office/drawing/2010/main" val="0"/>
              </a:ext>
            </a:extLst>
          </a:blip>
          <a:srcRect l="-217" t="32368" r="-1"/>
          <a:stretch/>
        </p:blipFill>
        <p:spPr>
          <a:xfrm>
            <a:off x="331317" y="1518631"/>
            <a:ext cx="8578967" cy="4818202"/>
          </a:xfrm>
          <a:prstGeom prst="rect">
            <a:avLst/>
          </a:prstGeom>
        </p:spPr>
      </p:pic>
      <p:sp>
        <p:nvSpPr>
          <p:cNvPr id="5" name="Rectángulo redondeado 4"/>
          <p:cNvSpPr/>
          <p:nvPr/>
        </p:nvSpPr>
        <p:spPr>
          <a:xfrm>
            <a:off x="469366" y="2581672"/>
            <a:ext cx="1767023" cy="1104460"/>
          </a:xfrm>
          <a:prstGeom prst="roundRect">
            <a:avLst/>
          </a:prstGeom>
          <a:gradFill flip="none" rotWithShape="1">
            <a:gsLst>
              <a:gs pos="0">
                <a:schemeClr val="accent1">
                  <a:shade val="63000"/>
                  <a:satMod val="110000"/>
                  <a:alpha val="25000"/>
                </a:schemeClr>
              </a:gs>
              <a:gs pos="30000">
                <a:schemeClr val="accent1">
                  <a:shade val="90000"/>
                  <a:satMod val="120000"/>
                  <a:alpha val="25000"/>
                </a:schemeClr>
              </a:gs>
              <a:gs pos="45000">
                <a:schemeClr val="accent1">
                  <a:shade val="100000"/>
                  <a:satMod val="128000"/>
                  <a:alpha val="25000"/>
                </a:schemeClr>
              </a:gs>
              <a:gs pos="55000">
                <a:schemeClr val="accent1">
                  <a:shade val="100000"/>
                  <a:satMod val="128000"/>
                  <a:alpha val="25000"/>
                </a:schemeClr>
              </a:gs>
              <a:gs pos="73000">
                <a:schemeClr val="accent1">
                  <a:shade val="90000"/>
                  <a:satMod val="120000"/>
                  <a:alpha val="25000"/>
                </a:schemeClr>
              </a:gs>
              <a:gs pos="100000">
                <a:schemeClr val="accent1">
                  <a:shade val="63000"/>
                  <a:satMod val="110000"/>
                  <a:alpha val="25000"/>
                </a:schemeClr>
              </a:gs>
            </a:gsLst>
            <a:lin ang="95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redondeado 5"/>
          <p:cNvSpPr/>
          <p:nvPr/>
        </p:nvSpPr>
        <p:spPr>
          <a:xfrm>
            <a:off x="2664887" y="2457956"/>
            <a:ext cx="1767023" cy="1228175"/>
          </a:xfrm>
          <a:prstGeom prst="roundRect">
            <a:avLst/>
          </a:prstGeom>
          <a:gradFill flip="none" rotWithShape="1">
            <a:gsLst>
              <a:gs pos="0">
                <a:schemeClr val="accent1">
                  <a:shade val="63000"/>
                  <a:satMod val="110000"/>
                  <a:alpha val="25000"/>
                </a:schemeClr>
              </a:gs>
              <a:gs pos="30000">
                <a:schemeClr val="accent1">
                  <a:shade val="90000"/>
                  <a:satMod val="120000"/>
                  <a:alpha val="25000"/>
                </a:schemeClr>
              </a:gs>
              <a:gs pos="45000">
                <a:schemeClr val="accent1">
                  <a:shade val="100000"/>
                  <a:satMod val="128000"/>
                  <a:alpha val="25000"/>
                </a:schemeClr>
              </a:gs>
              <a:gs pos="55000">
                <a:schemeClr val="accent1">
                  <a:shade val="100000"/>
                  <a:satMod val="128000"/>
                  <a:alpha val="25000"/>
                </a:schemeClr>
              </a:gs>
              <a:gs pos="73000">
                <a:schemeClr val="accent1">
                  <a:shade val="90000"/>
                  <a:satMod val="120000"/>
                  <a:alpha val="25000"/>
                </a:schemeClr>
              </a:gs>
              <a:gs pos="100000">
                <a:schemeClr val="accent1">
                  <a:shade val="63000"/>
                  <a:satMod val="110000"/>
                  <a:alpha val="25000"/>
                </a:schemeClr>
              </a:gs>
            </a:gsLst>
            <a:lin ang="95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redondeado 6"/>
          <p:cNvSpPr/>
          <p:nvPr/>
        </p:nvSpPr>
        <p:spPr>
          <a:xfrm>
            <a:off x="4794445" y="4847424"/>
            <a:ext cx="1767023" cy="1254712"/>
          </a:xfrm>
          <a:prstGeom prst="roundRect">
            <a:avLst/>
          </a:prstGeom>
          <a:gradFill flip="none" rotWithShape="1">
            <a:gsLst>
              <a:gs pos="0">
                <a:schemeClr val="accent1">
                  <a:shade val="63000"/>
                  <a:satMod val="110000"/>
                  <a:alpha val="25000"/>
                </a:schemeClr>
              </a:gs>
              <a:gs pos="30000">
                <a:schemeClr val="accent1">
                  <a:shade val="90000"/>
                  <a:satMod val="120000"/>
                  <a:alpha val="25000"/>
                </a:schemeClr>
              </a:gs>
              <a:gs pos="45000">
                <a:schemeClr val="accent1">
                  <a:shade val="100000"/>
                  <a:satMod val="128000"/>
                  <a:alpha val="25000"/>
                </a:schemeClr>
              </a:gs>
              <a:gs pos="55000">
                <a:schemeClr val="accent1">
                  <a:shade val="100000"/>
                  <a:satMod val="128000"/>
                  <a:alpha val="25000"/>
                </a:schemeClr>
              </a:gs>
              <a:gs pos="73000">
                <a:schemeClr val="accent1">
                  <a:shade val="90000"/>
                  <a:satMod val="120000"/>
                  <a:alpha val="25000"/>
                </a:schemeClr>
              </a:gs>
              <a:gs pos="100000">
                <a:schemeClr val="accent1">
                  <a:shade val="63000"/>
                  <a:satMod val="110000"/>
                  <a:alpha val="25000"/>
                </a:schemeClr>
              </a:gs>
            </a:gsLst>
            <a:lin ang="95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redondeado 7"/>
          <p:cNvSpPr/>
          <p:nvPr/>
        </p:nvSpPr>
        <p:spPr>
          <a:xfrm>
            <a:off x="2664887" y="4847424"/>
            <a:ext cx="1767023" cy="1378964"/>
          </a:xfrm>
          <a:prstGeom prst="roundRect">
            <a:avLst/>
          </a:prstGeom>
          <a:gradFill flip="none" rotWithShape="1">
            <a:gsLst>
              <a:gs pos="0">
                <a:schemeClr val="accent1">
                  <a:shade val="63000"/>
                  <a:satMod val="110000"/>
                  <a:alpha val="25000"/>
                </a:schemeClr>
              </a:gs>
              <a:gs pos="30000">
                <a:schemeClr val="accent1">
                  <a:shade val="90000"/>
                  <a:satMod val="120000"/>
                  <a:alpha val="25000"/>
                </a:schemeClr>
              </a:gs>
              <a:gs pos="45000">
                <a:schemeClr val="accent1">
                  <a:shade val="100000"/>
                  <a:satMod val="128000"/>
                  <a:alpha val="25000"/>
                </a:schemeClr>
              </a:gs>
              <a:gs pos="55000">
                <a:schemeClr val="accent1">
                  <a:shade val="100000"/>
                  <a:satMod val="128000"/>
                  <a:alpha val="25000"/>
                </a:schemeClr>
              </a:gs>
              <a:gs pos="73000">
                <a:schemeClr val="accent1">
                  <a:shade val="90000"/>
                  <a:satMod val="120000"/>
                  <a:alpha val="25000"/>
                </a:schemeClr>
              </a:gs>
              <a:gs pos="100000">
                <a:schemeClr val="accent1">
                  <a:shade val="63000"/>
                  <a:satMod val="110000"/>
                  <a:alpha val="25000"/>
                </a:schemeClr>
              </a:gs>
            </a:gsLst>
            <a:lin ang="95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Rectángulo redondeado 8"/>
          <p:cNvSpPr/>
          <p:nvPr/>
        </p:nvSpPr>
        <p:spPr>
          <a:xfrm>
            <a:off x="473522" y="4922550"/>
            <a:ext cx="1767023" cy="1254712"/>
          </a:xfrm>
          <a:prstGeom prst="roundRect">
            <a:avLst/>
          </a:prstGeom>
          <a:gradFill flip="none" rotWithShape="1">
            <a:gsLst>
              <a:gs pos="0">
                <a:schemeClr val="accent1">
                  <a:shade val="63000"/>
                  <a:satMod val="110000"/>
                  <a:alpha val="25000"/>
                </a:schemeClr>
              </a:gs>
              <a:gs pos="30000">
                <a:schemeClr val="accent1">
                  <a:shade val="90000"/>
                  <a:satMod val="120000"/>
                  <a:alpha val="25000"/>
                </a:schemeClr>
              </a:gs>
              <a:gs pos="45000">
                <a:schemeClr val="accent1">
                  <a:shade val="100000"/>
                  <a:satMod val="128000"/>
                  <a:alpha val="25000"/>
                </a:schemeClr>
              </a:gs>
              <a:gs pos="55000">
                <a:schemeClr val="accent1">
                  <a:shade val="100000"/>
                  <a:satMod val="128000"/>
                  <a:alpha val="25000"/>
                </a:schemeClr>
              </a:gs>
              <a:gs pos="73000">
                <a:schemeClr val="accent1">
                  <a:shade val="90000"/>
                  <a:satMod val="120000"/>
                  <a:alpha val="25000"/>
                </a:schemeClr>
              </a:gs>
              <a:gs pos="100000">
                <a:schemeClr val="accent1">
                  <a:shade val="63000"/>
                  <a:satMod val="110000"/>
                  <a:alpha val="25000"/>
                </a:schemeClr>
              </a:gs>
            </a:gsLst>
            <a:lin ang="95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redondeado 9"/>
          <p:cNvSpPr/>
          <p:nvPr/>
        </p:nvSpPr>
        <p:spPr>
          <a:xfrm>
            <a:off x="6973645" y="2457956"/>
            <a:ext cx="1767023" cy="1104460"/>
          </a:xfrm>
          <a:prstGeom prst="roundRect">
            <a:avLst/>
          </a:prstGeom>
          <a:gradFill flip="none" rotWithShape="1">
            <a:gsLst>
              <a:gs pos="0">
                <a:schemeClr val="accent1">
                  <a:shade val="63000"/>
                  <a:satMod val="110000"/>
                  <a:alpha val="25000"/>
                </a:schemeClr>
              </a:gs>
              <a:gs pos="30000">
                <a:schemeClr val="accent1">
                  <a:shade val="90000"/>
                  <a:satMod val="120000"/>
                  <a:alpha val="25000"/>
                </a:schemeClr>
              </a:gs>
              <a:gs pos="45000">
                <a:schemeClr val="accent1">
                  <a:shade val="100000"/>
                  <a:satMod val="128000"/>
                  <a:alpha val="25000"/>
                </a:schemeClr>
              </a:gs>
              <a:gs pos="55000">
                <a:schemeClr val="accent1">
                  <a:shade val="100000"/>
                  <a:satMod val="128000"/>
                  <a:alpha val="25000"/>
                </a:schemeClr>
              </a:gs>
              <a:gs pos="73000">
                <a:schemeClr val="accent1">
                  <a:shade val="90000"/>
                  <a:satMod val="120000"/>
                  <a:alpha val="25000"/>
                </a:schemeClr>
              </a:gs>
              <a:gs pos="100000">
                <a:schemeClr val="accent1">
                  <a:shade val="63000"/>
                  <a:satMod val="110000"/>
                  <a:alpha val="25000"/>
                </a:schemeClr>
              </a:gs>
            </a:gsLst>
            <a:lin ang="95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Rectángulo redondeado 10"/>
          <p:cNvSpPr/>
          <p:nvPr/>
        </p:nvSpPr>
        <p:spPr>
          <a:xfrm>
            <a:off x="4794445" y="2486642"/>
            <a:ext cx="1767023" cy="1351890"/>
          </a:xfrm>
          <a:prstGeom prst="roundRect">
            <a:avLst/>
          </a:prstGeom>
          <a:gradFill flip="none" rotWithShape="1">
            <a:gsLst>
              <a:gs pos="0">
                <a:schemeClr val="accent1">
                  <a:shade val="63000"/>
                  <a:satMod val="110000"/>
                  <a:alpha val="25000"/>
                </a:schemeClr>
              </a:gs>
              <a:gs pos="30000">
                <a:schemeClr val="accent1">
                  <a:shade val="90000"/>
                  <a:satMod val="120000"/>
                  <a:alpha val="25000"/>
                </a:schemeClr>
              </a:gs>
              <a:gs pos="45000">
                <a:schemeClr val="accent1">
                  <a:shade val="100000"/>
                  <a:satMod val="128000"/>
                  <a:alpha val="25000"/>
                </a:schemeClr>
              </a:gs>
              <a:gs pos="55000">
                <a:schemeClr val="accent1">
                  <a:shade val="100000"/>
                  <a:satMod val="128000"/>
                  <a:alpha val="25000"/>
                </a:schemeClr>
              </a:gs>
              <a:gs pos="73000">
                <a:schemeClr val="accent1">
                  <a:shade val="90000"/>
                  <a:satMod val="120000"/>
                  <a:alpha val="25000"/>
                </a:schemeClr>
              </a:gs>
              <a:gs pos="100000">
                <a:schemeClr val="accent1">
                  <a:shade val="63000"/>
                  <a:satMod val="110000"/>
                  <a:alpha val="25000"/>
                </a:schemeClr>
              </a:gs>
            </a:gsLst>
            <a:lin ang="95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redondeado 11"/>
          <p:cNvSpPr/>
          <p:nvPr/>
        </p:nvSpPr>
        <p:spPr>
          <a:xfrm>
            <a:off x="6973645" y="4861766"/>
            <a:ext cx="1767023" cy="1240370"/>
          </a:xfrm>
          <a:prstGeom prst="roundRect">
            <a:avLst/>
          </a:prstGeom>
          <a:gradFill flip="none" rotWithShape="1">
            <a:gsLst>
              <a:gs pos="0">
                <a:schemeClr val="accent1">
                  <a:shade val="63000"/>
                  <a:satMod val="110000"/>
                  <a:alpha val="25000"/>
                </a:schemeClr>
              </a:gs>
              <a:gs pos="30000">
                <a:schemeClr val="accent1">
                  <a:shade val="90000"/>
                  <a:satMod val="120000"/>
                  <a:alpha val="25000"/>
                </a:schemeClr>
              </a:gs>
              <a:gs pos="45000">
                <a:schemeClr val="accent1">
                  <a:shade val="100000"/>
                  <a:satMod val="128000"/>
                  <a:alpha val="25000"/>
                </a:schemeClr>
              </a:gs>
              <a:gs pos="55000">
                <a:schemeClr val="accent1">
                  <a:shade val="100000"/>
                  <a:satMod val="128000"/>
                  <a:alpha val="25000"/>
                </a:schemeClr>
              </a:gs>
              <a:gs pos="73000">
                <a:schemeClr val="accent1">
                  <a:shade val="90000"/>
                  <a:satMod val="120000"/>
                  <a:alpha val="25000"/>
                </a:schemeClr>
              </a:gs>
              <a:gs pos="100000">
                <a:schemeClr val="accent1">
                  <a:shade val="63000"/>
                  <a:satMod val="110000"/>
                  <a:alpha val="25000"/>
                </a:schemeClr>
              </a:gs>
            </a:gsLst>
            <a:lin ang="95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6973645" y="3410554"/>
            <a:ext cx="964155" cy="207086"/>
          </a:xfrm>
          <a:prstGeom prst="rect">
            <a:avLst/>
          </a:prstGeom>
          <a:gradFill flip="none" rotWithShape="1">
            <a:gsLst>
              <a:gs pos="0">
                <a:schemeClr val="accent5">
                  <a:tint val="45000"/>
                  <a:satMod val="220000"/>
                  <a:alpha val="46000"/>
                </a:schemeClr>
              </a:gs>
              <a:gs pos="30000">
                <a:schemeClr val="accent5">
                  <a:tint val="61000"/>
                  <a:satMod val="220000"/>
                  <a:alpha val="46000"/>
                </a:schemeClr>
              </a:gs>
              <a:gs pos="45000">
                <a:schemeClr val="accent5">
                  <a:tint val="66000"/>
                  <a:satMod val="240000"/>
                  <a:alpha val="46000"/>
                </a:schemeClr>
              </a:gs>
              <a:gs pos="55000">
                <a:schemeClr val="accent5">
                  <a:tint val="66000"/>
                  <a:satMod val="220000"/>
                  <a:alpha val="46000"/>
                </a:schemeClr>
              </a:gs>
              <a:gs pos="73000">
                <a:schemeClr val="accent5">
                  <a:tint val="61000"/>
                  <a:satMod val="220000"/>
                  <a:alpha val="46000"/>
                </a:schemeClr>
              </a:gs>
              <a:gs pos="100000">
                <a:schemeClr val="accent5">
                  <a:tint val="45000"/>
                  <a:satMod val="220000"/>
                  <a:alpha val="46000"/>
                </a:schemeClr>
              </a:gs>
            </a:gsLst>
            <a:lin ang="95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a:p>
        </p:txBody>
      </p:sp>
      <p:sp>
        <p:nvSpPr>
          <p:cNvPr id="14" name="Rectángulo 13"/>
          <p:cNvSpPr/>
          <p:nvPr/>
        </p:nvSpPr>
        <p:spPr>
          <a:xfrm>
            <a:off x="5190632" y="5096999"/>
            <a:ext cx="1270048" cy="207086"/>
          </a:xfrm>
          <a:prstGeom prst="rect">
            <a:avLst/>
          </a:prstGeom>
          <a:gradFill flip="none" rotWithShape="1">
            <a:gsLst>
              <a:gs pos="0">
                <a:schemeClr val="accent5">
                  <a:tint val="45000"/>
                  <a:satMod val="220000"/>
                  <a:alpha val="46000"/>
                </a:schemeClr>
              </a:gs>
              <a:gs pos="30000">
                <a:schemeClr val="accent5">
                  <a:tint val="61000"/>
                  <a:satMod val="220000"/>
                  <a:alpha val="46000"/>
                </a:schemeClr>
              </a:gs>
              <a:gs pos="45000">
                <a:schemeClr val="accent5">
                  <a:tint val="66000"/>
                  <a:satMod val="240000"/>
                  <a:alpha val="46000"/>
                </a:schemeClr>
              </a:gs>
              <a:gs pos="55000">
                <a:schemeClr val="accent5">
                  <a:tint val="66000"/>
                  <a:satMod val="220000"/>
                  <a:alpha val="46000"/>
                </a:schemeClr>
              </a:gs>
              <a:gs pos="73000">
                <a:schemeClr val="accent5">
                  <a:tint val="61000"/>
                  <a:satMod val="220000"/>
                  <a:alpha val="46000"/>
                </a:schemeClr>
              </a:gs>
              <a:gs pos="100000">
                <a:schemeClr val="accent5">
                  <a:tint val="45000"/>
                  <a:satMod val="220000"/>
                  <a:alpha val="46000"/>
                </a:schemeClr>
              </a:gs>
            </a:gsLst>
            <a:lin ang="95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a:p>
        </p:txBody>
      </p:sp>
      <p:sp>
        <p:nvSpPr>
          <p:cNvPr id="15" name="Rectángulo 14"/>
          <p:cNvSpPr/>
          <p:nvPr/>
        </p:nvSpPr>
        <p:spPr>
          <a:xfrm>
            <a:off x="2019667" y="5563712"/>
            <a:ext cx="206526" cy="207086"/>
          </a:xfrm>
          <a:prstGeom prst="rect">
            <a:avLst/>
          </a:prstGeom>
          <a:gradFill flip="none" rotWithShape="1">
            <a:gsLst>
              <a:gs pos="0">
                <a:schemeClr val="accent5">
                  <a:tint val="45000"/>
                  <a:satMod val="220000"/>
                  <a:alpha val="46000"/>
                </a:schemeClr>
              </a:gs>
              <a:gs pos="30000">
                <a:schemeClr val="accent5">
                  <a:tint val="61000"/>
                  <a:satMod val="220000"/>
                  <a:alpha val="46000"/>
                </a:schemeClr>
              </a:gs>
              <a:gs pos="45000">
                <a:schemeClr val="accent5">
                  <a:tint val="66000"/>
                  <a:satMod val="240000"/>
                  <a:alpha val="46000"/>
                </a:schemeClr>
              </a:gs>
              <a:gs pos="55000">
                <a:schemeClr val="accent5">
                  <a:tint val="66000"/>
                  <a:satMod val="220000"/>
                  <a:alpha val="46000"/>
                </a:schemeClr>
              </a:gs>
              <a:gs pos="73000">
                <a:schemeClr val="accent5">
                  <a:tint val="61000"/>
                  <a:satMod val="220000"/>
                  <a:alpha val="46000"/>
                </a:schemeClr>
              </a:gs>
              <a:gs pos="100000">
                <a:schemeClr val="accent5">
                  <a:tint val="45000"/>
                  <a:satMod val="220000"/>
                  <a:alpha val="46000"/>
                </a:schemeClr>
              </a:gs>
            </a:gsLst>
            <a:lin ang="95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a:p>
        </p:txBody>
      </p:sp>
      <p:sp>
        <p:nvSpPr>
          <p:cNvPr id="16" name="Rectángulo 15"/>
          <p:cNvSpPr/>
          <p:nvPr/>
        </p:nvSpPr>
        <p:spPr>
          <a:xfrm>
            <a:off x="2029863" y="5149538"/>
            <a:ext cx="206526" cy="207086"/>
          </a:xfrm>
          <a:prstGeom prst="rect">
            <a:avLst/>
          </a:prstGeom>
          <a:gradFill flip="none" rotWithShape="1">
            <a:gsLst>
              <a:gs pos="0">
                <a:schemeClr val="accent5">
                  <a:tint val="45000"/>
                  <a:satMod val="220000"/>
                  <a:alpha val="46000"/>
                </a:schemeClr>
              </a:gs>
              <a:gs pos="30000">
                <a:schemeClr val="accent5">
                  <a:tint val="61000"/>
                  <a:satMod val="220000"/>
                  <a:alpha val="46000"/>
                </a:schemeClr>
              </a:gs>
              <a:gs pos="45000">
                <a:schemeClr val="accent5">
                  <a:tint val="66000"/>
                  <a:satMod val="240000"/>
                  <a:alpha val="46000"/>
                </a:schemeClr>
              </a:gs>
              <a:gs pos="55000">
                <a:schemeClr val="accent5">
                  <a:tint val="66000"/>
                  <a:satMod val="220000"/>
                  <a:alpha val="46000"/>
                </a:schemeClr>
              </a:gs>
              <a:gs pos="73000">
                <a:schemeClr val="accent5">
                  <a:tint val="61000"/>
                  <a:satMod val="220000"/>
                  <a:alpha val="46000"/>
                </a:schemeClr>
              </a:gs>
              <a:gs pos="100000">
                <a:schemeClr val="accent5">
                  <a:tint val="45000"/>
                  <a:satMod val="220000"/>
                  <a:alpha val="46000"/>
                </a:schemeClr>
              </a:gs>
            </a:gsLst>
            <a:lin ang="95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a:p>
        </p:txBody>
      </p:sp>
      <p:sp>
        <p:nvSpPr>
          <p:cNvPr id="17" name="Rectángulo 16"/>
          <p:cNvSpPr/>
          <p:nvPr/>
        </p:nvSpPr>
        <p:spPr>
          <a:xfrm>
            <a:off x="1756827" y="5853632"/>
            <a:ext cx="206526" cy="207086"/>
          </a:xfrm>
          <a:prstGeom prst="rect">
            <a:avLst/>
          </a:prstGeom>
          <a:gradFill flip="none" rotWithShape="1">
            <a:gsLst>
              <a:gs pos="0">
                <a:schemeClr val="accent5">
                  <a:tint val="45000"/>
                  <a:satMod val="220000"/>
                  <a:alpha val="46000"/>
                </a:schemeClr>
              </a:gs>
              <a:gs pos="30000">
                <a:schemeClr val="accent5">
                  <a:tint val="61000"/>
                  <a:satMod val="220000"/>
                  <a:alpha val="46000"/>
                </a:schemeClr>
              </a:gs>
              <a:gs pos="45000">
                <a:schemeClr val="accent5">
                  <a:tint val="66000"/>
                  <a:satMod val="240000"/>
                  <a:alpha val="46000"/>
                </a:schemeClr>
              </a:gs>
              <a:gs pos="55000">
                <a:schemeClr val="accent5">
                  <a:tint val="66000"/>
                  <a:satMod val="220000"/>
                  <a:alpha val="46000"/>
                </a:schemeClr>
              </a:gs>
              <a:gs pos="73000">
                <a:schemeClr val="accent5">
                  <a:tint val="61000"/>
                  <a:satMod val="220000"/>
                  <a:alpha val="46000"/>
                </a:schemeClr>
              </a:gs>
              <a:gs pos="100000">
                <a:schemeClr val="accent5">
                  <a:tint val="45000"/>
                  <a:satMod val="220000"/>
                  <a:alpha val="46000"/>
                </a:schemeClr>
              </a:gs>
            </a:gsLst>
            <a:lin ang="95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a:p>
        </p:txBody>
      </p:sp>
      <p:sp>
        <p:nvSpPr>
          <p:cNvPr id="18" name="Rectángulo 17"/>
          <p:cNvSpPr/>
          <p:nvPr/>
        </p:nvSpPr>
        <p:spPr>
          <a:xfrm>
            <a:off x="4146165" y="5154904"/>
            <a:ext cx="206526" cy="207086"/>
          </a:xfrm>
          <a:prstGeom prst="rect">
            <a:avLst/>
          </a:prstGeom>
          <a:gradFill flip="none" rotWithShape="1">
            <a:gsLst>
              <a:gs pos="0">
                <a:schemeClr val="accent5">
                  <a:tint val="45000"/>
                  <a:satMod val="220000"/>
                  <a:alpha val="46000"/>
                </a:schemeClr>
              </a:gs>
              <a:gs pos="30000">
                <a:schemeClr val="accent5">
                  <a:tint val="61000"/>
                  <a:satMod val="220000"/>
                  <a:alpha val="46000"/>
                </a:schemeClr>
              </a:gs>
              <a:gs pos="45000">
                <a:schemeClr val="accent5">
                  <a:tint val="66000"/>
                  <a:satMod val="240000"/>
                  <a:alpha val="46000"/>
                </a:schemeClr>
              </a:gs>
              <a:gs pos="55000">
                <a:schemeClr val="accent5">
                  <a:tint val="66000"/>
                  <a:satMod val="220000"/>
                  <a:alpha val="46000"/>
                </a:schemeClr>
              </a:gs>
              <a:gs pos="73000">
                <a:schemeClr val="accent5">
                  <a:tint val="61000"/>
                  <a:satMod val="220000"/>
                  <a:alpha val="46000"/>
                </a:schemeClr>
              </a:gs>
              <a:gs pos="100000">
                <a:schemeClr val="accent5">
                  <a:tint val="45000"/>
                  <a:satMod val="220000"/>
                  <a:alpha val="46000"/>
                </a:schemeClr>
              </a:gs>
            </a:gsLst>
            <a:lin ang="95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a:p>
        </p:txBody>
      </p:sp>
      <p:sp>
        <p:nvSpPr>
          <p:cNvPr id="19" name="Rectángulo 18"/>
          <p:cNvSpPr/>
          <p:nvPr/>
        </p:nvSpPr>
        <p:spPr>
          <a:xfrm>
            <a:off x="2019667" y="4889913"/>
            <a:ext cx="206526" cy="207086"/>
          </a:xfrm>
          <a:prstGeom prst="rect">
            <a:avLst/>
          </a:prstGeom>
          <a:gradFill flip="none" rotWithShape="1">
            <a:gsLst>
              <a:gs pos="0">
                <a:schemeClr val="accent5">
                  <a:tint val="45000"/>
                  <a:satMod val="220000"/>
                  <a:alpha val="46000"/>
                </a:schemeClr>
              </a:gs>
              <a:gs pos="30000">
                <a:schemeClr val="accent5">
                  <a:tint val="61000"/>
                  <a:satMod val="220000"/>
                  <a:alpha val="46000"/>
                </a:schemeClr>
              </a:gs>
              <a:gs pos="45000">
                <a:schemeClr val="accent5">
                  <a:tint val="66000"/>
                  <a:satMod val="240000"/>
                  <a:alpha val="46000"/>
                </a:schemeClr>
              </a:gs>
              <a:gs pos="55000">
                <a:schemeClr val="accent5">
                  <a:tint val="66000"/>
                  <a:satMod val="220000"/>
                  <a:alpha val="46000"/>
                </a:schemeClr>
              </a:gs>
              <a:gs pos="73000">
                <a:schemeClr val="accent5">
                  <a:tint val="61000"/>
                  <a:satMod val="220000"/>
                  <a:alpha val="46000"/>
                </a:schemeClr>
              </a:gs>
              <a:gs pos="100000">
                <a:schemeClr val="accent5">
                  <a:tint val="45000"/>
                  <a:satMod val="220000"/>
                  <a:alpha val="46000"/>
                </a:schemeClr>
              </a:gs>
            </a:gsLst>
            <a:lin ang="95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a:p>
        </p:txBody>
      </p:sp>
      <p:sp>
        <p:nvSpPr>
          <p:cNvPr id="2" name="Rectángulo 1"/>
          <p:cNvSpPr/>
          <p:nvPr/>
        </p:nvSpPr>
        <p:spPr>
          <a:xfrm>
            <a:off x="2857608" y="5356625"/>
            <a:ext cx="1256243" cy="207087"/>
          </a:xfrm>
          <a:prstGeom prst="rect">
            <a:avLst/>
          </a:prstGeom>
          <a:gradFill flip="none" rotWithShape="1">
            <a:gsLst>
              <a:gs pos="0">
                <a:schemeClr val="accent2">
                  <a:shade val="63000"/>
                  <a:satMod val="110000"/>
                  <a:alpha val="37000"/>
                </a:schemeClr>
              </a:gs>
              <a:gs pos="30000">
                <a:schemeClr val="accent2">
                  <a:shade val="90000"/>
                  <a:satMod val="120000"/>
                  <a:alpha val="37000"/>
                </a:schemeClr>
              </a:gs>
              <a:gs pos="45000">
                <a:schemeClr val="accent2">
                  <a:shade val="100000"/>
                  <a:satMod val="128000"/>
                  <a:alpha val="37000"/>
                </a:schemeClr>
              </a:gs>
              <a:gs pos="55000">
                <a:schemeClr val="accent2">
                  <a:shade val="100000"/>
                  <a:satMod val="128000"/>
                  <a:alpha val="37000"/>
                </a:schemeClr>
              </a:gs>
              <a:gs pos="73000">
                <a:schemeClr val="accent2">
                  <a:shade val="90000"/>
                  <a:satMod val="120000"/>
                  <a:alpha val="37000"/>
                </a:schemeClr>
              </a:gs>
              <a:gs pos="100000">
                <a:schemeClr val="accent2">
                  <a:shade val="63000"/>
                  <a:satMod val="110000"/>
                  <a:alpha val="37000"/>
                </a:schemeClr>
              </a:gs>
            </a:gsLst>
            <a:lin ang="950000" scaled="1"/>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s-ES"/>
          </a:p>
        </p:txBody>
      </p:sp>
      <p:sp>
        <p:nvSpPr>
          <p:cNvPr id="20" name="Rectángulo 19"/>
          <p:cNvSpPr/>
          <p:nvPr/>
        </p:nvSpPr>
        <p:spPr>
          <a:xfrm>
            <a:off x="321667" y="6461085"/>
            <a:ext cx="1407550" cy="314079"/>
          </a:xfrm>
          <a:prstGeom prst="rect">
            <a:avLst/>
          </a:prstGeom>
          <a:gradFill flip="none" rotWithShape="1">
            <a:gsLst>
              <a:gs pos="0">
                <a:schemeClr val="accent2">
                  <a:shade val="63000"/>
                  <a:satMod val="110000"/>
                  <a:alpha val="37000"/>
                </a:schemeClr>
              </a:gs>
              <a:gs pos="30000">
                <a:schemeClr val="accent2">
                  <a:shade val="90000"/>
                  <a:satMod val="120000"/>
                  <a:alpha val="37000"/>
                </a:schemeClr>
              </a:gs>
              <a:gs pos="45000">
                <a:schemeClr val="accent2">
                  <a:shade val="100000"/>
                  <a:satMod val="128000"/>
                  <a:alpha val="37000"/>
                </a:schemeClr>
              </a:gs>
              <a:gs pos="55000">
                <a:schemeClr val="accent2">
                  <a:shade val="100000"/>
                  <a:satMod val="128000"/>
                  <a:alpha val="37000"/>
                </a:schemeClr>
              </a:gs>
              <a:gs pos="73000">
                <a:schemeClr val="accent2">
                  <a:shade val="90000"/>
                  <a:satMod val="120000"/>
                  <a:alpha val="37000"/>
                </a:schemeClr>
              </a:gs>
              <a:gs pos="100000">
                <a:schemeClr val="accent2">
                  <a:shade val="63000"/>
                  <a:satMod val="110000"/>
                  <a:alpha val="37000"/>
                </a:schemeClr>
              </a:gs>
            </a:gsLst>
            <a:lin ang="950000" scaled="1"/>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r>
              <a:rPr lang="es-ES" dirty="0" smtClean="0"/>
              <a:t>Entrevistas</a:t>
            </a:r>
            <a:endParaRPr lang="es-ES" dirty="0"/>
          </a:p>
        </p:txBody>
      </p:sp>
      <p:sp>
        <p:nvSpPr>
          <p:cNvPr id="21" name="Rectángulo 20"/>
          <p:cNvSpPr/>
          <p:nvPr/>
        </p:nvSpPr>
        <p:spPr>
          <a:xfrm>
            <a:off x="1978252" y="6461084"/>
            <a:ext cx="2453658" cy="314080"/>
          </a:xfrm>
          <a:prstGeom prst="rect">
            <a:avLst/>
          </a:prstGeom>
          <a:gradFill flip="none" rotWithShape="1">
            <a:gsLst>
              <a:gs pos="0">
                <a:schemeClr val="accent5">
                  <a:tint val="45000"/>
                  <a:satMod val="220000"/>
                  <a:alpha val="46000"/>
                </a:schemeClr>
              </a:gs>
              <a:gs pos="30000">
                <a:schemeClr val="accent5">
                  <a:tint val="61000"/>
                  <a:satMod val="220000"/>
                  <a:alpha val="46000"/>
                </a:schemeClr>
              </a:gs>
              <a:gs pos="45000">
                <a:schemeClr val="accent5">
                  <a:tint val="66000"/>
                  <a:satMod val="240000"/>
                  <a:alpha val="46000"/>
                </a:schemeClr>
              </a:gs>
              <a:gs pos="55000">
                <a:schemeClr val="accent5">
                  <a:tint val="66000"/>
                  <a:satMod val="220000"/>
                  <a:alpha val="46000"/>
                </a:schemeClr>
              </a:gs>
              <a:gs pos="73000">
                <a:schemeClr val="accent5">
                  <a:tint val="61000"/>
                  <a:satMod val="220000"/>
                  <a:alpha val="46000"/>
                </a:schemeClr>
              </a:gs>
              <a:gs pos="100000">
                <a:schemeClr val="accent5">
                  <a:tint val="45000"/>
                  <a:satMod val="220000"/>
                  <a:alpha val="46000"/>
                </a:schemeClr>
              </a:gs>
            </a:gsLst>
            <a:lin ang="95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r>
              <a:rPr lang="es-ES" dirty="0" smtClean="0"/>
              <a:t>Eventos Culturales</a:t>
            </a:r>
            <a:endParaRPr lang="es-ES" dirty="0"/>
          </a:p>
        </p:txBody>
      </p:sp>
      <p:sp>
        <p:nvSpPr>
          <p:cNvPr id="22" name="Rectángulo 21"/>
          <p:cNvSpPr/>
          <p:nvPr/>
        </p:nvSpPr>
        <p:spPr>
          <a:xfrm>
            <a:off x="4146165" y="5621615"/>
            <a:ext cx="206526" cy="207086"/>
          </a:xfrm>
          <a:prstGeom prst="rect">
            <a:avLst/>
          </a:prstGeom>
          <a:gradFill flip="none" rotWithShape="1">
            <a:gsLst>
              <a:gs pos="0">
                <a:schemeClr val="accent5">
                  <a:tint val="45000"/>
                  <a:satMod val="220000"/>
                  <a:alpha val="46000"/>
                </a:schemeClr>
              </a:gs>
              <a:gs pos="30000">
                <a:schemeClr val="accent5">
                  <a:tint val="61000"/>
                  <a:satMod val="220000"/>
                  <a:alpha val="46000"/>
                </a:schemeClr>
              </a:gs>
              <a:gs pos="45000">
                <a:schemeClr val="accent5">
                  <a:tint val="66000"/>
                  <a:satMod val="240000"/>
                  <a:alpha val="46000"/>
                </a:schemeClr>
              </a:gs>
              <a:gs pos="55000">
                <a:schemeClr val="accent5">
                  <a:tint val="66000"/>
                  <a:satMod val="220000"/>
                  <a:alpha val="46000"/>
                </a:schemeClr>
              </a:gs>
              <a:gs pos="73000">
                <a:schemeClr val="accent5">
                  <a:tint val="61000"/>
                  <a:satMod val="220000"/>
                  <a:alpha val="46000"/>
                </a:schemeClr>
              </a:gs>
              <a:gs pos="100000">
                <a:schemeClr val="accent5">
                  <a:tint val="45000"/>
                  <a:satMod val="220000"/>
                  <a:alpha val="46000"/>
                </a:schemeClr>
              </a:gs>
            </a:gsLst>
            <a:lin ang="95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a:p>
        </p:txBody>
      </p:sp>
      <p:sp>
        <p:nvSpPr>
          <p:cNvPr id="23" name="Rectángulo 22"/>
          <p:cNvSpPr/>
          <p:nvPr/>
        </p:nvSpPr>
        <p:spPr>
          <a:xfrm>
            <a:off x="5190632" y="5621616"/>
            <a:ext cx="1270048" cy="207086"/>
          </a:xfrm>
          <a:prstGeom prst="rect">
            <a:avLst/>
          </a:prstGeom>
          <a:gradFill flip="none" rotWithShape="1">
            <a:gsLst>
              <a:gs pos="0">
                <a:schemeClr val="accent5">
                  <a:tint val="45000"/>
                  <a:satMod val="220000"/>
                  <a:alpha val="46000"/>
                </a:schemeClr>
              </a:gs>
              <a:gs pos="30000">
                <a:schemeClr val="accent5">
                  <a:tint val="61000"/>
                  <a:satMod val="220000"/>
                  <a:alpha val="46000"/>
                </a:schemeClr>
              </a:gs>
              <a:gs pos="45000">
                <a:schemeClr val="accent5">
                  <a:tint val="66000"/>
                  <a:satMod val="240000"/>
                  <a:alpha val="46000"/>
                </a:schemeClr>
              </a:gs>
              <a:gs pos="55000">
                <a:schemeClr val="accent5">
                  <a:tint val="66000"/>
                  <a:satMod val="220000"/>
                  <a:alpha val="46000"/>
                </a:schemeClr>
              </a:gs>
              <a:gs pos="73000">
                <a:schemeClr val="accent5">
                  <a:tint val="61000"/>
                  <a:satMod val="220000"/>
                  <a:alpha val="46000"/>
                </a:schemeClr>
              </a:gs>
              <a:gs pos="100000">
                <a:schemeClr val="accent5">
                  <a:tint val="45000"/>
                  <a:satMod val="220000"/>
                  <a:alpha val="46000"/>
                </a:schemeClr>
              </a:gs>
            </a:gsLst>
            <a:lin ang="95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a:p>
        </p:txBody>
      </p:sp>
      <p:sp>
        <p:nvSpPr>
          <p:cNvPr id="24" name="Rectángulo 23"/>
          <p:cNvSpPr/>
          <p:nvPr/>
        </p:nvSpPr>
        <p:spPr>
          <a:xfrm>
            <a:off x="7275166" y="5612031"/>
            <a:ext cx="1270048" cy="207086"/>
          </a:xfrm>
          <a:prstGeom prst="rect">
            <a:avLst/>
          </a:prstGeom>
          <a:gradFill flip="none" rotWithShape="1">
            <a:gsLst>
              <a:gs pos="0">
                <a:schemeClr val="accent5">
                  <a:tint val="45000"/>
                  <a:satMod val="220000"/>
                  <a:alpha val="46000"/>
                </a:schemeClr>
              </a:gs>
              <a:gs pos="30000">
                <a:schemeClr val="accent5">
                  <a:tint val="61000"/>
                  <a:satMod val="220000"/>
                  <a:alpha val="46000"/>
                </a:schemeClr>
              </a:gs>
              <a:gs pos="45000">
                <a:schemeClr val="accent5">
                  <a:tint val="66000"/>
                  <a:satMod val="240000"/>
                  <a:alpha val="46000"/>
                </a:schemeClr>
              </a:gs>
              <a:gs pos="55000">
                <a:schemeClr val="accent5">
                  <a:tint val="66000"/>
                  <a:satMod val="220000"/>
                  <a:alpha val="46000"/>
                </a:schemeClr>
              </a:gs>
              <a:gs pos="73000">
                <a:schemeClr val="accent5">
                  <a:tint val="61000"/>
                  <a:satMod val="220000"/>
                  <a:alpha val="46000"/>
                </a:schemeClr>
              </a:gs>
              <a:gs pos="100000">
                <a:schemeClr val="accent5">
                  <a:tint val="45000"/>
                  <a:satMod val="220000"/>
                  <a:alpha val="46000"/>
                </a:schemeClr>
              </a:gs>
            </a:gsLst>
            <a:lin ang="95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a:p>
        </p:txBody>
      </p:sp>
    </p:spTree>
    <p:extLst>
      <p:ext uri="{BB962C8B-B14F-4D97-AF65-F5344CB8AC3E}">
        <p14:creationId xmlns:p14="http://schemas.microsoft.com/office/powerpoint/2010/main" val="238521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sz="quarter" idx="13"/>
          </p:nvPr>
        </p:nvSpPr>
        <p:spPr>
          <a:xfrm>
            <a:off x="457200" y="1463408"/>
            <a:ext cx="8229600" cy="5228923"/>
          </a:xfrm>
        </p:spPr>
        <p:txBody>
          <a:bodyPr>
            <a:normAutofit/>
          </a:bodyPr>
          <a:lstStyle/>
          <a:p>
            <a:pPr algn="l"/>
            <a:r>
              <a:rPr lang="es-ES" sz="2400" b="1" dirty="0" smtClean="0"/>
              <a:t>Mediano Plazo</a:t>
            </a:r>
          </a:p>
          <a:p>
            <a:pPr marL="342900" indent="-342900" algn="l">
              <a:buFont typeface="Arial"/>
              <a:buChar char="•"/>
            </a:pPr>
            <a:r>
              <a:rPr lang="es-ES" dirty="0"/>
              <a:t>	</a:t>
            </a:r>
            <a:r>
              <a:rPr lang="es-ES" dirty="0" smtClean="0"/>
              <a:t>Ponencias/ conferencias para 200 personas</a:t>
            </a:r>
            <a:r>
              <a:rPr lang="es-ES" dirty="0" smtClean="0">
                <a:sym typeface="Wingdings"/>
              </a:rPr>
              <a:t> </a:t>
            </a:r>
          </a:p>
          <a:p>
            <a:pPr algn="l"/>
            <a:r>
              <a:rPr lang="es-ES" dirty="0" smtClean="0">
                <a:sym typeface="Wingdings"/>
              </a:rPr>
              <a:t>			Renta de inmueble $12 000</a:t>
            </a:r>
          </a:p>
          <a:p>
            <a:pPr algn="l"/>
            <a:r>
              <a:rPr lang="es-ES" dirty="0">
                <a:sym typeface="Wingdings"/>
              </a:rPr>
              <a:t>	</a:t>
            </a:r>
            <a:r>
              <a:rPr lang="es-ES" dirty="0" smtClean="0">
                <a:sym typeface="Wingdings"/>
              </a:rPr>
              <a:t>		Break (alimentos) $2 500</a:t>
            </a:r>
          </a:p>
          <a:p>
            <a:pPr algn="l"/>
            <a:endParaRPr lang="es-ES" dirty="0" smtClean="0">
              <a:sym typeface="Wingdings"/>
            </a:endParaRPr>
          </a:p>
          <a:p>
            <a:pPr marL="342900" indent="-342900" algn="l">
              <a:buFont typeface="Arial"/>
              <a:buChar char="•"/>
            </a:pPr>
            <a:r>
              <a:rPr lang="es-ES" dirty="0">
                <a:sym typeface="Wingdings"/>
              </a:rPr>
              <a:t>	</a:t>
            </a:r>
            <a:r>
              <a:rPr lang="es-ES" dirty="0" smtClean="0">
                <a:sym typeface="Wingdings"/>
              </a:rPr>
              <a:t>Actualización de redes sociales:</a:t>
            </a:r>
          </a:p>
          <a:p>
            <a:pPr algn="l"/>
            <a:r>
              <a:rPr lang="es-ES" dirty="0">
                <a:sym typeface="Wingdings"/>
              </a:rPr>
              <a:t>	</a:t>
            </a:r>
            <a:r>
              <a:rPr lang="es-ES" dirty="0" smtClean="0">
                <a:sym typeface="Wingdings"/>
              </a:rPr>
              <a:t>	Contratar a una persona que mantenga</a:t>
            </a:r>
          </a:p>
          <a:p>
            <a:pPr algn="l"/>
            <a:r>
              <a:rPr lang="es-ES" dirty="0">
                <a:sym typeface="Wingdings"/>
              </a:rPr>
              <a:t>	</a:t>
            </a:r>
            <a:r>
              <a:rPr lang="es-ES" dirty="0" smtClean="0">
                <a:sym typeface="Wingdings"/>
              </a:rPr>
              <a:t>	 al día sus redes sociales, página web y blog $12 000</a:t>
            </a:r>
          </a:p>
          <a:p>
            <a:pPr marL="285750" lvl="2" indent="-285750" algn="l">
              <a:buFont typeface="Arial"/>
              <a:buChar char="•"/>
            </a:pPr>
            <a:r>
              <a:rPr lang="es-ES" dirty="0" smtClean="0">
                <a:sym typeface="Wingdings"/>
              </a:rPr>
              <a:t>	</a:t>
            </a:r>
            <a:r>
              <a:rPr lang="es-ES" sz="2100" dirty="0" smtClean="0">
                <a:sym typeface="Wingdings"/>
              </a:rPr>
              <a:t>Entrevista en Radio  $7 000 / $8 000 (depende la estación)</a:t>
            </a:r>
          </a:p>
          <a:p>
            <a:pPr marL="342900" lvl="5" indent="-342900" algn="l">
              <a:buFont typeface="Arial"/>
              <a:buChar char="•"/>
            </a:pPr>
            <a:r>
              <a:rPr lang="es-ES" sz="1900" dirty="0">
                <a:sym typeface="Wingdings"/>
              </a:rPr>
              <a:t>	</a:t>
            </a:r>
            <a:r>
              <a:rPr lang="es-ES" sz="1900" dirty="0" smtClean="0">
                <a:solidFill>
                  <a:schemeClr val="tx1"/>
                </a:solidFill>
                <a:sym typeface="Wingdings"/>
              </a:rPr>
              <a:t>Entrevistas con pupilos en PRO </a:t>
            </a:r>
          </a:p>
          <a:p>
            <a:pPr lvl="5" algn="l"/>
            <a:r>
              <a:rPr lang="es-ES" sz="1900" dirty="0">
                <a:solidFill>
                  <a:schemeClr val="tx1"/>
                </a:solidFill>
                <a:sym typeface="Wingdings"/>
              </a:rPr>
              <a:t>	</a:t>
            </a:r>
            <a:r>
              <a:rPr lang="es-ES" sz="1900" dirty="0" smtClean="0">
                <a:solidFill>
                  <a:schemeClr val="tx1"/>
                </a:solidFill>
                <a:sym typeface="Wingdings"/>
              </a:rPr>
              <a:t>	Video  $20 000 por video (de 4 a 5 entrevistados)</a:t>
            </a:r>
          </a:p>
          <a:p>
            <a:pPr algn="l"/>
            <a:endParaRPr lang="es-ES" sz="2100" dirty="0">
              <a:sym typeface="Wingdings"/>
            </a:endParaRPr>
          </a:p>
          <a:p>
            <a:endParaRPr lang="es-ES" dirty="0"/>
          </a:p>
        </p:txBody>
      </p:sp>
      <p:sp>
        <p:nvSpPr>
          <p:cNvPr id="3" name="Título 2"/>
          <p:cNvSpPr>
            <a:spLocks noGrp="1"/>
          </p:cNvSpPr>
          <p:nvPr>
            <p:ph type="title"/>
          </p:nvPr>
        </p:nvSpPr>
        <p:spPr>
          <a:xfrm>
            <a:off x="2514600" y="403944"/>
            <a:ext cx="4114800" cy="701040"/>
          </a:xfrm>
        </p:spPr>
        <p:txBody>
          <a:bodyPr>
            <a:normAutofit/>
          </a:bodyPr>
          <a:lstStyle/>
          <a:p>
            <a:r>
              <a:rPr lang="es-ES" sz="2400" dirty="0" smtClean="0"/>
              <a:t>Presupuesto</a:t>
            </a:r>
            <a:endParaRPr lang="es-ES" sz="2400" dirty="0"/>
          </a:p>
        </p:txBody>
      </p:sp>
    </p:spTree>
    <p:extLst>
      <p:ext uri="{BB962C8B-B14F-4D97-AF65-F5344CB8AC3E}">
        <p14:creationId xmlns:p14="http://schemas.microsoft.com/office/powerpoint/2010/main" val="1118110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alatriste twitter.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4068" y="248538"/>
            <a:ext cx="5250999" cy="6345500"/>
          </a:xfrm>
          <a:prstGeom prst="rect">
            <a:avLst/>
          </a:prstGeom>
        </p:spPr>
      </p:pic>
      <p:sp>
        <p:nvSpPr>
          <p:cNvPr id="3" name="Rectángulo 2"/>
          <p:cNvSpPr/>
          <p:nvPr/>
        </p:nvSpPr>
        <p:spPr>
          <a:xfrm>
            <a:off x="2314068" y="3133902"/>
            <a:ext cx="5250999" cy="1228711"/>
          </a:xfrm>
          <a:prstGeom prst="rect">
            <a:avLst/>
          </a:prstGeom>
          <a:noFill/>
          <a:ln w="762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101754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alatriste fb.tiff"/>
          <p:cNvPicPr>
            <a:picLocks noChangeAspect="1"/>
          </p:cNvPicPr>
          <p:nvPr/>
        </p:nvPicPr>
        <p:blipFill rotWithShape="1">
          <a:blip r:embed="rId2">
            <a:extLst>
              <a:ext uri="{28A0092B-C50C-407E-A947-70E740481C1C}">
                <a14:useLocalDpi xmlns:a14="http://schemas.microsoft.com/office/drawing/2010/main" val="0"/>
              </a:ext>
            </a:extLst>
          </a:blip>
          <a:srcRect l="3321" t="12648"/>
          <a:stretch/>
        </p:blipFill>
        <p:spPr>
          <a:xfrm>
            <a:off x="0" y="0"/>
            <a:ext cx="8840293" cy="4455510"/>
          </a:xfrm>
          <a:prstGeom prst="rect">
            <a:avLst/>
          </a:prstGeom>
        </p:spPr>
      </p:pic>
      <p:pic>
        <p:nvPicPr>
          <p:cNvPr id="3" name="Imagen 2" descr="alatriste fb.tiff"/>
          <p:cNvPicPr>
            <a:picLocks noChangeAspect="1"/>
          </p:cNvPicPr>
          <p:nvPr/>
        </p:nvPicPr>
        <p:blipFill rotWithShape="1">
          <a:blip r:embed="rId2">
            <a:extLst>
              <a:ext uri="{28A0092B-C50C-407E-A947-70E740481C1C}">
                <a14:useLocalDpi xmlns:a14="http://schemas.microsoft.com/office/drawing/2010/main" val="0"/>
              </a:ext>
            </a:extLst>
          </a:blip>
          <a:srcRect l="19627" t="43947" r="42479" b="30069"/>
          <a:stretch/>
        </p:blipFill>
        <p:spPr>
          <a:xfrm>
            <a:off x="373165" y="2940623"/>
            <a:ext cx="8770835" cy="3354794"/>
          </a:xfrm>
          <a:prstGeom prst="rect">
            <a:avLst/>
          </a:prstGeom>
        </p:spPr>
      </p:pic>
      <p:cxnSp>
        <p:nvCxnSpPr>
          <p:cNvPr id="5" name="Conector recto 4"/>
          <p:cNvCxnSpPr/>
          <p:nvPr/>
        </p:nvCxnSpPr>
        <p:spPr>
          <a:xfrm flipH="1">
            <a:off x="373165" y="2250335"/>
            <a:ext cx="2705321" cy="690288"/>
          </a:xfrm>
          <a:prstGeom prst="line">
            <a:avLst/>
          </a:prstGeom>
        </p:spPr>
        <p:style>
          <a:lnRef idx="3">
            <a:schemeClr val="dk1"/>
          </a:lnRef>
          <a:fillRef idx="0">
            <a:schemeClr val="dk1"/>
          </a:fillRef>
          <a:effectRef idx="2">
            <a:schemeClr val="dk1"/>
          </a:effectRef>
          <a:fontRef idx="minor">
            <a:schemeClr val="tx1"/>
          </a:fontRef>
        </p:style>
      </p:cxnSp>
      <p:cxnSp>
        <p:nvCxnSpPr>
          <p:cNvPr id="6" name="Conector recto 5"/>
          <p:cNvCxnSpPr/>
          <p:nvPr/>
        </p:nvCxnSpPr>
        <p:spPr>
          <a:xfrm flipH="1" flipV="1">
            <a:off x="3078487" y="2250335"/>
            <a:ext cx="5949897" cy="690288"/>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33388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sz="quarter" idx="13"/>
          </p:nvPr>
        </p:nvSpPr>
        <p:spPr/>
        <p:txBody>
          <a:bodyPr>
            <a:normAutofit fontScale="92500" lnSpcReduction="20000"/>
          </a:bodyPr>
          <a:lstStyle/>
          <a:p>
            <a:pPr algn="l"/>
            <a:r>
              <a:rPr lang="es-ES" sz="2400" b="1" dirty="0">
                <a:sym typeface="Wingdings"/>
              </a:rPr>
              <a:t>Largo Plazo</a:t>
            </a:r>
          </a:p>
          <a:p>
            <a:pPr algn="l"/>
            <a:r>
              <a:rPr lang="es-ES" dirty="0">
                <a:sym typeface="Wingdings"/>
              </a:rPr>
              <a:t>	Investigación de mercados (agencia de investigación) $55 </a:t>
            </a:r>
            <a:r>
              <a:rPr lang="es-ES" dirty="0" smtClean="0">
                <a:sym typeface="Wingdings"/>
              </a:rPr>
              <a:t>000</a:t>
            </a:r>
          </a:p>
          <a:p>
            <a:pPr algn="l"/>
            <a:r>
              <a:rPr lang="es-ES" dirty="0">
                <a:sym typeface="Wingdings"/>
              </a:rPr>
              <a:t>	</a:t>
            </a:r>
            <a:r>
              <a:rPr lang="es-ES" dirty="0" smtClean="0">
                <a:sym typeface="Wingdings"/>
              </a:rPr>
              <a:t>Publicación de libro depende la editorial </a:t>
            </a:r>
          </a:p>
          <a:p>
            <a:pPr algn="l"/>
            <a:r>
              <a:rPr lang="es-ES" dirty="0">
                <a:sym typeface="Wingdings"/>
              </a:rPr>
              <a:t>	</a:t>
            </a:r>
            <a:r>
              <a:rPr lang="es-ES" dirty="0" smtClean="0">
                <a:sym typeface="Wingdings"/>
              </a:rPr>
              <a:t>	10-15% del total de las ventas. </a:t>
            </a:r>
          </a:p>
          <a:p>
            <a:pPr algn="l"/>
            <a:r>
              <a:rPr lang="es-ES" dirty="0">
                <a:sym typeface="Wingdings"/>
              </a:rPr>
              <a:t>	</a:t>
            </a:r>
            <a:r>
              <a:rPr lang="es-ES" dirty="0" smtClean="0">
                <a:sym typeface="Wingdings"/>
              </a:rPr>
              <a:t>	</a:t>
            </a:r>
            <a:endParaRPr lang="es-ES" dirty="0">
              <a:sym typeface="Wingdings"/>
            </a:endParaRPr>
          </a:p>
          <a:p>
            <a:pPr algn="l"/>
            <a:r>
              <a:rPr lang="es-ES" dirty="0">
                <a:sym typeface="Wingdings"/>
              </a:rPr>
              <a:t>	</a:t>
            </a:r>
            <a:endParaRPr lang="es-ES" dirty="0" smtClean="0">
              <a:sym typeface="Wingdings"/>
            </a:endParaRPr>
          </a:p>
          <a:p>
            <a:pPr algn="l"/>
            <a:endParaRPr lang="es-ES" dirty="0">
              <a:sym typeface="Wingdings"/>
            </a:endParaRPr>
          </a:p>
          <a:p>
            <a:pPr algn="l"/>
            <a:endParaRPr lang="es-ES" dirty="0" smtClean="0">
              <a:sym typeface="Wingdings"/>
            </a:endParaRPr>
          </a:p>
          <a:p>
            <a:pPr algn="l"/>
            <a:endParaRPr lang="es-ES" dirty="0">
              <a:sym typeface="Wingdings"/>
            </a:endParaRPr>
          </a:p>
          <a:p>
            <a:pPr marL="342900" indent="-342900" algn="l">
              <a:buFont typeface="Arial"/>
              <a:buChar char="•"/>
            </a:pPr>
            <a:r>
              <a:rPr lang="es-ES" dirty="0">
                <a:sym typeface="Wingdings"/>
              </a:rPr>
              <a:t>	Gastos Administración </a:t>
            </a:r>
          </a:p>
          <a:p>
            <a:pPr algn="l"/>
            <a:r>
              <a:rPr lang="es-ES" dirty="0">
                <a:sym typeface="Wingdings"/>
              </a:rPr>
              <a:t>		Honorarios (por plan de </a:t>
            </a:r>
            <a:r>
              <a:rPr lang="es-ES" dirty="0" smtClean="0">
                <a:sym typeface="Wingdings"/>
              </a:rPr>
              <a:t>negocio)  $100  000</a:t>
            </a:r>
          </a:p>
          <a:p>
            <a:pPr algn="l"/>
            <a:r>
              <a:rPr lang="es-ES" dirty="0">
                <a:sym typeface="Wingdings"/>
              </a:rPr>
              <a:t>	</a:t>
            </a:r>
            <a:r>
              <a:rPr lang="es-ES" dirty="0" smtClean="0">
                <a:sym typeface="Wingdings"/>
              </a:rPr>
              <a:t>		Consultoría, seguimiento de resultados por un año, 			Conseguir espacios publicitarios, etc. </a:t>
            </a:r>
            <a:endParaRPr lang="es-ES" dirty="0"/>
          </a:p>
          <a:p>
            <a:endParaRPr lang="es-ES" dirty="0"/>
          </a:p>
        </p:txBody>
      </p:sp>
      <p:sp>
        <p:nvSpPr>
          <p:cNvPr id="3" name="Título 2"/>
          <p:cNvSpPr>
            <a:spLocks noGrp="1"/>
          </p:cNvSpPr>
          <p:nvPr>
            <p:ph type="title"/>
          </p:nvPr>
        </p:nvSpPr>
        <p:spPr>
          <a:xfrm>
            <a:off x="2514600" y="274320"/>
            <a:ext cx="4114800" cy="701040"/>
          </a:xfrm>
        </p:spPr>
        <p:txBody>
          <a:bodyPr>
            <a:normAutofit/>
          </a:bodyPr>
          <a:lstStyle/>
          <a:p>
            <a:r>
              <a:rPr lang="es-ES" sz="2400" dirty="0" smtClean="0"/>
              <a:t>Presupuesto</a:t>
            </a:r>
            <a:endParaRPr lang="es-ES" sz="2400" dirty="0"/>
          </a:p>
        </p:txBody>
      </p:sp>
    </p:spTree>
    <p:extLst>
      <p:ext uri="{BB962C8B-B14F-4D97-AF65-F5344CB8AC3E}">
        <p14:creationId xmlns:p14="http://schemas.microsoft.com/office/powerpoint/2010/main" val="755834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319218" y="2628722"/>
            <a:ext cx="4638435" cy="646331"/>
          </a:xfrm>
          <a:prstGeom prst="rect">
            <a:avLst/>
          </a:prstGeom>
          <a:noFill/>
        </p:spPr>
        <p:txBody>
          <a:bodyPr wrap="square" rtlCol="0">
            <a:spAutoFit/>
          </a:bodyPr>
          <a:lstStyle/>
          <a:p>
            <a:r>
              <a:rPr lang="es-ES" sz="3600" b="1" dirty="0" smtClean="0"/>
              <a:t>PLAN DE TRABAJO</a:t>
            </a:r>
            <a:endParaRPr lang="es-ES" sz="3600" b="1" dirty="0"/>
          </a:p>
        </p:txBody>
      </p:sp>
    </p:spTree>
    <p:extLst>
      <p:ext uri="{BB962C8B-B14F-4D97-AF65-F5344CB8AC3E}">
        <p14:creationId xmlns:p14="http://schemas.microsoft.com/office/powerpoint/2010/main" val="1383365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vertical 2"/>
          <p:cNvSpPr>
            <a:spLocks noGrp="1"/>
          </p:cNvSpPr>
          <p:nvPr>
            <p:ph type="title" orient="vert"/>
          </p:nvPr>
        </p:nvSpPr>
        <p:spPr>
          <a:xfrm>
            <a:off x="7823982" y="914401"/>
            <a:ext cx="1204404" cy="5029200"/>
          </a:xfrm>
        </p:spPr>
        <p:txBody>
          <a:bodyPr vert="horz">
            <a:normAutofit/>
          </a:bodyPr>
          <a:lstStyle/>
          <a:p>
            <a:r>
              <a:rPr lang="es-ES" sz="1700" dirty="0" smtClean="0"/>
              <a:t>Plan de Trabajo</a:t>
            </a:r>
            <a:endParaRPr lang="es-ES" sz="1700" dirty="0"/>
          </a:p>
        </p:txBody>
      </p:sp>
      <p:graphicFrame>
        <p:nvGraphicFramePr>
          <p:cNvPr id="4" name="Tabla 3"/>
          <p:cNvGraphicFramePr>
            <a:graphicFrameLocks noGrp="1"/>
          </p:cNvGraphicFramePr>
          <p:nvPr>
            <p:extLst>
              <p:ext uri="{D42A27DB-BD31-4B8C-83A1-F6EECF244321}">
                <p14:modId xmlns:p14="http://schemas.microsoft.com/office/powerpoint/2010/main" val="3579865274"/>
              </p:ext>
            </p:extLst>
          </p:nvPr>
        </p:nvGraphicFramePr>
        <p:xfrm>
          <a:off x="268013" y="582461"/>
          <a:ext cx="6855300" cy="1930400"/>
        </p:xfrm>
        <a:graphic>
          <a:graphicData uri="http://schemas.openxmlformats.org/drawingml/2006/table">
            <a:tbl>
              <a:tblPr firstRow="1" bandRow="1">
                <a:tableStyleId>{5C22544A-7EE6-4342-B048-85BDC9FD1C3A}</a:tableStyleId>
              </a:tblPr>
              <a:tblGrid>
                <a:gridCol w="2285100"/>
                <a:gridCol w="2285100"/>
                <a:gridCol w="2285100"/>
              </a:tblGrid>
              <a:tr h="370840">
                <a:tc>
                  <a:txBody>
                    <a:bodyPr/>
                    <a:lstStyle/>
                    <a:p>
                      <a:r>
                        <a:rPr lang="es-ES" dirty="0" smtClean="0"/>
                        <a:t>Agosto 2012</a:t>
                      </a:r>
                      <a:endParaRPr lang="es-ES" dirty="0"/>
                    </a:p>
                  </a:txBody>
                  <a:tcPr/>
                </a:tc>
                <a:tc>
                  <a:txBody>
                    <a:bodyPr/>
                    <a:lstStyle/>
                    <a:p>
                      <a:r>
                        <a:rPr lang="es-ES" dirty="0" smtClean="0"/>
                        <a:t>Septiem</a:t>
                      </a:r>
                      <a:r>
                        <a:rPr lang="es-ES" baseline="0" dirty="0" smtClean="0"/>
                        <a:t>bre</a:t>
                      </a:r>
                      <a:r>
                        <a:rPr lang="es-ES" dirty="0" smtClean="0"/>
                        <a:t> 2012</a:t>
                      </a:r>
                      <a:endParaRPr lang="es-ES" dirty="0"/>
                    </a:p>
                  </a:txBody>
                  <a:tcPr/>
                </a:tc>
                <a:tc>
                  <a:txBody>
                    <a:bodyPr/>
                    <a:lstStyle/>
                    <a:p>
                      <a:r>
                        <a:rPr lang="es-ES" dirty="0" smtClean="0"/>
                        <a:t>Octubre 2012</a:t>
                      </a:r>
                      <a:endParaRPr lang="es-ES" dirty="0"/>
                    </a:p>
                  </a:txBody>
                  <a:tcPr/>
                </a:tc>
              </a:tr>
              <a:tr h="370840">
                <a:tc>
                  <a:txBody>
                    <a:bodyPr/>
                    <a:lstStyle/>
                    <a:p>
                      <a:pPr algn="just"/>
                      <a:r>
                        <a:rPr lang="es-ES" dirty="0" smtClean="0"/>
                        <a:t>Comenza</a:t>
                      </a:r>
                      <a:r>
                        <a:rPr lang="es-ES" baseline="0" dirty="0" smtClean="0"/>
                        <a:t>r con actualización de redes sociales.</a:t>
                      </a:r>
                      <a:endParaRPr lang="es-ES" dirty="0"/>
                    </a:p>
                  </a:txBody>
                  <a:tcPr/>
                </a:tc>
                <a:tc>
                  <a:txBody>
                    <a:bodyPr/>
                    <a:lstStyle/>
                    <a:p>
                      <a:pPr algn="just"/>
                      <a:r>
                        <a:rPr lang="es-ES" dirty="0" smtClean="0"/>
                        <a:t>Asistencia</a:t>
                      </a:r>
                      <a:r>
                        <a:rPr lang="es-ES" baseline="0" dirty="0" smtClean="0"/>
                        <a:t> a estaciones de radio para promocionar eventos culturales.</a:t>
                      </a:r>
                      <a:endParaRPr lang="es-ES" dirty="0"/>
                    </a:p>
                  </a:txBody>
                  <a:tcPr/>
                </a:tc>
                <a:tc>
                  <a:txBody>
                    <a:bodyPr/>
                    <a:lstStyle/>
                    <a:p>
                      <a:endParaRPr lang="es-ES" dirty="0"/>
                    </a:p>
                  </a:txBody>
                  <a:tcPr/>
                </a:tc>
              </a:tr>
              <a:tr h="370840">
                <a:tc>
                  <a:txBody>
                    <a:bodyPr/>
                    <a:lstStyle/>
                    <a:p>
                      <a:endParaRPr lang="es-ES" dirty="0"/>
                    </a:p>
                  </a:txBody>
                  <a:tcPr/>
                </a:tc>
                <a:tc>
                  <a:txBody>
                    <a:bodyPr/>
                    <a:lstStyle/>
                    <a:p>
                      <a:endParaRPr lang="es-ES" dirty="0"/>
                    </a:p>
                  </a:txBody>
                  <a:tcPr/>
                </a:tc>
                <a:tc>
                  <a:txBody>
                    <a:bodyPr/>
                    <a:lstStyle/>
                    <a:p>
                      <a:endParaRPr lang="es-ES" dirty="0"/>
                    </a:p>
                  </a:txBody>
                  <a:tcPr/>
                </a:tc>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4265666631"/>
              </p:ext>
            </p:extLst>
          </p:nvPr>
        </p:nvGraphicFramePr>
        <p:xfrm>
          <a:off x="268013" y="4317368"/>
          <a:ext cx="6855300" cy="2199639"/>
        </p:xfrm>
        <a:graphic>
          <a:graphicData uri="http://schemas.openxmlformats.org/drawingml/2006/table">
            <a:tbl>
              <a:tblPr firstRow="1" bandRow="1">
                <a:tableStyleId>{5C22544A-7EE6-4342-B048-85BDC9FD1C3A}</a:tableStyleId>
              </a:tblPr>
              <a:tblGrid>
                <a:gridCol w="2285100"/>
                <a:gridCol w="2285100"/>
                <a:gridCol w="2285100"/>
              </a:tblGrid>
              <a:tr h="370840">
                <a:tc>
                  <a:txBody>
                    <a:bodyPr/>
                    <a:lstStyle/>
                    <a:p>
                      <a:r>
                        <a:rPr lang="es-ES" dirty="0" smtClean="0"/>
                        <a:t>Febrero</a:t>
                      </a:r>
                      <a:r>
                        <a:rPr lang="es-ES" baseline="0" dirty="0" smtClean="0"/>
                        <a:t> </a:t>
                      </a:r>
                      <a:r>
                        <a:rPr lang="es-ES" dirty="0" smtClean="0"/>
                        <a:t>2013</a:t>
                      </a:r>
                      <a:endParaRPr lang="es-ES" dirty="0"/>
                    </a:p>
                  </a:txBody>
                  <a:tcPr/>
                </a:tc>
                <a:tc>
                  <a:txBody>
                    <a:bodyPr/>
                    <a:lstStyle/>
                    <a:p>
                      <a:r>
                        <a:rPr lang="es-ES" dirty="0" smtClean="0"/>
                        <a:t>Marzo 2013</a:t>
                      </a:r>
                      <a:endParaRPr lang="es-ES" dirty="0"/>
                    </a:p>
                  </a:txBody>
                  <a:tcPr/>
                </a:tc>
                <a:tc>
                  <a:txBody>
                    <a:bodyPr/>
                    <a:lstStyle/>
                    <a:p>
                      <a:r>
                        <a:rPr lang="es-ES" dirty="0" smtClean="0"/>
                        <a:t>Abril 2013</a:t>
                      </a:r>
                      <a:endParaRPr lang="es-ES" dirty="0"/>
                    </a:p>
                  </a:txBody>
                  <a:tcPr/>
                </a:tc>
              </a:tr>
              <a:tr h="370840">
                <a:tc>
                  <a:txBody>
                    <a:bodyPr/>
                    <a:lstStyle/>
                    <a:p>
                      <a:endParaRPr lang="es-ES" dirty="0"/>
                    </a:p>
                  </a:txBody>
                  <a:tcPr/>
                </a:tc>
                <a:tc>
                  <a:txBody>
                    <a:bodyPr/>
                    <a:lstStyle/>
                    <a:p>
                      <a:r>
                        <a:rPr lang="es-ES" dirty="0" smtClean="0"/>
                        <a:t>Publicación de libro autobiográfico.</a:t>
                      </a:r>
                      <a:endParaRPr lang="es-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Promoción de su publicación en medio</a:t>
                      </a:r>
                      <a:r>
                        <a:rPr lang="es-ES" baseline="0" dirty="0" smtClean="0"/>
                        <a:t>s impresos y digitales.</a:t>
                      </a:r>
                      <a:endParaRPr lang="es-ES" dirty="0" smtClean="0"/>
                    </a:p>
                  </a:txBody>
                  <a:tcPr/>
                </a:tc>
              </a:tr>
              <a:tr h="370840">
                <a:tc>
                  <a:txBody>
                    <a:bodyPr/>
                    <a:lstStyle/>
                    <a:p>
                      <a:endParaRPr lang="es-ES" dirty="0"/>
                    </a:p>
                  </a:txBody>
                  <a:tcPr/>
                </a:tc>
                <a:tc>
                  <a:txBody>
                    <a:bodyPr/>
                    <a:lstStyle/>
                    <a:p>
                      <a:r>
                        <a:rPr lang="es-ES" dirty="0" smtClean="0"/>
                        <a:t>Promoción de su publicación en medio</a:t>
                      </a:r>
                      <a:r>
                        <a:rPr lang="es-ES" baseline="0" dirty="0" smtClean="0"/>
                        <a:t>s impresos y digitales.</a:t>
                      </a:r>
                      <a:endParaRPr lang="es-ES" dirty="0"/>
                    </a:p>
                  </a:txBody>
                  <a:tcPr/>
                </a:tc>
                <a:tc>
                  <a:txBody>
                    <a:bodyPr/>
                    <a:lstStyle/>
                    <a:p>
                      <a:endParaRPr lang="es-ES" dirty="0"/>
                    </a:p>
                  </a:txBody>
                  <a:tcPr/>
                </a:tc>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1158550877"/>
              </p:ext>
            </p:extLst>
          </p:nvPr>
        </p:nvGraphicFramePr>
        <p:xfrm>
          <a:off x="268012" y="2737229"/>
          <a:ext cx="6855300" cy="1112520"/>
        </p:xfrm>
        <a:graphic>
          <a:graphicData uri="http://schemas.openxmlformats.org/drawingml/2006/table">
            <a:tbl>
              <a:tblPr firstRow="1" bandRow="1">
                <a:tableStyleId>{5C22544A-7EE6-4342-B048-85BDC9FD1C3A}</a:tableStyleId>
              </a:tblPr>
              <a:tblGrid>
                <a:gridCol w="2285100"/>
                <a:gridCol w="2285100"/>
                <a:gridCol w="2285100"/>
              </a:tblGrid>
              <a:tr h="370840">
                <a:tc>
                  <a:txBody>
                    <a:bodyPr/>
                    <a:lstStyle/>
                    <a:p>
                      <a:r>
                        <a:rPr lang="es-ES" dirty="0" smtClean="0"/>
                        <a:t>Noviembre 2012</a:t>
                      </a:r>
                      <a:endParaRPr lang="es-ES" dirty="0"/>
                    </a:p>
                  </a:txBody>
                  <a:tcPr/>
                </a:tc>
                <a:tc>
                  <a:txBody>
                    <a:bodyPr/>
                    <a:lstStyle/>
                    <a:p>
                      <a:r>
                        <a:rPr lang="es-ES" dirty="0" smtClean="0"/>
                        <a:t>Diciembre 2012</a:t>
                      </a:r>
                      <a:endParaRPr lang="es-ES" dirty="0"/>
                    </a:p>
                  </a:txBody>
                  <a:tcPr/>
                </a:tc>
                <a:tc>
                  <a:txBody>
                    <a:bodyPr/>
                    <a:lstStyle/>
                    <a:p>
                      <a:r>
                        <a:rPr lang="es-ES" dirty="0" smtClean="0"/>
                        <a:t>Enero 2013</a:t>
                      </a:r>
                      <a:endParaRPr lang="es-ES" dirty="0"/>
                    </a:p>
                  </a:txBody>
                  <a:tcPr/>
                </a:tc>
              </a:tr>
              <a:tr h="370840">
                <a:tc>
                  <a:txBody>
                    <a:bodyPr/>
                    <a:lstStyle/>
                    <a:p>
                      <a:endParaRPr lang="es-ES" dirty="0"/>
                    </a:p>
                  </a:txBody>
                  <a:tcPr/>
                </a:tc>
                <a:tc>
                  <a:txBody>
                    <a:bodyPr/>
                    <a:lstStyle/>
                    <a:p>
                      <a:endParaRPr lang="es-ES" dirty="0"/>
                    </a:p>
                  </a:txBody>
                  <a:tcPr/>
                </a:tc>
                <a:tc>
                  <a:txBody>
                    <a:bodyPr/>
                    <a:lstStyle/>
                    <a:p>
                      <a:endParaRPr lang="es-ES"/>
                    </a:p>
                  </a:txBody>
                  <a:tcPr/>
                </a:tc>
              </a:tr>
              <a:tr h="370840">
                <a:tc>
                  <a:txBody>
                    <a:bodyPr/>
                    <a:lstStyle/>
                    <a:p>
                      <a:endParaRPr lang="es-ES" dirty="0"/>
                    </a:p>
                  </a:txBody>
                  <a:tcPr/>
                </a:tc>
                <a:tc>
                  <a:txBody>
                    <a:bodyPr/>
                    <a:lstStyle/>
                    <a:p>
                      <a:endParaRPr lang="es-ES"/>
                    </a:p>
                  </a:txBody>
                  <a:tcPr/>
                </a:tc>
                <a:tc>
                  <a:txBody>
                    <a:bodyPr/>
                    <a:lstStyle/>
                    <a:p>
                      <a:endParaRPr lang="es-ES" dirty="0"/>
                    </a:p>
                  </a:txBody>
                  <a:tcPr/>
                </a:tc>
              </a:tr>
            </a:tbl>
          </a:graphicData>
        </a:graphic>
      </p:graphicFrame>
    </p:spTree>
    <p:extLst>
      <p:ext uri="{BB962C8B-B14F-4D97-AF65-F5344CB8AC3E}">
        <p14:creationId xmlns:p14="http://schemas.microsoft.com/office/powerpoint/2010/main" val="3567308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vertical 2"/>
          <p:cNvSpPr>
            <a:spLocks noGrp="1"/>
          </p:cNvSpPr>
          <p:nvPr>
            <p:ph type="title" orient="vert"/>
          </p:nvPr>
        </p:nvSpPr>
        <p:spPr/>
        <p:txBody>
          <a:bodyPr/>
          <a:lstStyle/>
          <a:p>
            <a:endParaRPr lang="es-ES"/>
          </a:p>
        </p:txBody>
      </p:sp>
      <p:graphicFrame>
        <p:nvGraphicFramePr>
          <p:cNvPr id="5" name="Tabla 4"/>
          <p:cNvGraphicFramePr>
            <a:graphicFrameLocks noGrp="1"/>
          </p:cNvGraphicFramePr>
          <p:nvPr>
            <p:extLst>
              <p:ext uri="{D42A27DB-BD31-4B8C-83A1-F6EECF244321}">
                <p14:modId xmlns:p14="http://schemas.microsoft.com/office/powerpoint/2010/main" val="2596011645"/>
              </p:ext>
            </p:extLst>
          </p:nvPr>
        </p:nvGraphicFramePr>
        <p:xfrm>
          <a:off x="171379" y="493179"/>
          <a:ext cx="6855300" cy="1559560"/>
        </p:xfrm>
        <a:graphic>
          <a:graphicData uri="http://schemas.openxmlformats.org/drawingml/2006/table">
            <a:tbl>
              <a:tblPr firstRow="1" bandRow="1">
                <a:tableStyleId>{5C22544A-7EE6-4342-B048-85BDC9FD1C3A}</a:tableStyleId>
              </a:tblPr>
              <a:tblGrid>
                <a:gridCol w="2285100"/>
                <a:gridCol w="2285100"/>
                <a:gridCol w="2285100"/>
              </a:tblGrid>
              <a:tr h="370840">
                <a:tc>
                  <a:txBody>
                    <a:bodyPr/>
                    <a:lstStyle/>
                    <a:p>
                      <a:pPr algn="ctr"/>
                      <a:r>
                        <a:rPr lang="es-ES" dirty="0" smtClean="0"/>
                        <a:t>Julio 2013</a:t>
                      </a:r>
                      <a:endParaRPr lang="es-ES" dirty="0"/>
                    </a:p>
                  </a:txBody>
                  <a:tcPr/>
                </a:tc>
                <a:tc>
                  <a:txBody>
                    <a:bodyPr/>
                    <a:lstStyle/>
                    <a:p>
                      <a:pPr algn="ctr"/>
                      <a:r>
                        <a:rPr lang="es-ES" dirty="0" smtClean="0"/>
                        <a:t>Agosto 2013</a:t>
                      </a:r>
                      <a:endParaRPr lang="es-ES" dirty="0"/>
                    </a:p>
                  </a:txBody>
                  <a:tcPr/>
                </a:tc>
                <a:tc>
                  <a:txBody>
                    <a:bodyPr/>
                    <a:lstStyle/>
                    <a:p>
                      <a:endParaRPr lang="es-ES" dirty="0"/>
                    </a:p>
                  </a:txBody>
                  <a:tcPr/>
                </a:tc>
              </a:tr>
              <a:tr h="370840">
                <a:tc>
                  <a:txBody>
                    <a:bodyPr/>
                    <a:lstStyle/>
                    <a:p>
                      <a:pPr algn="just"/>
                      <a:r>
                        <a:rPr lang="es-ES" dirty="0" smtClean="0"/>
                        <a:t>Análisis de ventas de la</a:t>
                      </a:r>
                      <a:r>
                        <a:rPr lang="es-ES" baseline="0" dirty="0" smtClean="0"/>
                        <a:t> publicación anterior.</a:t>
                      </a:r>
                    </a:p>
                    <a:p>
                      <a:pPr algn="just"/>
                      <a:endParaRPr lang="es-ES" baseline="0" dirty="0" smtClean="0"/>
                    </a:p>
                  </a:txBody>
                  <a:tcPr/>
                </a:tc>
                <a:tc>
                  <a:txBody>
                    <a:bodyPr/>
                    <a:lstStyle/>
                    <a:p>
                      <a:pPr algn="just"/>
                      <a:r>
                        <a:rPr lang="es-ES" dirty="0" smtClean="0"/>
                        <a:t>Planeación del lanzamiento del</a:t>
                      </a:r>
                      <a:r>
                        <a:rPr lang="es-ES" baseline="0" dirty="0" smtClean="0"/>
                        <a:t> segundo libro después del incidente.</a:t>
                      </a:r>
                      <a:endParaRPr lang="es-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dirty="0" smtClean="0"/>
                    </a:p>
                  </a:txBody>
                  <a:tcPr/>
                </a:tc>
              </a:tr>
            </a:tbl>
          </a:graphicData>
        </a:graphic>
      </p:graphicFrame>
    </p:spTree>
    <p:extLst>
      <p:ext uri="{BB962C8B-B14F-4D97-AF65-F5344CB8AC3E}">
        <p14:creationId xmlns:p14="http://schemas.microsoft.com/office/powerpoint/2010/main" val="42167044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Centrado">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Etiqueta.thmx</Template>
  <TotalTime>456</TotalTime>
  <Words>1020</Words>
  <Application>Microsoft Macintosh PowerPoint</Application>
  <PresentationFormat>Presentación en pantalla (4:3)</PresentationFormat>
  <Paragraphs>115</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BlackTie</vt:lpstr>
      <vt:lpstr>Sealtiel Alatriste</vt:lpstr>
      <vt:lpstr>Situación</vt:lpstr>
      <vt:lpstr>H e c h o s  i m p o r t a n t e s </vt:lpstr>
      <vt:lpstr>H e c h o s  i m p o r t a n t e s </vt:lpstr>
      <vt:lpstr>Imagen de Alatriste ante público intelectual mexicano</vt:lpstr>
      <vt:lpstr> Carta de Alatriste </vt:lpstr>
      <vt:lpstr>Objetivo</vt:lpstr>
      <vt:lpstr>Público</vt:lpstr>
      <vt:lpstr>Presentación de PowerPoint</vt:lpstr>
      <vt:lpstr>Presentación de PowerPoint</vt:lpstr>
      <vt:lpstr>Calendario</vt:lpstr>
      <vt:lpstr>Presupuesto</vt:lpstr>
      <vt:lpstr>Presentación de PowerPoint</vt:lpstr>
      <vt:lpstr>Presentación de PowerPoint</vt:lpstr>
      <vt:lpstr>Presupuesto</vt:lpstr>
      <vt:lpstr>Presentación de PowerPoint</vt:lpstr>
      <vt:lpstr>Plan de Trabajo</vt:lpstr>
      <vt:lpstr>Presentación de PowerPoint</vt:lpstr>
    </vt:vector>
  </TitlesOfParts>
  <Company>Tec Cem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Sealtiel Alatriste</dc:title>
  <dc:creator>Nayelli Leticia Aguilar Fuentes</dc:creator>
  <cp:lastModifiedBy>Nayelli Leticia Aguilar Fuentes</cp:lastModifiedBy>
  <cp:revision>43</cp:revision>
  <dcterms:created xsi:type="dcterms:W3CDTF">2012-02-27T16:52:15Z</dcterms:created>
  <dcterms:modified xsi:type="dcterms:W3CDTF">2012-02-28T01:17:54Z</dcterms:modified>
</cp:coreProperties>
</file>