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64" r:id="rId4"/>
    <p:sldId id="265" r:id="rId5"/>
    <p:sldId id="258" r:id="rId6"/>
    <p:sldId id="259" r:id="rId7"/>
    <p:sldId id="266" r:id="rId8"/>
    <p:sldId id="260" r:id="rId9"/>
    <p:sldId id="267" r:id="rId10"/>
    <p:sldId id="261" r:id="rId11"/>
    <p:sldId id="262" r:id="rId12"/>
    <p:sldId id="263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13" autoAdjust="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6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C82F09-62F1-5644-93BB-6F84973B6C1D}" type="datetimeFigureOut">
              <a:rPr lang="es-ES" smtClean="0"/>
              <a:t>25/04/12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760601-AD97-1F47-B684-86004D5CEB5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4674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60601-AD97-1F47-B684-86004D5CEB55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1291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t>25/04/12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25/04/12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25/04/12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t>25/04/12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25/04/12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25/04/12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25/04/12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25/04/12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25/04/12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25/04/12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25/04/12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25/04/12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25/04/12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25/04/12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25/04/12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25/04/12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25/04/12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25/04/12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25/04/12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25/04/12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25/04/12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389007" y="4624668"/>
            <a:ext cx="6450193" cy="933450"/>
          </a:xfrm>
        </p:spPr>
        <p:txBody>
          <a:bodyPr>
            <a:normAutofit/>
          </a:bodyPr>
          <a:lstStyle/>
          <a:p>
            <a:r>
              <a:rPr lang="es-ES" dirty="0" smtClean="0"/>
              <a:t>Relaciones públicas y derecho</a:t>
            </a:r>
            <a:br>
              <a:rPr lang="es-ES" dirty="0" smtClean="0"/>
            </a:br>
            <a:r>
              <a:rPr lang="es-ES" sz="2200" dirty="0" smtClean="0"/>
              <a:t>Capítulo 12</a:t>
            </a:r>
            <a:endParaRPr lang="es-ES" sz="22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1295401"/>
          </a:xfrm>
        </p:spPr>
        <p:txBody>
          <a:bodyPr>
            <a:normAutofit/>
          </a:bodyPr>
          <a:lstStyle/>
          <a:p>
            <a:r>
              <a:rPr lang="es-ES" dirty="0" smtClean="0"/>
              <a:t>Jessica Arenas</a:t>
            </a:r>
          </a:p>
          <a:p>
            <a:r>
              <a:rPr lang="es-ES" dirty="0" smtClean="0"/>
              <a:t>Daniela Villela </a:t>
            </a:r>
          </a:p>
          <a:p>
            <a:r>
              <a:rPr lang="es-ES" dirty="0" smtClean="0"/>
              <a:t>Regina Mitre</a:t>
            </a:r>
          </a:p>
          <a:p>
            <a:r>
              <a:rPr lang="es-ES" dirty="0" smtClean="0"/>
              <a:t>Jean </a:t>
            </a:r>
            <a:r>
              <a:rPr lang="es-ES" dirty="0" err="1" smtClean="0"/>
              <a:t>Neny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3030862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concepto jurídico de las relaciones públicas</a:t>
            </a:r>
            <a:endParaRPr lang="es-ES" dirty="0"/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498474" y="2315018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Inexistencia de un ordenamiento jurídico en las relaciones públicas es un fenómeno internacional.</a:t>
            </a:r>
          </a:p>
          <a:p>
            <a:r>
              <a:rPr lang="es-ES" dirty="0" smtClean="0"/>
              <a:t>Normas jurídicas sin finalidad reguladora sistemática</a:t>
            </a:r>
          </a:p>
          <a:p>
            <a:r>
              <a:rPr lang="es-ES" dirty="0" smtClean="0"/>
              <a:t>Prof. José María </a:t>
            </a:r>
            <a:r>
              <a:rPr lang="es-ES" dirty="0" err="1" smtClean="0"/>
              <a:t>Desantes</a:t>
            </a:r>
            <a:r>
              <a:rPr lang="es-ES" dirty="0" smtClean="0"/>
              <a:t> establece perfil del derecho nacional comparado con las RP.</a:t>
            </a:r>
          </a:p>
          <a:p>
            <a:pPr lvl="1"/>
            <a:r>
              <a:rPr lang="es-ES" dirty="0" smtClean="0"/>
              <a:t>Las RP son observadas desde ángulos orgánicos</a:t>
            </a:r>
          </a:p>
          <a:p>
            <a:pPr lvl="1"/>
            <a:r>
              <a:rPr lang="es-ES" dirty="0" smtClean="0"/>
              <a:t>Las confunden con la publicidad</a:t>
            </a:r>
          </a:p>
          <a:p>
            <a:pPr lvl="1"/>
            <a:r>
              <a:rPr lang="es-ES" dirty="0" smtClean="0"/>
              <a:t>Aspiraciones que nunca se han cristalizado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68084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Primera definición legal: España Decreto 1092/75 24 abril. Creación del Registro Oficial de Técnicos en </a:t>
            </a:r>
            <a:r>
              <a:rPr lang="es-ES" dirty="0" smtClean="0"/>
              <a:t>RP.</a:t>
            </a:r>
          </a:p>
          <a:p>
            <a:pPr lvl="1"/>
            <a:r>
              <a:rPr lang="es-ES" dirty="0" smtClean="0"/>
              <a:t>“Aquella actividad que, ejercida profesionalmente de modo planificado y habitual, tienda a crear una recíproca corriente de comunicación, conocimiento y comprensión entre una persona natural o jurídica y los públicos a los que se dirige”</a:t>
            </a:r>
          </a:p>
          <a:p>
            <a:r>
              <a:rPr lang="es-ES" dirty="0" smtClean="0"/>
              <a:t>Decreto 2198/1976 23 de julio.</a:t>
            </a:r>
          </a:p>
          <a:p>
            <a:pPr lvl="1"/>
            <a:r>
              <a:rPr lang="es-ES" dirty="0" smtClean="0"/>
              <a:t>Se entiende por información de relaciones públicas, a los efectos de este Decreto, aquella que tienda a la creación y mantenimiento de unas comunicaciones sociales entre una persona natural o jurídica y sus distintos públicos, cuyo objetivo sea el establecimiento de un clima de confianza entre ambos…Ley de la prensa e imprenta, esta información deberá identificar la fuente de la noticia.</a:t>
            </a:r>
            <a:endParaRPr lang="es-ES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498474" y="394603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>El concepto jurídico de las relaciones públicas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55967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El concepto jurídico de las relaciones públicas</a:t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Poco a poco las definiciones de los textos legales desvirtúan lo que son las Relaciones Públicas. </a:t>
            </a:r>
          </a:p>
          <a:p>
            <a:r>
              <a:rPr lang="es-ES" dirty="0" smtClean="0"/>
              <a:t>Si las relaciones públicas informan y consecuentemente satisfacen el derecho a la información de los ciudadanos y el derecho a la libertad de expresión de las organizaciones y personas públicamente relevantes, la normativa que deberá aplicarse es la que protege estos derechos.</a:t>
            </a:r>
          </a:p>
          <a:p>
            <a:r>
              <a:rPr lang="en-US" dirty="0"/>
              <a:t>Las RRPP no </a:t>
            </a:r>
            <a:r>
              <a:rPr lang="en-US" dirty="0" err="1"/>
              <a:t>tienen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reguladas</a:t>
            </a:r>
            <a:r>
              <a:rPr lang="en-US" dirty="0"/>
              <a:t>, a </a:t>
            </a:r>
            <a:r>
              <a:rPr lang="en-US" dirty="0" err="1"/>
              <a:t>diferencia</a:t>
            </a:r>
            <a:r>
              <a:rPr lang="en-US" dirty="0"/>
              <a:t> de la </a:t>
            </a:r>
            <a:r>
              <a:rPr lang="en-US" dirty="0" err="1"/>
              <a:t>publicidad</a:t>
            </a:r>
            <a:r>
              <a:rPr lang="en-US" dirty="0"/>
              <a:t>,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ésta</a:t>
            </a:r>
            <a:r>
              <a:rPr lang="en-US" dirty="0"/>
              <a:t> genera un </a:t>
            </a:r>
            <a:r>
              <a:rPr lang="en-US" dirty="0" err="1"/>
              <a:t>amplio</a:t>
            </a:r>
            <a:r>
              <a:rPr lang="en-US" dirty="0"/>
              <a:t> </a:t>
            </a:r>
            <a:r>
              <a:rPr lang="en-US" dirty="0" err="1"/>
              <a:t>ordenamiento</a:t>
            </a:r>
            <a:r>
              <a:rPr lang="en-US" dirty="0"/>
              <a:t> </a:t>
            </a:r>
            <a:r>
              <a:rPr lang="en-US" dirty="0" err="1"/>
              <a:t>jurídico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el </a:t>
            </a:r>
            <a:r>
              <a:rPr lang="en-US" dirty="0" err="1"/>
              <a:t>substrato</a:t>
            </a:r>
            <a:r>
              <a:rPr lang="en-US" dirty="0"/>
              <a:t> contractual y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idiosincrasia</a:t>
            </a:r>
            <a:r>
              <a:rPr lang="en-US" dirty="0"/>
              <a:t> </a:t>
            </a:r>
            <a:r>
              <a:rPr lang="en-US" dirty="0" err="1"/>
              <a:t>financiera</a:t>
            </a:r>
            <a:r>
              <a:rPr lang="en-US" dirty="0"/>
              <a:t>.</a:t>
            </a:r>
          </a:p>
          <a:p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61831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derecho a comunicarse en España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98474" y="1768832"/>
            <a:ext cx="7556313" cy="4943656"/>
          </a:xfrm>
        </p:spPr>
        <p:txBody>
          <a:bodyPr>
            <a:normAutofit/>
          </a:bodyPr>
          <a:lstStyle/>
          <a:p>
            <a:r>
              <a:rPr lang="es-ES" dirty="0" smtClean="0"/>
              <a:t>Constitución Española de 1978.  Art 20:  Derecho  a la libertad de expresión.</a:t>
            </a:r>
          </a:p>
          <a:p>
            <a:pPr lvl="1"/>
            <a:r>
              <a:rPr lang="es-ES" b="1" dirty="0" smtClean="0"/>
              <a:t>Libertad de expresión por activa</a:t>
            </a:r>
          </a:p>
          <a:p>
            <a:pPr lvl="2"/>
            <a:r>
              <a:rPr lang="es-ES" dirty="0" smtClean="0"/>
              <a:t>Las opiniones pueden manifestarse sin más límites que la lesión a otros derechos fundamentales</a:t>
            </a:r>
          </a:p>
          <a:p>
            <a:pPr lvl="2"/>
            <a:r>
              <a:rPr lang="es-ES" dirty="0" smtClean="0"/>
              <a:t>Los particulares pueden ejercer sus posibilidades de actuar como sujetos activos del derecho a la libertad de expresión, dependiendo de la posibilidad de acceso a los canales comunicativos.</a:t>
            </a:r>
          </a:p>
          <a:p>
            <a:pPr lvl="2"/>
            <a:r>
              <a:rPr lang="es-ES" dirty="0" smtClean="0"/>
              <a:t>No sólo los ciudadanos, también las organizaciones.</a:t>
            </a:r>
          </a:p>
          <a:p>
            <a:pPr lvl="1"/>
            <a:r>
              <a:rPr lang="es-ES" b="1" dirty="0" smtClean="0"/>
              <a:t>Libertad de expresión por pasiva</a:t>
            </a:r>
          </a:p>
          <a:p>
            <a:pPr lvl="2"/>
            <a:r>
              <a:rPr lang="es-ES" dirty="0" smtClean="0"/>
              <a:t>El consumidor tiene derecho a estar informado y también puede decidir no recibir dicha información o publicidad.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3154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Límites del derecho a la libertad de expresión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98474" y="1981200"/>
            <a:ext cx="7556313" cy="4410722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Normativa que limita o detalla la forma y contenidos de los mensajes que se difunden, tanto de opinión como comercial.</a:t>
            </a:r>
          </a:p>
          <a:p>
            <a:r>
              <a:rPr lang="es-ES" dirty="0" smtClean="0"/>
              <a:t>Derecho público</a:t>
            </a:r>
          </a:p>
          <a:p>
            <a:pPr lvl="1"/>
            <a:r>
              <a:rPr lang="es-ES" dirty="0" smtClean="0"/>
              <a:t>Se divide en 2 sectores: </a:t>
            </a:r>
          </a:p>
          <a:p>
            <a:pPr lvl="2"/>
            <a:r>
              <a:rPr lang="es-ES" dirty="0" smtClean="0"/>
              <a:t>Derecho Penal: el cual sería que se publicaran notas que vulneran gravemente el derecho al honor de una persona levantando falsos.</a:t>
            </a:r>
          </a:p>
          <a:p>
            <a:pPr lvl="2"/>
            <a:r>
              <a:rPr lang="es-ES" dirty="0" smtClean="0"/>
              <a:t>Derecho Administrativo: si la empresa vulnera con su publicidad normas sobre requisitos a cumplir por sus mensajes en relación con características del producto, política de precios, denominaciones de origen etc.</a:t>
            </a:r>
          </a:p>
          <a:p>
            <a:pPr lvl="1"/>
            <a:r>
              <a:rPr lang="es-ES" dirty="0" smtClean="0"/>
              <a:t>Podría ser sancionado con multas económicas, decomiso de materiales, prohibición de emisión, pérdida de permiso de actividad etc.</a:t>
            </a:r>
          </a:p>
          <a:p>
            <a:pPr lvl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071128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8474" y="320198"/>
            <a:ext cx="7556313" cy="1116106"/>
          </a:xfrm>
        </p:spPr>
        <p:txBody>
          <a:bodyPr/>
          <a:lstStyle/>
          <a:p>
            <a:r>
              <a:rPr lang="es-ES" dirty="0" smtClean="0"/>
              <a:t>Límites del derecho a la libertad de expresión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98474" y="1655629"/>
            <a:ext cx="7556313" cy="4718026"/>
          </a:xfrm>
        </p:spPr>
        <p:txBody>
          <a:bodyPr>
            <a:normAutofit/>
          </a:bodyPr>
          <a:lstStyle/>
          <a:p>
            <a:r>
              <a:rPr lang="es-ES" dirty="0" smtClean="0"/>
              <a:t>Derecho privado</a:t>
            </a:r>
          </a:p>
          <a:p>
            <a:pPr lvl="1"/>
            <a:r>
              <a:rPr lang="es-ES" dirty="0" smtClean="0"/>
              <a:t>Supone la sanción más grave por vulnerar mediante comunicaciones los derechos ajenos.</a:t>
            </a:r>
          </a:p>
          <a:p>
            <a:pPr lvl="1"/>
            <a:r>
              <a:rPr lang="es-ES" dirty="0" smtClean="0"/>
              <a:t>Protege los derechos ajenos, pero desde la perspectiva de obtener una indemnización económica.</a:t>
            </a:r>
          </a:p>
          <a:p>
            <a:pPr lvl="1"/>
            <a:r>
              <a:rPr lang="es-ES" dirty="0" smtClean="0"/>
              <a:t>Derecho a la intimidad.</a:t>
            </a:r>
          </a:p>
          <a:p>
            <a:pPr lvl="1"/>
            <a:endParaRPr lang="es-ES" dirty="0" smtClean="0"/>
          </a:p>
          <a:p>
            <a:pPr lvl="2"/>
            <a:r>
              <a:rPr lang="es-ES" dirty="0" smtClean="0"/>
              <a:t>Protección civil del derecho al honor, a la intimidad  y a la propia imagen.</a:t>
            </a:r>
          </a:p>
          <a:p>
            <a:pPr lvl="3"/>
            <a:r>
              <a:rPr lang="es-ES" dirty="0" smtClean="0"/>
              <a:t>La ley protege a la persona que ve vulnerados su derechos, de libertad de expresión o de información.</a:t>
            </a:r>
          </a:p>
          <a:p>
            <a:pPr lvl="2"/>
            <a:r>
              <a:rPr lang="es-ES" dirty="0" smtClean="0"/>
              <a:t>Protección de la Propiedad Intelectual.</a:t>
            </a:r>
          </a:p>
          <a:p>
            <a:pPr lvl="3"/>
            <a:r>
              <a:rPr lang="es-ES" dirty="0" smtClean="0"/>
              <a:t>Trabajos originales y no plagiar o utilizar de forma indebida las creaciones intelectuales de otras personas.</a:t>
            </a:r>
          </a:p>
          <a:p>
            <a:pPr lvl="3"/>
            <a:endParaRPr lang="es-ES" dirty="0"/>
          </a:p>
          <a:p>
            <a:pPr lvl="1"/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187366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800" dirty="0" smtClean="0"/>
              <a:t>La situación en Latinoamérica: el acceso a la información como prioridad básica</a:t>
            </a:r>
            <a:endParaRPr lang="es-ES" sz="2800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México:</a:t>
            </a:r>
          </a:p>
          <a:p>
            <a:pPr marL="742950" lvl="1" indent="-285750">
              <a:buClr>
                <a:schemeClr val="accent1"/>
              </a:buClr>
              <a:buFont typeface="Wingdings" charset="2"/>
              <a:buChar char="u"/>
            </a:pPr>
            <a:r>
              <a:rPr lang="es-E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Derecho a la información</a:t>
            </a:r>
          </a:p>
          <a:p>
            <a:pPr marL="742950" lvl="1" indent="-285750">
              <a:buClr>
                <a:schemeClr val="accent1"/>
              </a:buClr>
              <a:buFont typeface="Wingdings" charset="2"/>
              <a:buChar char="u"/>
            </a:pPr>
            <a:r>
              <a:rPr lang="es-E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Ley General de Bibliotecas</a:t>
            </a:r>
          </a:p>
          <a:p>
            <a:pPr marL="742950" lvl="1" indent="-285750">
              <a:buClr>
                <a:schemeClr val="accent1"/>
              </a:buClr>
              <a:buFont typeface="Wingdings" charset="2"/>
              <a:buChar char="u"/>
            </a:pPr>
            <a:r>
              <a:rPr lang="es-E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La propiedad Intelectual</a:t>
            </a:r>
          </a:p>
          <a:p>
            <a:pPr marL="742950" lvl="1" indent="-285750">
              <a:buClr>
                <a:schemeClr val="accent1"/>
              </a:buClr>
              <a:buFont typeface="Wingdings" charset="2"/>
              <a:buChar char="u"/>
            </a:pPr>
            <a:r>
              <a:rPr lang="es-E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La legislación sobre el libro</a:t>
            </a:r>
          </a:p>
          <a:p>
            <a:pPr marL="742950" lvl="1" indent="-285750">
              <a:buClr>
                <a:schemeClr val="accent1"/>
              </a:buClr>
              <a:buFont typeface="Wingdings" charset="2"/>
              <a:buChar char="u"/>
            </a:pPr>
            <a:r>
              <a:rPr lang="es-E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El programa de desarrollo informático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971530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800" dirty="0" smtClean="0"/>
              <a:t>La situación en Latinoamérica: el acceso a la información como prioridad básica</a:t>
            </a:r>
            <a:endParaRPr lang="es-ES" sz="2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72731" y="1600200"/>
            <a:ext cx="7682056" cy="4792886"/>
          </a:xfrm>
        </p:spPr>
        <p:txBody>
          <a:bodyPr>
            <a:normAutofit fontScale="92500" lnSpcReduction="10000"/>
          </a:bodyPr>
          <a:lstStyle/>
          <a:p>
            <a:r>
              <a:rPr lang="es-ES" dirty="0" smtClean="0"/>
              <a:t>Otros países:</a:t>
            </a:r>
          </a:p>
          <a:p>
            <a:pPr lvl="1"/>
            <a:r>
              <a:rPr lang="es-ES" dirty="0" smtClean="0"/>
              <a:t>Argentina:</a:t>
            </a:r>
          </a:p>
          <a:p>
            <a:pPr lvl="2"/>
            <a:r>
              <a:rPr lang="es-ES" dirty="0" smtClean="0"/>
              <a:t>Creación del Sistema Federal de Servicios de Bibliotecas e información.</a:t>
            </a:r>
          </a:p>
          <a:p>
            <a:pPr lvl="1"/>
            <a:r>
              <a:rPr lang="es-ES" dirty="0" smtClean="0"/>
              <a:t>Colombia:</a:t>
            </a:r>
          </a:p>
          <a:p>
            <a:pPr lvl="2"/>
            <a:r>
              <a:rPr lang="es-ES" dirty="0" smtClean="0"/>
              <a:t>Sistema de información de Ciencia y Tecnología.</a:t>
            </a:r>
          </a:p>
          <a:p>
            <a:pPr lvl="1"/>
            <a:r>
              <a:rPr lang="es-ES" dirty="0" smtClean="0"/>
              <a:t>Costa Rica:</a:t>
            </a:r>
          </a:p>
          <a:p>
            <a:pPr lvl="2"/>
            <a:r>
              <a:rPr lang="es-ES" dirty="0" smtClean="0"/>
              <a:t>Sistema Nacional de Información. </a:t>
            </a:r>
          </a:p>
          <a:p>
            <a:pPr lvl="1"/>
            <a:r>
              <a:rPr lang="es-ES" dirty="0" smtClean="0"/>
              <a:t>Chile:</a:t>
            </a:r>
          </a:p>
          <a:p>
            <a:pPr lvl="2"/>
            <a:r>
              <a:rPr lang="es-ES" dirty="0" smtClean="0"/>
              <a:t>Convención Interamericana sobre derechos de Autor.</a:t>
            </a:r>
          </a:p>
          <a:p>
            <a:pPr lvl="1"/>
            <a:r>
              <a:rPr lang="es-ES" dirty="0" smtClean="0"/>
              <a:t>Perú:</a:t>
            </a:r>
          </a:p>
          <a:p>
            <a:pPr lvl="2"/>
            <a:r>
              <a:rPr lang="es-ES" dirty="0" smtClean="0"/>
              <a:t>Programa general de Información.</a:t>
            </a:r>
          </a:p>
          <a:p>
            <a:pPr lvl="1"/>
            <a:r>
              <a:rPr lang="es-ES" dirty="0" smtClean="0"/>
              <a:t>Venezuela:</a:t>
            </a:r>
          </a:p>
          <a:p>
            <a:pPr lvl="2"/>
            <a:r>
              <a:rPr lang="es-ES" dirty="0" smtClean="0"/>
              <a:t>Comisión Nacional para la Organización del Sistema Nacional de Servicios de Bibliotecas e Información Humanística, Científica y Tecnológica.</a:t>
            </a:r>
          </a:p>
          <a:p>
            <a:pPr lvl="2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0389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800" dirty="0" smtClean="0"/>
              <a:t>Necesidades técnicas y legales de la presencia corporativa en internet: El caso español</a:t>
            </a:r>
            <a:endParaRPr lang="es-ES" sz="2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98474" y="1981200"/>
            <a:ext cx="7556313" cy="4452274"/>
          </a:xfrm>
        </p:spPr>
        <p:txBody>
          <a:bodyPr>
            <a:normAutofit/>
          </a:bodyPr>
          <a:lstStyle/>
          <a:p>
            <a:r>
              <a:rPr lang="es-ES" dirty="0" smtClean="0"/>
              <a:t>Para poner en marcha una página web es necesario tener en cuenta los siguiente puntos:</a:t>
            </a:r>
          </a:p>
          <a:p>
            <a:pPr marL="571500" lvl="1" indent="-342900">
              <a:buFont typeface="+mj-lt"/>
              <a:buAutoNum type="arabicPeriod"/>
            </a:pPr>
            <a:r>
              <a:rPr lang="es-ES" dirty="0" smtClean="0"/>
              <a:t>Nombre del dominio</a:t>
            </a:r>
          </a:p>
          <a:p>
            <a:pPr marL="571500" lvl="1" indent="-342900">
              <a:buFont typeface="+mj-lt"/>
              <a:buAutoNum type="arabicPeriod"/>
            </a:pPr>
            <a:r>
              <a:rPr lang="es-ES" dirty="0" smtClean="0"/>
              <a:t>Diseño y elaboración del sitio web</a:t>
            </a:r>
          </a:p>
          <a:p>
            <a:pPr marL="571500" lvl="1" indent="-342900">
              <a:buFont typeface="+mj-lt"/>
              <a:buAutoNum type="arabicPeriod"/>
            </a:pPr>
            <a:r>
              <a:rPr lang="es-ES" dirty="0" smtClean="0"/>
              <a:t>Publicidad</a:t>
            </a:r>
          </a:p>
          <a:p>
            <a:pPr marL="571500" lvl="1" indent="-342900">
              <a:buFont typeface="+mj-lt"/>
              <a:buAutoNum type="arabicPeriod"/>
            </a:pPr>
            <a:r>
              <a:rPr lang="es-ES" dirty="0" smtClean="0"/>
              <a:t>Protección de datos</a:t>
            </a:r>
          </a:p>
          <a:p>
            <a:pPr marL="571500" lvl="1" indent="-342900">
              <a:buFont typeface="+mj-lt"/>
              <a:buAutoNum type="arabicPeriod"/>
            </a:pPr>
            <a:r>
              <a:rPr lang="es-ES" dirty="0" smtClean="0"/>
              <a:t>Legislación vigente</a:t>
            </a:r>
          </a:p>
          <a:p>
            <a:pPr marL="571500" lvl="1" indent="-342900">
              <a:buFont typeface="+mj-lt"/>
              <a:buAutoNum type="arabicPeriod"/>
            </a:pPr>
            <a:r>
              <a:rPr lang="es-ES" dirty="0" smtClean="0"/>
              <a:t>Protección de la marca y seguridad informática</a:t>
            </a:r>
          </a:p>
          <a:p>
            <a:pPr marL="571500" lvl="1" indent="-342900">
              <a:buFont typeface="+mj-lt"/>
              <a:buAutoNum type="arabicPeriod"/>
            </a:pPr>
            <a:r>
              <a:rPr lang="es-ES" dirty="0" smtClean="0"/>
              <a:t>Sistemas de pago</a:t>
            </a:r>
          </a:p>
          <a:p>
            <a:pPr marL="571500" lvl="1" indent="-342900">
              <a:buFont typeface="+mj-lt"/>
              <a:buAutoNum type="arabicPeriod"/>
            </a:pPr>
            <a:r>
              <a:rPr lang="es-ES" dirty="0" smtClean="0"/>
              <a:t>Inscripción de la propiedad intelectual</a:t>
            </a:r>
          </a:p>
          <a:p>
            <a:pPr marL="571500" lvl="1" indent="-342900">
              <a:buFont typeface="+mj-lt"/>
              <a:buAutoNum type="arabicPeriod"/>
            </a:pPr>
            <a:r>
              <a:rPr lang="es-ES" dirty="0" smtClean="0"/>
              <a:t>Contratos</a:t>
            </a:r>
          </a:p>
          <a:p>
            <a:pPr marL="571500" lvl="1" indent="-342900">
              <a:buFont typeface="+mj-lt"/>
              <a:buAutoNum type="arabicPeriod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60655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Responsabilidad jurídica en la organización de eventos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98474" y="1981200"/>
            <a:ext cx="7556313" cy="4479885"/>
          </a:xfrm>
        </p:spPr>
        <p:txBody>
          <a:bodyPr>
            <a:normAutofit/>
          </a:bodyPr>
          <a:lstStyle/>
          <a:p>
            <a:r>
              <a:rPr lang="es-ES" dirty="0" smtClean="0"/>
              <a:t>Medidas para proteger a la empresa de la responsabilidad legal y posibles denuncias judiciales.</a:t>
            </a:r>
          </a:p>
          <a:p>
            <a:pPr lvl="1"/>
            <a:r>
              <a:rPr lang="es-ES" b="1" dirty="0" smtClean="0"/>
              <a:t>Visitas de empresa y jornadas de puertas abiertas</a:t>
            </a:r>
          </a:p>
          <a:p>
            <a:pPr lvl="2"/>
            <a:r>
              <a:rPr lang="es-ES" dirty="0" smtClean="0"/>
              <a:t>Contratar un seguro adicional de responsabilidad civil.</a:t>
            </a:r>
          </a:p>
          <a:p>
            <a:pPr lvl="2"/>
            <a:r>
              <a:rPr lang="es-ES" dirty="0" smtClean="0"/>
              <a:t>Contratar a guardias para la seguridad y el control del tráfico.</a:t>
            </a:r>
          </a:p>
          <a:p>
            <a:pPr lvl="2"/>
            <a:r>
              <a:rPr lang="es-ES" dirty="0" smtClean="0"/>
              <a:t>Concertar la presencia en el lugar de personal sanitario y de una ambulancia.</a:t>
            </a:r>
          </a:p>
          <a:p>
            <a:pPr lvl="2"/>
            <a:r>
              <a:rPr lang="es-ES" dirty="0" smtClean="0"/>
              <a:t>Subcontratar a vendedores de comida o de objetos de recuerdo.</a:t>
            </a:r>
          </a:p>
          <a:p>
            <a:pPr lvl="1"/>
            <a:r>
              <a:rPr lang="es-ES" b="1" dirty="0"/>
              <a:t>Eventos promocionales</a:t>
            </a:r>
          </a:p>
          <a:p>
            <a:pPr lvl="2"/>
            <a:r>
              <a:rPr lang="es-ES" dirty="0"/>
              <a:t>Contratar un seguro de </a:t>
            </a:r>
            <a:r>
              <a:rPr lang="es-ES" dirty="0" smtClean="0"/>
              <a:t>responsabilidad.</a:t>
            </a:r>
            <a:endParaRPr lang="es-ES" dirty="0"/>
          </a:p>
          <a:p>
            <a:pPr lvl="2"/>
            <a:r>
              <a:rPr lang="es-ES" dirty="0"/>
              <a:t>Participantes deben firmar un contrato que proteja a la organización de responsabilidad en caso de algún </a:t>
            </a:r>
            <a:r>
              <a:rPr lang="es-ES" dirty="0" smtClean="0"/>
              <a:t>accidente.</a:t>
            </a:r>
            <a:endParaRPr lang="es-ES" dirty="0"/>
          </a:p>
          <a:p>
            <a:pPr lvl="2"/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4131410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Las relaciones públicas y el proceso judicial</a:t>
            </a:r>
            <a:endParaRPr lang="es-ES" dirty="0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498474" y="1981200"/>
            <a:ext cx="7556313" cy="4438468"/>
          </a:xfrm>
        </p:spPr>
        <p:txBody>
          <a:bodyPr>
            <a:normAutofit/>
          </a:bodyPr>
          <a:lstStyle/>
          <a:p>
            <a:r>
              <a:rPr lang="es-ES" dirty="0" smtClean="0"/>
              <a:t>Trabajar con abogados</a:t>
            </a:r>
          </a:p>
          <a:p>
            <a:pPr lvl="1"/>
            <a:r>
              <a:rPr lang="es-ES" dirty="0" smtClean="0"/>
              <a:t>Los abogados y las RP deben responder ante el mismo directivo.</a:t>
            </a:r>
          </a:p>
          <a:p>
            <a:pPr lvl="1"/>
            <a:r>
              <a:rPr lang="es-ES" dirty="0" smtClean="0"/>
              <a:t>El personal ha de conocer los conceptos legales.</a:t>
            </a:r>
          </a:p>
          <a:p>
            <a:pPr lvl="1"/>
            <a:r>
              <a:rPr lang="es-ES" dirty="0" smtClean="0"/>
              <a:t>En el comité deben de estar representadas las 2 funciones.</a:t>
            </a:r>
          </a:p>
          <a:p>
            <a:pPr lvl="1"/>
            <a:r>
              <a:rPr lang="es-ES" dirty="0" smtClean="0"/>
              <a:t>Declaración de responsabilidades.</a:t>
            </a:r>
          </a:p>
          <a:p>
            <a:pPr lvl="1"/>
            <a:r>
              <a:rPr lang="es-ES" dirty="0" smtClean="0"/>
              <a:t>El departamento legal debe informar al personal de RP sobre acciones inminentes en los litigios.</a:t>
            </a:r>
          </a:p>
          <a:p>
            <a:r>
              <a:rPr lang="es-ES" dirty="0" smtClean="0"/>
              <a:t>Selección y persuasión del jurado</a:t>
            </a:r>
          </a:p>
          <a:p>
            <a:pPr lvl="1"/>
            <a:r>
              <a:rPr lang="es-ES" dirty="0" smtClean="0"/>
              <a:t>Es un público objetivo que debe ser seleccionado por un sorteo en una lista preparada por un comisario del jurado.</a:t>
            </a:r>
          </a:p>
          <a:p>
            <a:pPr lvl="1"/>
            <a:r>
              <a:rPr lang="es-ES" dirty="0" smtClean="0"/>
              <a:t>Utilizar información gráfica: PPT, fotografías, gráficos, diagramas.</a:t>
            </a:r>
          </a:p>
          <a:p>
            <a:pPr lvl="1"/>
            <a:r>
              <a:rPr lang="es-ES" dirty="0"/>
              <a:t>M</a:t>
            </a:r>
            <a:r>
              <a:rPr lang="es-ES" dirty="0" smtClean="0"/>
              <a:t>aterial audiovisual congruente con las explicaciones verbales.</a:t>
            </a:r>
          </a:p>
          <a:p>
            <a:pPr lvl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11219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Las relaciones públicas y el proceso judicial</a:t>
            </a:r>
            <a:endParaRPr lang="es-ES" dirty="0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498474" y="1981200"/>
            <a:ext cx="7556313" cy="4438468"/>
          </a:xfrm>
        </p:spPr>
        <p:txBody>
          <a:bodyPr>
            <a:normAutofit/>
          </a:bodyPr>
          <a:lstStyle/>
          <a:p>
            <a:r>
              <a:rPr lang="es-ES" dirty="0" smtClean="0"/>
              <a:t>Relaciones públicas con juristas</a:t>
            </a:r>
          </a:p>
          <a:p>
            <a:pPr lvl="1"/>
            <a:r>
              <a:rPr lang="es-ES" dirty="0" smtClean="0"/>
              <a:t>Estudiar a fondo el proceso.</a:t>
            </a:r>
          </a:p>
          <a:p>
            <a:pPr lvl="1"/>
            <a:r>
              <a:rPr lang="es-ES" dirty="0" smtClean="0"/>
              <a:t>Desarrollar una estrategia del mensaje.</a:t>
            </a:r>
          </a:p>
          <a:p>
            <a:pPr lvl="1"/>
            <a:r>
              <a:rPr lang="es-ES" dirty="0" smtClean="0"/>
              <a:t>Llegar a un rápido acuerdo extraprocesal.</a:t>
            </a:r>
          </a:p>
          <a:p>
            <a:pPr lvl="1"/>
            <a:r>
              <a:rPr lang="es-ES" dirty="0" smtClean="0"/>
              <a:t>Anticiparse.</a:t>
            </a:r>
          </a:p>
          <a:p>
            <a:pPr lvl="1"/>
            <a:r>
              <a:rPr lang="es-ES" dirty="0" smtClean="0"/>
              <a:t>Enfocar el tema positivamente.</a:t>
            </a:r>
          </a:p>
          <a:p>
            <a:pPr lvl="1"/>
            <a:r>
              <a:rPr lang="es-ES" dirty="0" smtClean="0"/>
              <a:t>Intentar el acuerdo de nuevo.</a:t>
            </a:r>
          </a:p>
          <a:p>
            <a:pPr lvl="1"/>
            <a:r>
              <a:rPr lang="es-ES" dirty="0" smtClean="0"/>
              <a:t>Pleitear amablemente.</a:t>
            </a:r>
            <a:endParaRPr lang="es-ES" dirty="0"/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0876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98474" y="1263301"/>
            <a:ext cx="7556313" cy="4963086"/>
          </a:xfrm>
        </p:spPr>
        <p:txBody>
          <a:bodyPr>
            <a:normAutofit/>
          </a:bodyPr>
          <a:lstStyle/>
          <a:p>
            <a:r>
              <a:rPr lang="es-ES" dirty="0"/>
              <a:t>Las relaciones públicas no deben ser un brebaje milagroso que retorne la reputación y el estatuto social perdidos en la comisión de cualquier delito.</a:t>
            </a:r>
          </a:p>
          <a:p>
            <a:r>
              <a:rPr lang="es-ES" dirty="0" err="1" smtClean="0"/>
              <a:t>Simon</a:t>
            </a:r>
            <a:r>
              <a:rPr lang="es-ES" dirty="0" smtClean="0"/>
              <a:t> establece una lista de prácticas de las RP de asesoramiento de causas criminales:</a:t>
            </a:r>
          </a:p>
          <a:p>
            <a:pPr lvl="1"/>
            <a:r>
              <a:rPr lang="es-ES" dirty="0" smtClean="0"/>
              <a:t>Participar en la acción ilegal.</a:t>
            </a:r>
          </a:p>
          <a:p>
            <a:pPr lvl="1"/>
            <a:r>
              <a:rPr lang="es-ES" dirty="0" smtClean="0"/>
              <a:t>Guiar, aconsejar y dirigir la política que se esconde detrás de la práctica ilegal.</a:t>
            </a:r>
          </a:p>
          <a:p>
            <a:pPr lvl="1"/>
            <a:r>
              <a:rPr lang="es-ES" dirty="0" smtClean="0"/>
              <a:t>Colaborar parcialmente en ella.</a:t>
            </a:r>
          </a:p>
          <a:p>
            <a:pPr lvl="1"/>
            <a:r>
              <a:rPr lang="es-ES" dirty="0" smtClean="0"/>
              <a:t>Instituir una agencia de propaganda dirigida a contrarrestar a los adversarios de la acción ilegal.</a:t>
            </a:r>
          </a:p>
          <a:p>
            <a:pPr lvl="1"/>
            <a:r>
              <a:rPr lang="es-ES" dirty="0" smtClean="0"/>
              <a:t>Promover la práctica ilegal.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15882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Advantage">
  <a:themeElements>
    <a:clrScheme name="Artículo">
      <a:dk1>
        <a:sysClr val="windowText" lastClr="000000"/>
      </a:dk1>
      <a:lt1>
        <a:sysClr val="window" lastClr="FFFFFF"/>
      </a:lt1>
      <a:dk2>
        <a:srgbClr val="212121"/>
      </a:dk2>
      <a:lt2>
        <a:srgbClr val="CDD4D7"/>
      </a:lt2>
      <a:accent1>
        <a:srgbClr val="1D86CD"/>
      </a:accent1>
      <a:accent2>
        <a:srgbClr val="732E9A"/>
      </a:accent2>
      <a:accent3>
        <a:srgbClr val="B50B1B"/>
      </a:accent3>
      <a:accent4>
        <a:srgbClr val="E8950E"/>
      </a:accent4>
      <a:accent5>
        <a:srgbClr val="55992B"/>
      </a:accent5>
      <a:accent6>
        <a:srgbClr val="2C9C89"/>
      </a:accent6>
      <a:hlink>
        <a:srgbClr val="EC4D4D"/>
      </a:hlink>
      <a:folHlink>
        <a:srgbClr val="F8CE8A"/>
      </a:folHlink>
    </a:clrScheme>
    <a:fontScheme name="Ad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Ventaja.thmx</Template>
  <TotalTime>224</TotalTime>
  <Words>1163</Words>
  <Application>Microsoft Macintosh PowerPoint</Application>
  <PresentationFormat>Presentación en pantalla (4:3)</PresentationFormat>
  <Paragraphs>116</Paragraphs>
  <Slides>14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Advantage</vt:lpstr>
      <vt:lpstr>Relaciones públicas y derecho Capítulo 12</vt:lpstr>
      <vt:lpstr>El concepto jurídico de las relaciones públicas</vt:lpstr>
      <vt:lpstr>Presentación de PowerPoint</vt:lpstr>
      <vt:lpstr>El concepto jurídico de las relaciones públicas </vt:lpstr>
      <vt:lpstr>El derecho a comunicarse en España</vt:lpstr>
      <vt:lpstr>Límites del derecho a la libertad de expresión</vt:lpstr>
      <vt:lpstr>Límites del derecho a la libertad de expresión</vt:lpstr>
      <vt:lpstr>La situación en Latinoamérica: el acceso a la información como prioridad básica</vt:lpstr>
      <vt:lpstr>La situación en Latinoamérica: el acceso a la información como prioridad básica</vt:lpstr>
      <vt:lpstr>Necesidades técnicas y legales de la presencia corporativa en internet: El caso español</vt:lpstr>
      <vt:lpstr>Responsabilidad jurídica en la organización de eventos</vt:lpstr>
      <vt:lpstr>Las relaciones públicas y el proceso judicial</vt:lpstr>
      <vt:lpstr>Las relaciones públicas y el proceso judicial</vt:lpstr>
      <vt:lpstr>Presentación de PowerPoint</vt:lpstr>
    </vt:vector>
  </TitlesOfParts>
  <Company>itesm-pze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Relaciones públicas y derecho Capítulo 12</dc:title>
  <dc:creator>Jessica Arenas</dc:creator>
  <cp:lastModifiedBy>Octavio Islas</cp:lastModifiedBy>
  <cp:revision>14</cp:revision>
  <dcterms:created xsi:type="dcterms:W3CDTF">2012-03-12T21:20:23Z</dcterms:created>
  <dcterms:modified xsi:type="dcterms:W3CDTF">2012-04-25T17:45:15Z</dcterms:modified>
</cp:coreProperties>
</file>