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28.xml" ContentType="application/vnd.openxmlformats-officedocument.presentationml.slideLayout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4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0.xml" ContentType="application/vnd.openxmlformats-officedocument.presentationml.slideLayout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  <p:sldMasterId id="2147483674" r:id="rId2"/>
    <p:sldMasterId id="2147483686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5" r:id="rId16"/>
    <p:sldId id="276" r:id="rId17"/>
    <p:sldId id="277" r:id="rId18"/>
    <p:sldId id="278" r:id="rId19"/>
    <p:sldId id="279" r:id="rId20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4511" autoAdjust="0"/>
    <p:restoredTop sz="94595" autoAdjust="0"/>
  </p:normalViewPr>
  <p:slideViewPr>
    <p:cSldViewPr>
      <p:cViewPr>
        <p:scale>
          <a:sx n="75" d="100"/>
          <a:sy n="75" d="100"/>
        </p:scale>
        <p:origin x="-1352" y="-6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6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ítulo y texto vertica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ítulo y texto vertica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9535D538-800D-4F30-AC07-BECD1BA28EC7}" type="datetimeFigureOut">
              <a:rPr lang="es-PE" smtClean="0"/>
              <a:pPr/>
              <a:t>23/4/12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29745D36-0809-4323-99CC-C88DE281A7AE}" type="slidenum">
              <a:rPr lang="es-PE" smtClean="0"/>
              <a:pPr/>
              <a:t>‹Nr.›</a:t>
            </a:fld>
            <a:endParaRPr lang="es-PE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wagner.edu/departments/gap/sites/wagner.edu.departments.gap/files/images/mosaic_2.jp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2"/>
            <a:ext cx="7772400" cy="1470025"/>
          </a:xfrm>
        </p:spPr>
        <p:txBody>
          <a:bodyPr>
            <a:normAutofit/>
          </a:bodyPr>
          <a:lstStyle/>
          <a:p>
            <a:r>
              <a:rPr lang="es-PE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Política y gobierno</a:t>
            </a:r>
            <a:endParaRPr lang="es-PE" sz="6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es-PE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Alice </a:t>
            </a:r>
            <a:r>
              <a:rPr lang="es-PE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Colson</a:t>
            </a:r>
            <a:endParaRPr lang="es-PE" sz="2400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es-PE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Patricia Parra</a:t>
            </a:r>
          </a:p>
          <a:p>
            <a:pPr algn="r"/>
            <a:r>
              <a:rPr lang="es-PE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Mario </a:t>
            </a:r>
            <a:r>
              <a:rPr lang="es-PE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Agoitia</a:t>
            </a:r>
            <a:r>
              <a:rPr lang="es-PE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r"/>
            <a:r>
              <a:rPr lang="es-PE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Gabriela Bocanegra</a:t>
            </a:r>
          </a:p>
          <a:p>
            <a:pPr algn="r"/>
            <a:r>
              <a:rPr lang="es-PE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Montserrat Rodríguez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99616"/>
            <a:ext cx="8363272" cy="5097736"/>
          </a:xfrm>
        </p:spPr>
        <p:txBody>
          <a:bodyPr>
            <a:normAutofit lnSpcReduction="10000"/>
          </a:bodyPr>
          <a:lstStyle/>
          <a:p>
            <a:r>
              <a:rPr lang="es-PE" dirty="0" smtClean="0"/>
              <a:t>Es el principal elemento de asuntos públicos de la empresa    	  </a:t>
            </a:r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inciden en la forma de 				  accionar de las organizaciones.</a:t>
            </a:r>
          </a:p>
          <a:p>
            <a:endParaRPr lang="es-PE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s-PE" dirty="0" smtClean="0"/>
              <a:t>Especialista de RCG  </a:t>
            </a:r>
          </a:p>
          <a:p>
            <a:pPr lvl="2"/>
            <a:r>
              <a:rPr lang="es-PE" dirty="0" smtClean="0"/>
              <a:t>Reúnen información:  planifican y ajustan su política para influir en decisiones con el gobierno.</a:t>
            </a:r>
          </a:p>
          <a:p>
            <a:pPr lvl="2"/>
            <a:r>
              <a:rPr lang="es-PE" dirty="0" smtClean="0"/>
              <a:t>Divulgan puntos de vista de la dirección:  visitan a funcionarios y realizan comunicación interna.</a:t>
            </a:r>
          </a:p>
          <a:p>
            <a:pPr lvl="2"/>
            <a:r>
              <a:rPr lang="es-PE" dirty="0" smtClean="0"/>
              <a:t>Cooperan con el gobierno para beneficio mutuo.</a:t>
            </a:r>
          </a:p>
          <a:p>
            <a:pPr lvl="2"/>
            <a:r>
              <a:rPr lang="es-PE" dirty="0" smtClean="0"/>
              <a:t>Motivan a empleados para participar en procesos políticos.</a:t>
            </a:r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Relaciones con el gobierno (RCG)</a:t>
            </a:r>
            <a:endParaRPr lang="es-PE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2771800" y="227687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10765"/>
            <a:ext cx="8363272" cy="4626547"/>
          </a:xfrm>
        </p:spPr>
        <p:txBody>
          <a:bodyPr>
            <a:normAutofit fontScale="92500" lnSpcReduction="20000"/>
          </a:bodyPr>
          <a:lstStyle/>
          <a:p>
            <a:r>
              <a:rPr lang="es-PE" dirty="0" smtClean="0"/>
              <a:t>Estrategias de comunicación que una organización hace con el objetivo de que</a:t>
            </a:r>
            <a:r>
              <a:rPr lang="es-PE" dirty="0" smtClean="0"/>
              <a:t> el Poder </a:t>
            </a:r>
            <a:r>
              <a:rPr lang="es-PE" dirty="0" smtClean="0"/>
              <a:t>Ejecutivo apruebe una legislación, modificar la misma u obstaculizarla.</a:t>
            </a:r>
          </a:p>
          <a:p>
            <a:endParaRPr lang="es-PE" dirty="0" smtClean="0"/>
          </a:p>
          <a:p>
            <a:r>
              <a:rPr lang="es-PE" i="1" dirty="0" err="1" smtClean="0"/>
              <a:t>Lobbista</a:t>
            </a:r>
            <a:r>
              <a:rPr lang="es-PE" i="1" dirty="0" smtClean="0"/>
              <a:t>:  </a:t>
            </a:r>
            <a:r>
              <a:rPr lang="es-PE" dirty="0" smtClean="0"/>
              <a:t>persona que representa a un grupo de interés y trata de influir en las votaciones legislativas o decisiones gubernamentales.</a:t>
            </a:r>
          </a:p>
          <a:p>
            <a:endParaRPr lang="es-PE" dirty="0" smtClean="0"/>
          </a:p>
          <a:p>
            <a:r>
              <a:rPr lang="es-PE" dirty="0" smtClean="0"/>
              <a:t>Intereses: empresarial, educativo, religioso, objetivos locales.</a:t>
            </a:r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Lobbismo</a:t>
            </a:r>
            <a:endParaRPr lang="es-PE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cityofmemphis.org/media/images/gov2.jpg"/>
          <p:cNvPicPr>
            <a:picLocks noChangeAspect="1" noChangeArrowheads="1"/>
          </p:cNvPicPr>
          <p:nvPr/>
        </p:nvPicPr>
        <p:blipFill>
          <a:blip r:embed="rId2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0" y="1412776"/>
            <a:ext cx="9144000" cy="5538192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Las campañas de lobbismo compiten entre </a:t>
            </a:r>
            <a:r>
              <a:rPr lang="es-PE" dirty="0" smtClean="0"/>
              <a:t>s</a:t>
            </a:r>
            <a:r>
              <a:rPr lang="es-PE" dirty="0" smtClean="0"/>
              <a:t>í</a:t>
            </a:r>
            <a:r>
              <a:rPr lang="es-PE" dirty="0" smtClean="0"/>
              <a:t> </a:t>
            </a:r>
            <a:r>
              <a:rPr lang="es-PE" dirty="0" smtClean="0"/>
              <a:t>y se contradicen        </a:t>
            </a:r>
            <a:r>
              <a:rPr lang="es-PE" dirty="0" smtClean="0">
                <a:solidFill>
                  <a:srgbClr val="C00000"/>
                </a:solidFill>
              </a:rPr>
              <a:t>funcionarios han de 				        evaluar pros y contras.</a:t>
            </a:r>
          </a:p>
          <a:p>
            <a:endParaRPr lang="es-PE" dirty="0" smtClean="0">
              <a:solidFill>
                <a:srgbClr val="C00000"/>
              </a:solidFill>
            </a:endParaRPr>
          </a:p>
          <a:p>
            <a:r>
              <a:rPr lang="es-PE" dirty="0" smtClean="0"/>
              <a:t>Ejemplo:  salvar empleos o proteger medio ambiente.</a:t>
            </a:r>
          </a:p>
          <a:p>
            <a:endParaRPr lang="es-PE" dirty="0" smtClean="0"/>
          </a:p>
          <a:p>
            <a:r>
              <a:rPr lang="es-PE" dirty="0" smtClean="0"/>
              <a:t>El </a:t>
            </a:r>
            <a:r>
              <a:rPr lang="es-PE" dirty="0" err="1" smtClean="0"/>
              <a:t>lobbismo</a:t>
            </a:r>
            <a:r>
              <a:rPr lang="es-PE" dirty="0" smtClean="0"/>
              <a:t> conlleva muchos intereses.</a:t>
            </a:r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Naturaleza del </a:t>
            </a:r>
            <a:r>
              <a:rPr lang="es-PE" dirty="0" err="1" smtClean="0"/>
              <a:t>lobbismo</a:t>
            </a:r>
            <a:endParaRPr lang="es-PE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491880" y="234888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502572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s-PE" dirty="0" smtClean="0"/>
              <a:t>“No importa lo que </a:t>
            </a:r>
            <a:r>
              <a:rPr lang="es-PE" dirty="0" smtClean="0"/>
              <a:t>sabes, </a:t>
            </a:r>
            <a:r>
              <a:rPr lang="es-PE" dirty="0" smtClean="0"/>
              <a:t>sino a quién </a:t>
            </a:r>
            <a:r>
              <a:rPr lang="es-PE" dirty="0" smtClean="0"/>
              <a:t>conoces.” </a:t>
            </a:r>
            <a:endParaRPr lang="es-PE" dirty="0" smtClean="0"/>
          </a:p>
          <a:p>
            <a:pPr algn="ctr">
              <a:buNone/>
            </a:pPr>
            <a:endParaRPr lang="es-PE" dirty="0" smtClean="0"/>
          </a:p>
          <a:p>
            <a:r>
              <a:rPr lang="es-PE" dirty="0" smtClean="0"/>
              <a:t>Legisladores o funcionarios que </a:t>
            </a:r>
            <a:r>
              <a:rPr lang="es-PE" dirty="0" smtClean="0">
                <a:solidFill>
                  <a:schemeClr val="accent5"/>
                </a:solidFill>
              </a:rPr>
              <a:t>sacan partido de sus contactos</a:t>
            </a:r>
            <a:r>
              <a:rPr lang="es-PE" dirty="0" smtClean="0"/>
              <a:t> y cobran grandes sumas. </a:t>
            </a:r>
          </a:p>
          <a:p>
            <a:r>
              <a:rPr lang="es-PE" dirty="0" smtClean="0"/>
              <a:t>Funcionarios gubernamentales no pueden ejercer el lobbismo de forma activa </a:t>
            </a:r>
            <a:r>
              <a:rPr lang="es-PE" dirty="0" smtClean="0"/>
              <a:t>ante </a:t>
            </a:r>
            <a:r>
              <a:rPr lang="es-PE" dirty="0" smtClean="0"/>
              <a:t>sus antiguas agencias durante un año después de abandonar su cargo. </a:t>
            </a:r>
          </a:p>
          <a:p>
            <a:r>
              <a:rPr lang="es-PE" dirty="0" smtClean="0"/>
              <a:t>Miembros del Congreso lo pueden ejercer en cuanto salen. </a:t>
            </a:r>
          </a:p>
          <a:p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Tráfico de Influencias </a:t>
            </a:r>
            <a:endParaRPr lang="es-PE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PE" dirty="0" smtClean="0"/>
              <a:t>Normativa sobre </a:t>
            </a:r>
            <a:r>
              <a:rPr lang="es-PE" dirty="0" err="1" smtClean="0"/>
              <a:t>lobbismo</a:t>
            </a:r>
            <a:r>
              <a:rPr lang="es-PE" dirty="0" smtClean="0"/>
              <a:t> en 1946, llena de lagunas. En 1995, reforma:</a:t>
            </a:r>
            <a:endParaRPr lang="es-PE" dirty="0" smtClean="0">
              <a:sym typeface="Wingdings" pitchFamily="2" charset="2"/>
            </a:endParaRPr>
          </a:p>
          <a:p>
            <a:pPr lvl="1"/>
            <a:r>
              <a:rPr lang="es-PE" dirty="0" smtClean="0">
                <a:sym typeface="Wingdings" pitchFamily="2" charset="2"/>
              </a:rPr>
              <a:t>“Persona contratada para </a:t>
            </a:r>
            <a:r>
              <a:rPr lang="es-PE" b="1" dirty="0" smtClean="0">
                <a:solidFill>
                  <a:schemeClr val="accent5"/>
                </a:solidFill>
                <a:sym typeface="Wingdings" pitchFamily="2" charset="2"/>
              </a:rPr>
              <a:t>influir</a:t>
            </a:r>
            <a:r>
              <a:rPr lang="es-PE" dirty="0" smtClean="0">
                <a:sym typeface="Wingdings" pitchFamily="2" charset="2"/>
              </a:rPr>
              <a:t> sobre los </a:t>
            </a:r>
            <a:r>
              <a:rPr lang="es-PE" dirty="0" smtClean="0">
                <a:solidFill>
                  <a:schemeClr val="accent5"/>
                </a:solidFill>
                <a:sym typeface="Wingdings" pitchFamily="2" charset="2"/>
              </a:rPr>
              <a:t>legisladores y los funcionarios </a:t>
            </a:r>
            <a:r>
              <a:rPr lang="es-PE" dirty="0" smtClean="0">
                <a:sym typeface="Wingdings" pitchFamily="2" charset="2"/>
              </a:rPr>
              <a:t>públicos o sus asesores directos y que dedica al menos el veinte por ciento de su tiempo a </a:t>
            </a:r>
            <a:r>
              <a:rPr lang="es-PE" b="1" dirty="0" smtClean="0">
                <a:solidFill>
                  <a:schemeClr val="accent5"/>
                </a:solidFill>
                <a:sym typeface="Wingdings" pitchFamily="2" charset="2"/>
              </a:rPr>
              <a:t>representar</a:t>
            </a:r>
            <a:r>
              <a:rPr lang="es-PE" dirty="0" smtClean="0">
                <a:sym typeface="Wingdings" pitchFamily="2" charset="2"/>
              </a:rPr>
              <a:t> a un </a:t>
            </a:r>
            <a:r>
              <a:rPr lang="es-PE" dirty="0" smtClean="0">
                <a:solidFill>
                  <a:schemeClr val="accent5"/>
                </a:solidFill>
                <a:sym typeface="Wingdings" pitchFamily="2" charset="2"/>
              </a:rPr>
              <a:t>cliente</a:t>
            </a:r>
            <a:r>
              <a:rPr lang="es-PE" dirty="0" smtClean="0">
                <a:sym typeface="Wingdings" pitchFamily="2" charset="2"/>
              </a:rPr>
              <a:t> durante un periodo de seis </a:t>
            </a:r>
            <a:r>
              <a:rPr lang="es-PE" dirty="0" smtClean="0">
                <a:sym typeface="Wingdings" pitchFamily="2" charset="2"/>
              </a:rPr>
              <a:t>meses.”</a:t>
            </a:r>
            <a:endParaRPr lang="es-PE" dirty="0" smtClean="0">
              <a:sym typeface="Wingdings" pitchFamily="2" charset="2"/>
            </a:endParaRPr>
          </a:p>
          <a:p>
            <a:r>
              <a:rPr lang="es-PE" dirty="0" smtClean="0">
                <a:sym typeface="Wingdings" pitchFamily="2" charset="2"/>
              </a:rPr>
              <a:t>Registro y </a:t>
            </a:r>
            <a:r>
              <a:rPr lang="es-PE" dirty="0" smtClean="0">
                <a:sym typeface="Wingdings" pitchFamily="2" charset="2"/>
              </a:rPr>
              <a:t>revelaci</a:t>
            </a:r>
            <a:r>
              <a:rPr lang="es-PE" dirty="0" smtClean="0">
                <a:sym typeface="Wingdings" pitchFamily="2" charset="2"/>
              </a:rPr>
              <a:t>ón de</a:t>
            </a:r>
            <a:r>
              <a:rPr lang="es-PE" dirty="0" smtClean="0">
                <a:sym typeface="Wingdings" pitchFamily="2" charset="2"/>
              </a:rPr>
              <a:t> </a:t>
            </a:r>
            <a:r>
              <a:rPr lang="es-PE" dirty="0" smtClean="0">
                <a:sym typeface="Wingdings" pitchFamily="2" charset="2"/>
              </a:rPr>
              <a:t>nombres de </a:t>
            </a:r>
            <a:r>
              <a:rPr lang="es-PE" dirty="0" smtClean="0">
                <a:sym typeface="Wingdings" pitchFamily="2" charset="2"/>
              </a:rPr>
              <a:t>clientes, </a:t>
            </a:r>
            <a:r>
              <a:rPr lang="es-PE" dirty="0" smtClean="0">
                <a:sym typeface="Wingdings" pitchFamily="2" charset="2"/>
              </a:rPr>
              <a:t>así como áreas donde ejercen y un aproximado de lo que </a:t>
            </a:r>
            <a:r>
              <a:rPr lang="es-PE" dirty="0" smtClean="0">
                <a:sym typeface="Wingdings" pitchFamily="2" charset="2"/>
              </a:rPr>
              <a:t>cobran. </a:t>
            </a:r>
            <a:endParaRPr lang="es-PE" dirty="0" smtClean="0">
              <a:sym typeface="Wingdings" pitchFamily="2" charset="2"/>
            </a:endParaRPr>
          </a:p>
          <a:p>
            <a:r>
              <a:rPr lang="es-PE" i="1" dirty="0" smtClean="0">
                <a:sym typeface="Wingdings" pitchFamily="2" charset="2"/>
              </a:rPr>
              <a:t>Ley del mondadientes</a:t>
            </a:r>
            <a:r>
              <a:rPr lang="es-PE" dirty="0" smtClean="0">
                <a:sym typeface="Wingdings" pitchFamily="2" charset="2"/>
              </a:rPr>
              <a:t> </a:t>
            </a:r>
          </a:p>
          <a:p>
            <a:r>
              <a:rPr lang="es-PE" dirty="0" smtClean="0">
                <a:sym typeface="Wingdings" pitchFamily="2" charset="2"/>
              </a:rPr>
              <a:t>Normas relativas a regalos y viajes. </a:t>
            </a:r>
          </a:p>
          <a:p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Ley norteamericana de reforma del </a:t>
            </a:r>
            <a:r>
              <a:rPr lang="es-PE" dirty="0" err="1" smtClean="0"/>
              <a:t>lobbismo</a:t>
            </a:r>
            <a:r>
              <a:rPr lang="es-PE" dirty="0" smtClean="0"/>
              <a:t> </a:t>
            </a:r>
            <a:endParaRPr lang="es-PE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PE" dirty="0" smtClean="0"/>
              <a:t>Mueve 800 millones de </a:t>
            </a:r>
            <a:r>
              <a:rPr lang="es-PE" dirty="0" smtClean="0"/>
              <a:t>dólares.</a:t>
            </a:r>
          </a:p>
          <a:p>
            <a:r>
              <a:rPr lang="es-PE" dirty="0" smtClean="0"/>
              <a:t>No hay normativa o </a:t>
            </a:r>
            <a:r>
              <a:rPr lang="es-PE" dirty="0" smtClean="0"/>
              <a:t>regulación.</a:t>
            </a:r>
          </a:p>
          <a:p>
            <a:r>
              <a:rPr lang="es-PE" dirty="0" smtClean="0"/>
              <a:t>Publicidad de defensa de causa, líneas telefónicas gratuitas, faxes masivos, sitios web, envío de correos </a:t>
            </a:r>
            <a:r>
              <a:rPr lang="es-PE" dirty="0" smtClean="0"/>
              <a:t>electrónicos.</a:t>
            </a:r>
          </a:p>
          <a:p>
            <a:r>
              <a:rPr lang="es-PE" dirty="0" smtClean="0">
                <a:solidFill>
                  <a:schemeClr val="accent5"/>
                </a:solidFill>
              </a:rPr>
              <a:t>Promueven llamadas</a:t>
            </a:r>
            <a:r>
              <a:rPr lang="es-PE" dirty="0" smtClean="0"/>
              <a:t> </a:t>
            </a:r>
            <a:r>
              <a:rPr lang="es-PE" dirty="0" smtClean="0"/>
              <a:t>o cartas al Congreso y agencias gubernamentales. </a:t>
            </a:r>
          </a:p>
          <a:p>
            <a:r>
              <a:rPr lang="es-PE" dirty="0" smtClean="0"/>
              <a:t>Crear coaliciones. </a:t>
            </a:r>
            <a:r>
              <a:rPr lang="es-PE" dirty="0" smtClean="0">
                <a:solidFill>
                  <a:schemeClr val="accent5"/>
                </a:solidFill>
              </a:rPr>
              <a:t>Ciudadanos de a pie </a:t>
            </a:r>
            <a:r>
              <a:rPr lang="es-PE" dirty="0" smtClean="0"/>
              <a:t>son más influyentes que argumentos de promotores. </a:t>
            </a:r>
          </a:p>
          <a:p>
            <a:r>
              <a:rPr lang="es-PE" i="1" dirty="0" err="1" smtClean="0"/>
              <a:t>Lobbismo</a:t>
            </a:r>
            <a:r>
              <a:rPr lang="es-PE" i="1" dirty="0" smtClean="0"/>
              <a:t> furtivo </a:t>
            </a:r>
            <a:r>
              <a:rPr lang="es-PE" dirty="0" smtClean="0"/>
              <a:t>– no se dice qué intereses hay detrás de la campaña. </a:t>
            </a:r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dirty="0" err="1" smtClean="0"/>
              <a:t>Lobbismo</a:t>
            </a:r>
            <a:r>
              <a:rPr lang="es-PE" dirty="0" smtClean="0"/>
              <a:t> de movilización de bases</a:t>
            </a:r>
            <a:endParaRPr lang="es-PE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Se practica en las proximidades de los centros de poder.</a:t>
            </a:r>
          </a:p>
          <a:p>
            <a:r>
              <a:rPr lang="es-PE" dirty="0" smtClean="0"/>
              <a:t>Las empresas tienen delegaciones para ejercer lobbismo ante las autoridades de la Unión Europea.</a:t>
            </a:r>
          </a:p>
          <a:p>
            <a:r>
              <a:rPr lang="es-PE" dirty="0" smtClean="0"/>
              <a:t>Todas las decisiones afectan.</a:t>
            </a:r>
          </a:p>
          <a:p>
            <a:r>
              <a:rPr lang="es-PE" dirty="0" smtClean="0"/>
              <a:t>Seguimiento eficaz y medios precisos para actuar con base en información importante.</a:t>
            </a:r>
          </a:p>
          <a:p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Lobbismo ante las instituciones de la Unión Europea</a:t>
            </a:r>
            <a:endParaRPr lang="es-PE" dirty="0"/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Asesores se mueven para lograr la victoria de un candidato.</a:t>
            </a:r>
          </a:p>
          <a:p>
            <a:r>
              <a:rPr lang="es-PE" dirty="0" smtClean="0"/>
              <a:t>Se gasta una gran cantidad de dinero.</a:t>
            </a:r>
          </a:p>
          <a:p>
            <a:r>
              <a:rPr lang="es-PE" dirty="0" smtClean="0"/>
              <a:t>Los lobbistas buscan influir al ganador en su toma de decisiones.</a:t>
            </a:r>
          </a:p>
          <a:p>
            <a:r>
              <a:rPr lang="es-PE" dirty="0" smtClean="0"/>
              <a:t>Internet: </a:t>
            </a:r>
            <a:r>
              <a:rPr lang="es-PE" dirty="0" smtClean="0"/>
              <a:t>una herramienta inigualable.</a:t>
            </a:r>
          </a:p>
          <a:p>
            <a:r>
              <a:rPr lang="es-PE" dirty="0" smtClean="0"/>
              <a:t>Organiza a la gente y consigue que se pongan en contacto.</a:t>
            </a:r>
          </a:p>
          <a:p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Campañas electorales</a:t>
            </a:r>
            <a:endParaRPr lang="es-PE" dirty="0"/>
          </a:p>
        </p:txBody>
      </p:sp>
    </p:spTree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Desde la civilización egipcia.</a:t>
            </a:r>
          </a:p>
          <a:p>
            <a:r>
              <a:rPr lang="es-PE" dirty="0" smtClean="0"/>
              <a:t>Necesidad de una comunicación gubernamental (propaganda).</a:t>
            </a:r>
          </a:p>
          <a:p>
            <a:r>
              <a:rPr lang="es-PE" dirty="0" smtClean="0"/>
              <a:t>Informar a los ciudadanos de los servicios y cómo pueden utilizarlos.</a:t>
            </a:r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Asuntos públicos en el gobierno</a:t>
            </a:r>
            <a:endParaRPr lang="es-PE" dirty="0"/>
          </a:p>
        </p:txBody>
      </p:sp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PE" dirty="0" smtClean="0"/>
              <a:t>1.- Proporcionar información de interés.</a:t>
            </a:r>
          </a:p>
          <a:p>
            <a:pPr>
              <a:buNone/>
            </a:pPr>
            <a:r>
              <a:rPr lang="es-PE" dirty="0" smtClean="0"/>
              <a:t>2.- Mejorar la eficacia de las operaciones.</a:t>
            </a:r>
          </a:p>
          <a:p>
            <a:pPr>
              <a:buNone/>
            </a:pPr>
            <a:r>
              <a:rPr lang="es-PE" dirty="0" smtClean="0"/>
              <a:t>3.- Retroalimentación a los administradores gubernamentales.</a:t>
            </a:r>
          </a:p>
          <a:p>
            <a:pPr>
              <a:buNone/>
            </a:pPr>
            <a:r>
              <a:rPr lang="es-PE" dirty="0" smtClean="0"/>
              <a:t>4.- Aconsejar en la manera de comunicar una decisión.</a:t>
            </a:r>
          </a:p>
          <a:p>
            <a:pPr>
              <a:buNone/>
            </a:pPr>
            <a:r>
              <a:rPr lang="es-PE" dirty="0" smtClean="0"/>
              <a:t>5.- Actuar como defensor del pueblo.</a:t>
            </a:r>
          </a:p>
          <a:p>
            <a:pPr>
              <a:buNone/>
            </a:pPr>
            <a:r>
              <a:rPr lang="es-PE" dirty="0" smtClean="0"/>
              <a:t>6.- Educar a los administradores en su manera de relacionarse.</a:t>
            </a:r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Campañas informativas gubernamentales</a:t>
            </a:r>
            <a:endParaRPr lang="es-PE" dirty="0"/>
          </a:p>
        </p:txBody>
      </p:sp>
    </p:spTree>
  </p:cSld>
  <p:clrMapOvr>
    <a:masterClrMapping/>
  </p:clrMapOvr>
  <p:transition>
    <p:pull dir="d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Se les llama:</a:t>
            </a:r>
          </a:p>
          <a:p>
            <a:r>
              <a:rPr lang="es-PE" dirty="0" smtClean="0"/>
              <a:t>Agentes de información pública, director de asuntos públicos, secretario de prensa, asesor administrativo y analista de programas gubernamentales.</a:t>
            </a:r>
          </a:p>
          <a:p>
            <a:r>
              <a:rPr lang="es-PE" dirty="0" smtClean="0"/>
              <a:t>Agencias gubernamentales: especialistas en información pública, contestan las preguntas de la prensa.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Información pública frente a relaciones públicas</a:t>
            </a:r>
            <a:endParaRPr lang="es-PE" dirty="0"/>
          </a:p>
        </p:txBody>
      </p:sp>
    </p:spTree>
  </p:cSld>
  <p:clrMapOvr>
    <a:masterClrMapping/>
  </p:clrMapOvr>
  <p:transition>
    <p:plus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Actividades del Congreso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Grandes emisores de información.</a:t>
            </a:r>
          </a:p>
          <a:p>
            <a:r>
              <a:rPr lang="es-ES" dirty="0" smtClean="0"/>
              <a:t>Tienen empleados a un secretario de prensa.</a:t>
            </a:r>
          </a:p>
          <a:p>
            <a:r>
              <a:rPr lang="es-ES" dirty="0" smtClean="0"/>
              <a:t>Formación de mensajes y políticas públicas.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062306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Actividades de la Casa Blanca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cima de las campañas públicas gubernamentales.</a:t>
            </a:r>
          </a:p>
          <a:p>
            <a:r>
              <a:rPr lang="es-ES" dirty="0" smtClean="0"/>
              <a:t>Incrementan popularidad del presidente.</a:t>
            </a:r>
          </a:p>
          <a:p>
            <a:r>
              <a:rPr lang="es-ES" dirty="0" smtClean="0"/>
              <a:t>Fotografías.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831459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Todo estado federado ofrece servicios de información </a:t>
            </a:r>
            <a:r>
              <a:rPr lang="es-MX" dirty="0" smtClean="0"/>
              <a:t>p</a:t>
            </a:r>
            <a:r>
              <a:rPr lang="es-MX" dirty="0" smtClean="0"/>
              <a:t>ú</a:t>
            </a:r>
            <a:r>
              <a:rPr lang="es-MX" dirty="0" smtClean="0"/>
              <a:t>blica</a:t>
            </a:r>
            <a:r>
              <a:rPr lang="es-MX" dirty="0"/>
              <a:t>: </a:t>
            </a:r>
            <a:endParaRPr lang="es-MX" dirty="0" smtClean="0"/>
          </a:p>
          <a:p>
            <a:pPr lvl="1"/>
            <a:r>
              <a:rPr lang="es-MX" dirty="0"/>
              <a:t>S</a:t>
            </a:r>
            <a:r>
              <a:rPr lang="es-MX" dirty="0" smtClean="0"/>
              <a:t>obre </a:t>
            </a:r>
            <a:r>
              <a:rPr lang="es-MX" dirty="0"/>
              <a:t>las políticas, los programas y las actividades de las agencias </a:t>
            </a:r>
            <a:r>
              <a:rPr lang="es-MX" dirty="0" smtClean="0"/>
              <a:t>estatales</a:t>
            </a:r>
            <a:r>
              <a:rPr lang="es-MX" dirty="0" smtClean="0"/>
              <a:t> </a:t>
            </a:r>
            <a:r>
              <a:rPr lang="es-MX" dirty="0" smtClean="0"/>
              <a:t>que </a:t>
            </a:r>
            <a:r>
              <a:rPr lang="es-MX" dirty="0"/>
              <a:t>hacen también campañas de educación y de información </a:t>
            </a:r>
            <a:r>
              <a:rPr lang="es-MX" dirty="0" smtClean="0"/>
              <a:t>p</a:t>
            </a:r>
            <a:r>
              <a:rPr lang="es-MX" dirty="0" smtClean="0"/>
              <a:t>ú</a:t>
            </a:r>
            <a:r>
              <a:rPr lang="es-MX" dirty="0" smtClean="0"/>
              <a:t>blica</a:t>
            </a:r>
            <a:r>
              <a:rPr lang="es-MX" dirty="0"/>
              <a:t>.</a:t>
            </a:r>
          </a:p>
          <a:p>
            <a:pPr lvl="1"/>
            <a:r>
              <a:rPr lang="es-MX" dirty="0"/>
              <a:t>La especialidad es la salud y la seguridad: por ejemplo, una campaña anti-tabaco va a ser financiada por los impuestos sobre el tabaco.</a:t>
            </a:r>
          </a:p>
          <a:p>
            <a:pPr lvl="1"/>
            <a:r>
              <a:rPr lang="es-MX" dirty="0"/>
              <a:t>Otros temas: la vacunación infantil, el cáncer de mama, el cinturón de </a:t>
            </a:r>
            <a:r>
              <a:rPr lang="es-MX" dirty="0" smtClean="0"/>
              <a:t>seguridad y </a:t>
            </a:r>
            <a:r>
              <a:rPr lang="es-MX" dirty="0"/>
              <a:t>el abuso de </a:t>
            </a:r>
            <a:r>
              <a:rPr lang="es-MX" dirty="0" smtClean="0"/>
              <a:t>menores.</a:t>
            </a:r>
          </a:p>
          <a:p>
            <a:r>
              <a:rPr lang="es-MX" dirty="0"/>
              <a:t>Un medio también para promover el </a:t>
            </a:r>
            <a:r>
              <a:rPr lang="es-MX" dirty="0" smtClean="0"/>
              <a:t>turismo</a:t>
            </a:r>
            <a:r>
              <a:rPr lang="es-MX" dirty="0" smtClean="0"/>
              <a:t> </a:t>
            </a:r>
            <a:r>
              <a:rPr lang="es-MX" dirty="0" smtClean="0"/>
              <a:t>o </a:t>
            </a:r>
            <a:r>
              <a:rPr lang="es-MX" dirty="0"/>
              <a:t>el desarrollo económico: permite atraer las inversiones </a:t>
            </a:r>
            <a:r>
              <a:rPr lang="es-MX" dirty="0" smtClean="0"/>
              <a:t>empresariales.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Servicios de información de los estados federados</a:t>
            </a:r>
            <a:endParaRPr lang="es-PE" dirty="0"/>
          </a:p>
        </p:txBody>
      </p:sp>
    </p:spTree>
  </p:cSld>
  <p:clrMapOvr>
    <a:masterClrMapping/>
  </p:clrMapOvr>
  <p:transition>
    <p:plus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Permite informar a los ciudadanos y ayudarles a aprovechar al máximo las oportunidades:</a:t>
            </a:r>
          </a:p>
          <a:p>
            <a:pPr lvl="1"/>
            <a:r>
              <a:rPr lang="es-MX" dirty="0" err="1"/>
              <a:t>Ej</a:t>
            </a:r>
            <a:r>
              <a:rPr lang="es-MX" dirty="0"/>
              <a:t>: El ayuntamiento de la ciudad organiza reuniones de vecinos, la comisión de Derechos Humanos patrocina un festival promoviendo la </a:t>
            </a:r>
            <a:r>
              <a:rPr lang="es-MX" dirty="0" smtClean="0"/>
              <a:t>multiculturalidad.</a:t>
            </a:r>
            <a:endParaRPr lang="es-MX" dirty="0"/>
          </a:p>
          <a:p>
            <a:r>
              <a:rPr lang="es-MX" dirty="0"/>
              <a:t>Las ciudades se promueven a sí mismas para atraer a nuevos negocios:</a:t>
            </a:r>
          </a:p>
          <a:p>
            <a:pPr lvl="1"/>
            <a:r>
              <a:rPr lang="es-MX" dirty="0"/>
              <a:t>A través de folletos elaborados, de historias </a:t>
            </a:r>
            <a:r>
              <a:rPr lang="es-MX" dirty="0" smtClean="0"/>
              <a:t>“exitosas” </a:t>
            </a:r>
            <a:r>
              <a:rPr lang="es-MX" dirty="0"/>
              <a:t>en la prensa, ferias comerciales, eventos…</a:t>
            </a:r>
          </a:p>
          <a:p>
            <a:r>
              <a:rPr lang="es-MX" dirty="0"/>
              <a:t>Esfuerzo también para el turismo (posicionarse como un destino ideal de viaje o de estudios), para la buena imagen de la ciudad y el orgullo </a:t>
            </a:r>
            <a:r>
              <a:rPr lang="es-MX" dirty="0" smtClean="0"/>
              <a:t>local.</a:t>
            </a:r>
            <a:endParaRPr lang="es-MX" dirty="0"/>
          </a:p>
          <a:p>
            <a:pPr lvl="1"/>
            <a:r>
              <a:rPr lang="es-MX" dirty="0" err="1"/>
              <a:t>Ej</a:t>
            </a:r>
            <a:r>
              <a:rPr lang="es-MX" dirty="0"/>
              <a:t>: concursos de </a:t>
            </a:r>
            <a:r>
              <a:rPr lang="es-MX" dirty="0" smtClean="0"/>
              <a:t>belleza.</a:t>
            </a:r>
            <a:endParaRPr lang="es-MX" dirty="0"/>
          </a:p>
          <a:p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Servicios municipales de información</a:t>
            </a:r>
            <a:endParaRPr lang="es-PE" dirty="0"/>
          </a:p>
        </p:txBody>
      </p:sp>
    </p:spTree>
  </p:cSld>
  <p:clrMapOvr>
    <a:masterClrMapping/>
  </p:clrMapOvr>
  <p:transition>
    <p:strips dir="rd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Debe hacer frente a la oposición de los contribuyentes o de los miembros del Congreso, que consideran las campañas como caras e inútiles</a:t>
            </a:r>
            <a:r>
              <a:rPr lang="es-MX" dirty="0" smtClean="0"/>
              <a:t>: “</a:t>
            </a:r>
            <a:r>
              <a:rPr lang="es-MX" dirty="0"/>
              <a:t>deberían gastar dinero en ayudar a los necesitados</a:t>
            </a:r>
            <a:r>
              <a:rPr lang="es-MX" dirty="0" smtClean="0"/>
              <a:t>”.</a:t>
            </a:r>
            <a:endParaRPr lang="es-MX" dirty="0"/>
          </a:p>
          <a:p>
            <a:r>
              <a:rPr lang="es-MX" dirty="0"/>
              <a:t>A veces solamente hace la promoción de los </a:t>
            </a:r>
            <a:r>
              <a:rPr lang="es-MX" dirty="0" smtClean="0"/>
              <a:t>legisladores.</a:t>
            </a:r>
            <a:endParaRPr lang="es-MX" dirty="0"/>
          </a:p>
          <a:p>
            <a:r>
              <a:rPr lang="es-MX" dirty="0"/>
              <a:t> Los comunicados pueden utilizar demasiado espacio en los periódicos: </a:t>
            </a:r>
            <a:r>
              <a:rPr lang="es-MX" dirty="0" smtClean="0"/>
              <a:t>v</a:t>
            </a:r>
            <a:r>
              <a:rPr lang="es-MX" dirty="0" smtClean="0"/>
              <a:t>í</a:t>
            </a:r>
            <a:r>
              <a:rPr lang="es-MX" dirty="0" smtClean="0"/>
              <a:t>nculo </a:t>
            </a:r>
            <a:r>
              <a:rPr lang="es-MX" dirty="0"/>
              <a:t>fuerte entre los estados/ciudades y los </a:t>
            </a:r>
            <a:r>
              <a:rPr lang="es-MX" dirty="0" smtClean="0"/>
              <a:t>periodistas.</a:t>
            </a:r>
            <a:endParaRPr lang="es-MX" dirty="0"/>
          </a:p>
          <a:p>
            <a:r>
              <a:rPr lang="es-MX" dirty="0"/>
              <a:t>Las RR.PP preventivas: un medio para que </a:t>
            </a:r>
            <a:r>
              <a:rPr lang="es-MX"/>
              <a:t>el </a:t>
            </a:r>
            <a:r>
              <a:rPr lang="es-MX" smtClean="0"/>
              <a:t>p</a:t>
            </a:r>
            <a:r>
              <a:rPr lang="es-MX" smtClean="0"/>
              <a:t>ú</a:t>
            </a:r>
            <a:r>
              <a:rPr lang="es-MX" smtClean="0"/>
              <a:t>blico </a:t>
            </a:r>
            <a:r>
              <a:rPr lang="es-MX"/>
              <a:t>ahorre </a:t>
            </a:r>
            <a:r>
              <a:rPr lang="es-MX" smtClean="0"/>
              <a:t>dinero; </a:t>
            </a:r>
            <a:r>
              <a:rPr lang="es-MX" dirty="0"/>
              <a:t>mejor prevenir que </a:t>
            </a:r>
            <a:r>
              <a:rPr lang="es-MX" dirty="0" smtClean="0"/>
              <a:t>curar.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Criticas a las actividades de información del</a:t>
            </a:r>
            <a:r>
              <a:rPr lang="es-MX" dirty="0" smtClean="0"/>
              <a:t> </a:t>
            </a:r>
            <a:r>
              <a:rPr lang="es-MX" dirty="0" smtClean="0"/>
              <a:t>g</a:t>
            </a:r>
            <a:r>
              <a:rPr lang="es-MX" dirty="0" smtClean="0"/>
              <a:t>obierno</a:t>
            </a:r>
            <a:endParaRPr lang="es-PE" dirty="0"/>
          </a:p>
        </p:txBody>
      </p:sp>
    </p:spTree>
  </p:cSld>
  <p:clrMapOvr>
    <a:masterClrMapping/>
  </p:clrMapOvr>
  <p:transition>
    <p:cover dir="ld"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Burbujas</Template>
  <TotalTime>203</TotalTime>
  <Words>1033</Words>
  <Application>Microsoft Macintosh PowerPoint</Application>
  <PresentationFormat>Presentación en pantalla (4:3)</PresentationFormat>
  <Paragraphs>97</Paragraphs>
  <Slides>17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Tema de Office</vt:lpstr>
      <vt:lpstr>Mountain</vt:lpstr>
      <vt:lpstr>1_Mountain</vt:lpstr>
      <vt:lpstr>Política y gobierno</vt:lpstr>
      <vt:lpstr>Relaciones con el gobierno (RCG)</vt:lpstr>
      <vt:lpstr>Lobbismo</vt:lpstr>
      <vt:lpstr>Naturaleza del lobbismo</vt:lpstr>
      <vt:lpstr>Tráfico de Influencias </vt:lpstr>
      <vt:lpstr>Ley norteamericana de reforma del lobbismo </vt:lpstr>
      <vt:lpstr>Lobbismo de movilización de bases</vt:lpstr>
      <vt:lpstr>Lobbismo ante las instituciones de la Unión Europea</vt:lpstr>
      <vt:lpstr>Campañas electorales</vt:lpstr>
      <vt:lpstr>Asuntos públicos en el gobierno</vt:lpstr>
      <vt:lpstr>Campañas informativas gubernamentales</vt:lpstr>
      <vt:lpstr>Información pública frente a relaciones públicas</vt:lpstr>
      <vt:lpstr>Actividades del Congreso</vt:lpstr>
      <vt:lpstr>Actividades de la Casa Blanca</vt:lpstr>
      <vt:lpstr>Servicios de información de los estados federados</vt:lpstr>
      <vt:lpstr>Servicios municipales de información</vt:lpstr>
      <vt:lpstr>Criticas a las actividades de información del gobierno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y gobierno</dc:title>
  <dc:creator>CARLA</dc:creator>
  <cp:lastModifiedBy>Patricia Adriana Parra Mulato</cp:lastModifiedBy>
  <cp:revision>19</cp:revision>
  <dcterms:created xsi:type="dcterms:W3CDTF">2012-04-24T00:32:39Z</dcterms:created>
  <dcterms:modified xsi:type="dcterms:W3CDTF">2012-04-24T00:42:36Z</dcterms:modified>
</cp:coreProperties>
</file>