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8" r:id="rId3"/>
    <p:sldId id="257" r:id="rId4"/>
    <p:sldId id="268" r:id="rId5"/>
    <p:sldId id="259" r:id="rId6"/>
    <p:sldId id="260" r:id="rId7"/>
    <p:sldId id="262" r:id="rId8"/>
    <p:sldId id="269" r:id="rId9"/>
    <p:sldId id="271" r:id="rId10"/>
    <p:sldId id="270" r:id="rId11"/>
    <p:sldId id="261" r:id="rId12"/>
    <p:sldId id="263" r:id="rId13"/>
    <p:sldId id="264" r:id="rId14"/>
    <p:sldId id="265" r:id="rId15"/>
    <p:sldId id="266" r:id="rId16"/>
    <p:sldId id="267" r:id="rId17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944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printerSettings" Target="printerSettings/printerSettings1.bin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3DE35512-354D-48A6-901F-BB77A734BD89}" type="datetimeFigureOut">
              <a:rPr lang="es-MX" smtClean="0"/>
              <a:pPr/>
              <a:t>4/23/12</a:t>
            </a:fld>
            <a:endParaRPr lang="es-MX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s-MX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8F3E6C58-E408-4326-9998-F89B765E919D}" type="slidenum">
              <a:rPr lang="es-MX" smtClean="0"/>
              <a:pPr/>
              <a:t>‹Nr.›</a:t>
            </a:fld>
            <a:endParaRPr lang="es-MX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3DE35512-354D-48A6-901F-BB77A734BD89}" type="datetimeFigureOut">
              <a:rPr lang="es-MX" smtClean="0"/>
              <a:pPr/>
              <a:t>4/23/12</a:t>
            </a:fld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8F3E6C58-E408-4326-9998-F89B765E919D}" type="slidenum">
              <a:rPr lang="es-MX" smtClean="0"/>
              <a:pPr/>
              <a:t>‹Nr.›</a:t>
            </a:fld>
            <a:endParaRPr lang="es-MX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3DE35512-354D-48A6-901F-BB77A734BD89}" type="datetimeFigureOut">
              <a:rPr lang="es-MX" smtClean="0"/>
              <a:pPr/>
              <a:t>4/23/12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s-MX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8F3E6C58-E408-4326-9998-F89B765E919D}" type="slidenum">
              <a:rPr lang="es-MX" smtClean="0"/>
              <a:pPr/>
              <a:t>‹Nr.›</a:t>
            </a:fld>
            <a:endParaRPr lang="es-MX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35512-354D-48A6-901F-BB77A734BD89}" type="datetimeFigureOut">
              <a:rPr lang="es-MX" smtClean="0"/>
              <a:pPr/>
              <a:t>4/23/12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E6C58-E408-4326-9998-F89B765E919D}" type="slidenum">
              <a:rPr lang="es-MX" smtClean="0"/>
              <a:pPr/>
              <a:t>‹Nr.›</a:t>
            </a:fld>
            <a:endParaRPr lang="es-MX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35512-354D-48A6-901F-BB77A734BD89}" type="datetimeFigureOut">
              <a:rPr lang="es-MX" smtClean="0"/>
              <a:pPr/>
              <a:t>4/23/12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E6C58-E408-4326-9998-F89B765E919D}" type="slidenum">
              <a:rPr lang="es-MX" smtClean="0"/>
              <a:pPr/>
              <a:t>‹Nr.›</a:t>
            </a:fld>
            <a:endParaRPr lang="es-MX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3DE35512-354D-48A6-901F-BB77A734BD89}" type="datetimeFigureOut">
              <a:rPr lang="es-MX" smtClean="0"/>
              <a:pPr/>
              <a:t>4/23/12</a:t>
            </a:fld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8F3E6C58-E408-4326-9998-F89B765E919D}" type="slidenum">
              <a:rPr lang="es-MX" smtClean="0"/>
              <a:pPr/>
              <a:t>‹Nr.›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35512-354D-48A6-901F-BB77A734BD89}" type="datetimeFigureOut">
              <a:rPr lang="es-MX" smtClean="0"/>
              <a:pPr/>
              <a:t>4/23/12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E6C58-E408-4326-9998-F89B765E919D}" type="slidenum">
              <a:rPr lang="es-MX" smtClean="0"/>
              <a:pPr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3DE35512-354D-48A6-901F-BB77A734BD89}" type="datetimeFigureOut">
              <a:rPr lang="es-MX" smtClean="0"/>
              <a:pPr/>
              <a:t>4/23/12</a:t>
            </a:fld>
            <a:endParaRPr lang="es-MX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8F3E6C58-E408-4326-9998-F89B765E919D}" type="slidenum">
              <a:rPr lang="es-MX" smtClean="0"/>
              <a:pPr/>
              <a:t>‹Nr.›</a:t>
            </a:fld>
            <a:endParaRPr lang="es-MX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s-MX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3DE35512-354D-48A6-901F-BB77A734BD89}" type="datetimeFigureOut">
              <a:rPr lang="es-MX" smtClean="0"/>
              <a:pPr/>
              <a:t>4/23/12</a:t>
            </a:fld>
            <a:endParaRPr lang="es-MX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8F3E6C58-E408-4326-9998-F89B765E919D}" type="slidenum">
              <a:rPr lang="es-MX" smtClean="0"/>
              <a:pPr/>
              <a:t>‹Nr.›</a:t>
            </a:fld>
            <a:endParaRPr lang="es-MX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35512-354D-48A6-901F-BB77A734BD89}" type="datetimeFigureOut">
              <a:rPr lang="es-MX" smtClean="0"/>
              <a:pPr/>
              <a:t>4/23/12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E6C58-E408-4326-9998-F89B765E919D}" type="slidenum">
              <a:rPr lang="es-MX" smtClean="0"/>
              <a:pPr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35512-354D-48A6-901F-BB77A734BD89}" type="datetimeFigureOut">
              <a:rPr lang="es-MX" smtClean="0"/>
              <a:pPr/>
              <a:t>4/23/12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E6C58-E408-4326-9998-F89B765E919D}" type="slidenum">
              <a:rPr lang="es-MX" smtClean="0"/>
              <a:pPr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3DE35512-354D-48A6-901F-BB77A734BD89}" type="datetimeFigureOut">
              <a:rPr lang="es-MX" smtClean="0"/>
              <a:pPr/>
              <a:t>4/23/12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s-MX"/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8F3E6C58-E408-4326-9998-F89B765E919D}" type="slidenum">
              <a:rPr lang="es-MX" smtClean="0"/>
              <a:pPr/>
              <a:t>‹Nr.›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 dirty="0" smtClean="0"/>
              <a:t>Relaciones Públicas Internacionales</a:t>
            </a:r>
            <a:endParaRPr lang="es-MX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s-MX" dirty="0" smtClean="0"/>
              <a:t>Valeria Olascoaga</a:t>
            </a:r>
          </a:p>
          <a:p>
            <a:r>
              <a:rPr lang="es-MX" dirty="0" err="1" smtClean="0"/>
              <a:t>Nayelli</a:t>
            </a:r>
            <a:r>
              <a:rPr lang="es-MX" dirty="0" smtClean="0"/>
              <a:t> Aguilar</a:t>
            </a:r>
          </a:p>
          <a:p>
            <a:r>
              <a:rPr lang="es-MX" dirty="0" smtClean="0"/>
              <a:t>Paola </a:t>
            </a:r>
            <a:r>
              <a:rPr lang="es-MX" dirty="0" err="1" smtClean="0"/>
              <a:t>Morlote</a:t>
            </a:r>
            <a:endParaRPr lang="es-MX" dirty="0"/>
          </a:p>
          <a:p>
            <a:r>
              <a:rPr lang="es-MX" dirty="0" smtClean="0"/>
              <a:t>Amador Guerrero</a:t>
            </a:r>
            <a:endParaRPr lang="es-MX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Definición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MX" dirty="0" smtClean="0"/>
              <a:t>Actividad planificada para establecer relaciones de beneficio mutuo con públicos de otros países.</a:t>
            </a:r>
          </a:p>
          <a:p>
            <a:r>
              <a:rPr lang="es-MX" dirty="0" smtClean="0"/>
              <a:t>Práctica expandida a la mayoría de los países debido a los cambios tecnológicos, sociales, económicos y políticos.</a:t>
            </a:r>
          </a:p>
          <a:p>
            <a:r>
              <a:rPr lang="es-MX" dirty="0" smtClean="0"/>
              <a:t>Impacta en grupos de personas que se ven afectados por las operaciones de una empresa, institución o gobierno específicos. </a:t>
            </a:r>
          </a:p>
          <a:p>
            <a:pPr lvl="0"/>
            <a:r>
              <a:rPr lang="es-ES" dirty="0"/>
              <a:t> Las técnicas estadounidenses </a:t>
            </a:r>
            <a:r>
              <a:rPr lang="es-ES" dirty="0" smtClean="0"/>
              <a:t>de </a:t>
            </a:r>
            <a:r>
              <a:rPr lang="es-ES" dirty="0"/>
              <a:t>las relaciones publicas son las más frecuentemente adoptadas en todo el mundo</a:t>
            </a:r>
            <a:r>
              <a:rPr lang="es-ES" sz="1800" dirty="0"/>
              <a:t>.</a:t>
            </a:r>
          </a:p>
          <a:p>
            <a:endParaRPr lang="es-MX" dirty="0" smtClean="0"/>
          </a:p>
          <a:p>
            <a:endParaRPr lang="es-MX" dirty="0"/>
          </a:p>
          <a:p>
            <a:pPr marL="0" indent="0">
              <a:buNone/>
            </a:pPr>
            <a:endParaRPr lang="es-MX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Contextualizando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MX" dirty="0" smtClean="0"/>
              <a:t>Comercio Internacional genera casi la tercera parte de los beneficios de las empresas estadounidenses.</a:t>
            </a:r>
          </a:p>
          <a:p>
            <a:r>
              <a:rPr lang="es-MX" dirty="0" smtClean="0"/>
              <a:t>Entre el 15 y 20% de las acciones de una empresa estadounidense están en manos extranjeras.</a:t>
            </a:r>
            <a:endParaRPr lang="es-MX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Relaciones Públicas Corporativas Internacionales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 smtClean="0"/>
              <a:t>Operaciones empresariales a nivel internacional.</a:t>
            </a:r>
            <a:endParaRPr lang="es-ES" dirty="0"/>
          </a:p>
          <a:p>
            <a:r>
              <a:rPr lang="es-ES" dirty="0" smtClean="0"/>
              <a:t>Disparadas a partir de los 90’s con las nuevas tecnologías de información, desarrollo de mercado financiero, disminución de barreras comerciales, crecimiento de competencia, reducción de diferencias culturales (aldea global).</a:t>
            </a:r>
          </a:p>
          <a:p>
            <a:r>
              <a:rPr lang="es-ES" dirty="0" smtClean="0"/>
              <a:t>Representan los intereses de empresas extranjeras en el país en el que se ubican y viceversa. </a:t>
            </a:r>
          </a:p>
          <a:p>
            <a:r>
              <a:rPr lang="es-ES" dirty="0" smtClean="0"/>
              <a:t>Es necesario que directivos aprendan a pensar globalmente.</a:t>
            </a:r>
          </a:p>
        </p:txBody>
      </p:sp>
    </p:spTree>
    <p:extLst>
      <p:ext uri="{BB962C8B-B14F-4D97-AF65-F5344CB8AC3E}">
        <p14:creationId xmlns:p14="http://schemas.microsoft.com/office/powerpoint/2010/main" val="35175296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Relaciones Públicas Corporativas Internacionales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MX" dirty="0" smtClean="0"/>
              <a:t>Los profesionales de las RRPPs deben reconocer las diferencias culturales, adaptarse a las costumbres locales y comprender los matices de la comunicación verbal y no verbal de cada país.</a:t>
            </a:r>
          </a:p>
          <a:p>
            <a:pPr lvl="0"/>
            <a:r>
              <a:rPr lang="es-ES" dirty="0"/>
              <a:t>Se analiza la nueva era del marketing global y se destaca la necesidad de superar las diferencias lingüísticas, legales y culturales cuando una empresa decide iniciar su actividad en países extranjeros</a:t>
            </a:r>
            <a:r>
              <a:rPr lang="es-ES" dirty="0" smtClean="0"/>
              <a:t>.</a:t>
            </a:r>
            <a:endParaRPr lang="es-MX" dirty="0" smtClean="0"/>
          </a:p>
          <a:p>
            <a:r>
              <a:rPr lang="es-MX" dirty="0" smtClean="0"/>
              <a:t>Sociedades de contexto elevado </a:t>
            </a:r>
            <a:r>
              <a:rPr lang="es-MX" dirty="0" smtClean="0">
                <a:sym typeface="Wingdings" pitchFamily="2" charset="2"/>
              </a:rPr>
              <a:t> el significado de una palabra verbal suele ser implícito y depender del contexto.</a:t>
            </a:r>
            <a:endParaRPr lang="es-MX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Relaciones Públicas Corporativas Internacionales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MX" dirty="0" smtClean="0"/>
              <a:t>Aprender las costumbres del país con el que se trabaja y acudir a profesionales nativos para orientarlos.</a:t>
            </a:r>
          </a:p>
          <a:p>
            <a:r>
              <a:rPr lang="es-MX" dirty="0" smtClean="0"/>
              <a:t> Reducir los materiales para los medios y la publicidad. </a:t>
            </a:r>
          </a:p>
          <a:p>
            <a:pPr lvl="0"/>
            <a:r>
              <a:rPr lang="es-ES" dirty="0">
                <a:solidFill>
                  <a:srgbClr val="000000"/>
                </a:solidFill>
              </a:rPr>
              <a:t>El profesional debe resolver cuestiones relativas a las diferencias idiomáticas y culturales, incluidas las sutiles diferencias de costumbres y </a:t>
            </a:r>
            <a:r>
              <a:rPr lang="es-ES" dirty="0" smtClean="0">
                <a:solidFill>
                  <a:srgbClr val="000000"/>
                </a:solidFill>
              </a:rPr>
              <a:t>etiqueta.</a:t>
            </a:r>
            <a:endParaRPr lang="es-MX" dirty="0" smtClean="0"/>
          </a:p>
          <a:p>
            <a:endParaRPr lang="es-MX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Ventajas según </a:t>
            </a:r>
            <a:r>
              <a:rPr lang="es-MX" dirty="0" err="1" smtClean="0"/>
              <a:t>Drobis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Rectángulo"/>
          <p:cNvSpPr/>
          <p:nvPr/>
        </p:nvSpPr>
        <p:spPr>
          <a:xfrm>
            <a:off x="467544" y="2564904"/>
            <a:ext cx="8208912" cy="11521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Las empresas que deben darse cuenta de que el capitalismo internacional tiene </a:t>
            </a:r>
            <a:r>
              <a:rPr lang="es-MX" dirty="0" smtClean="0"/>
              <a:t>connotaciones </a:t>
            </a:r>
            <a:r>
              <a:rPr lang="es-MX" dirty="0" smtClean="0"/>
              <a:t>negativas en muchas partes del mundo. </a:t>
            </a:r>
            <a:r>
              <a:rPr lang="es-MX" dirty="0" smtClean="0">
                <a:sym typeface="Wingdings" pitchFamily="2" charset="2"/>
              </a:rPr>
              <a:t> sinónimo de opresión, explotación e injusticia por multinacionales rapaces. </a:t>
            </a:r>
            <a:endParaRPr lang="es-MX" dirty="0"/>
          </a:p>
        </p:txBody>
      </p:sp>
      <p:sp>
        <p:nvSpPr>
          <p:cNvPr id="5" name="4 Rectángulo"/>
          <p:cNvSpPr/>
          <p:nvPr/>
        </p:nvSpPr>
        <p:spPr>
          <a:xfrm>
            <a:off x="467544" y="1340768"/>
            <a:ext cx="8208912" cy="10801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err="1" smtClean="0"/>
              <a:t>ONG’s</a:t>
            </a:r>
            <a:r>
              <a:rPr lang="es-MX" dirty="0" smtClean="0"/>
              <a:t> </a:t>
            </a:r>
            <a:r>
              <a:rPr lang="es-MX" dirty="0" smtClean="0">
                <a:sym typeface="Wingdings" pitchFamily="2" charset="2"/>
              </a:rPr>
              <a:t> ejercen de organismos  de certificación, verificación, y utilización de logotipos   desarrollo sostenible</a:t>
            </a:r>
            <a:endParaRPr lang="es-MX" dirty="0"/>
          </a:p>
        </p:txBody>
      </p:sp>
      <p:sp>
        <p:nvSpPr>
          <p:cNvPr id="6" name="5 Rectángulo"/>
          <p:cNvSpPr/>
          <p:nvPr/>
        </p:nvSpPr>
        <p:spPr>
          <a:xfrm>
            <a:off x="467544" y="3838533"/>
            <a:ext cx="8208912" cy="12961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Instituciones </a:t>
            </a:r>
            <a:r>
              <a:rPr lang="es-MX" dirty="0" smtClean="0"/>
              <a:t>Internacionales </a:t>
            </a:r>
            <a:r>
              <a:rPr lang="es-MX" dirty="0" smtClean="0">
                <a:sym typeface="Wingdings" pitchFamily="2" charset="2"/>
              </a:rPr>
              <a:t> se critica injustamente a estas organizaciones de no ser democráticas, pero se les acusa de no ser transparentes.</a:t>
            </a:r>
          </a:p>
        </p:txBody>
      </p:sp>
      <p:sp>
        <p:nvSpPr>
          <p:cNvPr id="7" name="6 Rectángulo"/>
          <p:cNvSpPr/>
          <p:nvPr/>
        </p:nvSpPr>
        <p:spPr>
          <a:xfrm>
            <a:off x="467544" y="5373216"/>
            <a:ext cx="8208912" cy="1008112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Más una cuarta: Era de creación de relaciones </a:t>
            </a:r>
            <a:r>
              <a:rPr lang="es-MX" dirty="0" smtClean="0">
                <a:sym typeface="Wingdings" pitchFamily="2" charset="2"/>
              </a:rPr>
              <a:t> era de creación de confianza</a:t>
            </a:r>
            <a:endParaRPr lang="es-MX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Relaciones Públicas Internacionales de los gobiernos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/>
              <a:t>La mayoría de los gobiernos intenta influir sobre las políticas internacionales de otros países, así como sobre las acciones y opiniones del público.</a:t>
            </a:r>
          </a:p>
          <a:p>
            <a:r>
              <a:rPr lang="es-ES" dirty="0"/>
              <a:t> Esta comunicación puede ir desde la promoción turística hasta intentos de influir sobre la política comercial</a:t>
            </a:r>
            <a:r>
              <a:rPr lang="es-ES" dirty="0" smtClean="0"/>
              <a:t>.</a:t>
            </a:r>
          </a:p>
          <a:p>
            <a:r>
              <a:rPr lang="es-ES" dirty="0" smtClean="0"/>
              <a:t>Acciones de </a:t>
            </a:r>
            <a:r>
              <a:rPr lang="es-ES" i="1" dirty="0" err="1" smtClean="0"/>
              <a:t>lobbismo</a:t>
            </a:r>
            <a:r>
              <a:rPr lang="es-ES" dirty="0" smtClean="0"/>
              <a:t> y Relaciones Públicas.</a:t>
            </a:r>
          </a:p>
          <a:p>
            <a:r>
              <a:rPr lang="es-ES" dirty="0" smtClean="0"/>
              <a:t>EUA: Ganarse el corazón y la mente de los gobiernos y ciudadanos de todo el mundo.</a:t>
            </a:r>
          </a:p>
          <a:p>
            <a:r>
              <a:rPr lang="es-ES" dirty="0" smtClean="0"/>
              <a:t>Conseguir respaldo público a nivel internacional.</a:t>
            </a:r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789501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Relaciones Públicas Internacionales de los gobiernos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 smtClean="0"/>
              <a:t>PARA REPRESENTAR A UN PAÍS POR MEDIO DE RRPP:</a:t>
            </a:r>
          </a:p>
          <a:p>
            <a:r>
              <a:rPr lang="es-ES" dirty="0" smtClean="0"/>
              <a:t>Información exhaustiva sobre el país cliente.</a:t>
            </a:r>
          </a:p>
          <a:p>
            <a:r>
              <a:rPr lang="es-ES" dirty="0"/>
              <a:t>A</a:t>
            </a:r>
            <a:r>
              <a:rPr lang="es-ES" dirty="0" smtClean="0"/>
              <a:t>ctitud del público hacia el país en cuestión</a:t>
            </a:r>
          </a:p>
          <a:p>
            <a:r>
              <a:rPr lang="es-ES" dirty="0" smtClean="0"/>
              <a:t>Utilización de medios de comunicación</a:t>
            </a:r>
          </a:p>
          <a:p>
            <a:r>
              <a:rPr lang="es-ES" dirty="0" smtClean="0"/>
              <a:t>Cambiar o reforzar la actitud del público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317171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Relaciones públicas de las </a:t>
            </a:r>
            <a:r>
              <a:rPr lang="es-ES" dirty="0" err="1" smtClean="0"/>
              <a:t>ONG’s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 err="1" smtClean="0"/>
              <a:t>ONG’s</a:t>
            </a:r>
            <a:r>
              <a:rPr lang="es-ES" dirty="0" smtClean="0"/>
              <a:t>: Dependen del apoyo internacional para sus programas y causas.</a:t>
            </a:r>
          </a:p>
          <a:p>
            <a:r>
              <a:rPr lang="es-ES" dirty="0" smtClean="0"/>
              <a:t>Percibidas más creíbles que los medios de comunicación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293484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692696"/>
          </a:xfrm>
        </p:spPr>
        <p:txBody>
          <a:bodyPr/>
          <a:lstStyle/>
          <a:p>
            <a:r>
              <a:rPr lang="es-MX" dirty="0" smtClean="0"/>
              <a:t>Empresas extranjeras en EU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Elipse"/>
          <p:cNvSpPr/>
          <p:nvPr/>
        </p:nvSpPr>
        <p:spPr>
          <a:xfrm>
            <a:off x="0" y="764704"/>
            <a:ext cx="3851920" cy="2376264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Amenazar a sus empresas para contrarrestar los movimientos perfeccionistas</a:t>
            </a:r>
            <a:endParaRPr lang="es-MX" dirty="0"/>
          </a:p>
        </p:txBody>
      </p:sp>
      <p:sp>
        <p:nvSpPr>
          <p:cNvPr id="5" name="4 Elipse"/>
          <p:cNvSpPr/>
          <p:nvPr/>
        </p:nvSpPr>
        <p:spPr>
          <a:xfrm>
            <a:off x="3203848" y="836712"/>
            <a:ext cx="4032448" cy="2160240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Evitar las leyes que afectan las ventas del producto de un cliente</a:t>
            </a:r>
            <a:endParaRPr lang="es-MX" dirty="0"/>
          </a:p>
        </p:txBody>
      </p:sp>
      <p:sp>
        <p:nvSpPr>
          <p:cNvPr id="6" name="5 Elipse"/>
          <p:cNvSpPr/>
          <p:nvPr/>
        </p:nvSpPr>
        <p:spPr>
          <a:xfrm>
            <a:off x="5652120" y="2204864"/>
            <a:ext cx="4032448" cy="2376264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Apoyar la expansión de la empresa del cliente</a:t>
            </a:r>
            <a:endParaRPr lang="es-MX" dirty="0"/>
          </a:p>
        </p:txBody>
      </p:sp>
      <p:sp>
        <p:nvSpPr>
          <p:cNvPr id="7" name="6 Elipse"/>
          <p:cNvSpPr/>
          <p:nvPr/>
        </p:nvSpPr>
        <p:spPr>
          <a:xfrm>
            <a:off x="323528" y="3861048"/>
            <a:ext cx="5112568" cy="2808312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Proporcionar información  continua sobre los acontecimientos políticos y comerciales que podrían afectar a los intereses empresariales del cliente.  </a:t>
            </a:r>
            <a:endParaRPr lang="es-MX" dirty="0"/>
          </a:p>
        </p:txBody>
      </p:sp>
      <p:sp>
        <p:nvSpPr>
          <p:cNvPr id="8" name="7 Elipse"/>
          <p:cNvSpPr/>
          <p:nvPr/>
        </p:nvSpPr>
        <p:spPr>
          <a:xfrm>
            <a:off x="4716016" y="3789040"/>
            <a:ext cx="3995936" cy="2160240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Comunicación de crisis</a:t>
            </a:r>
            <a:endParaRPr lang="es-MX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USIA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MX" dirty="0" smtClean="0"/>
              <a:t>Agencia encargada de conformar la imagen de EU en el exterior.</a:t>
            </a:r>
          </a:p>
          <a:p>
            <a:endParaRPr lang="es-MX" dirty="0" smtClean="0"/>
          </a:p>
          <a:p>
            <a:r>
              <a:rPr lang="es-MX" dirty="0" smtClean="0"/>
              <a:t>7.-</a:t>
            </a:r>
            <a:endParaRPr lang="es-MX" dirty="0"/>
          </a:p>
        </p:txBody>
      </p:sp>
      <p:sp>
        <p:nvSpPr>
          <p:cNvPr id="4" name="3 Rectángulo"/>
          <p:cNvSpPr/>
          <p:nvPr/>
        </p:nvSpPr>
        <p:spPr>
          <a:xfrm>
            <a:off x="251520" y="2708920"/>
            <a:ext cx="2592288" cy="16561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Colocación de funcionarios de asuntos públicos en todas las embajadas americanas.</a:t>
            </a:r>
            <a:endParaRPr lang="es-MX" dirty="0"/>
          </a:p>
        </p:txBody>
      </p:sp>
      <p:sp>
        <p:nvSpPr>
          <p:cNvPr id="5" name="4 Rectángulo"/>
          <p:cNvSpPr/>
          <p:nvPr/>
        </p:nvSpPr>
        <p:spPr>
          <a:xfrm>
            <a:off x="3059832" y="2852936"/>
            <a:ext cx="1584176" cy="13681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Publicación de libros y revistas</a:t>
            </a:r>
            <a:endParaRPr lang="es-MX" dirty="0"/>
          </a:p>
        </p:txBody>
      </p:sp>
      <p:sp>
        <p:nvSpPr>
          <p:cNvPr id="6" name="5 Rectángulo"/>
          <p:cNvSpPr/>
          <p:nvPr/>
        </p:nvSpPr>
        <p:spPr>
          <a:xfrm>
            <a:off x="4860032" y="2780928"/>
            <a:ext cx="2088232" cy="15121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Distribución de películas y programas de </a:t>
            </a:r>
            <a:r>
              <a:rPr lang="es-MX" dirty="0" smtClean="0"/>
              <a:t>T.V.</a:t>
            </a:r>
            <a:r>
              <a:rPr lang="es-MX" dirty="0" smtClean="0"/>
              <a:t> </a:t>
            </a:r>
            <a:r>
              <a:rPr lang="es-MX" dirty="0" smtClean="0"/>
              <a:t>norteamericanos</a:t>
            </a:r>
            <a:endParaRPr lang="es-MX" dirty="0"/>
          </a:p>
        </p:txBody>
      </p:sp>
      <p:sp>
        <p:nvSpPr>
          <p:cNvPr id="7" name="6 Rectángulo"/>
          <p:cNvSpPr/>
          <p:nvPr/>
        </p:nvSpPr>
        <p:spPr>
          <a:xfrm>
            <a:off x="7164288" y="2708920"/>
            <a:ext cx="1619672" cy="15567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dirty="0" smtClean="0"/>
              <a:t>Patrocino de giras de grupos de danza y música.</a:t>
            </a:r>
          </a:p>
        </p:txBody>
      </p:sp>
      <p:sp>
        <p:nvSpPr>
          <p:cNvPr id="8" name="7 Rectángulo"/>
          <p:cNvSpPr/>
          <p:nvPr/>
        </p:nvSpPr>
        <p:spPr>
          <a:xfrm>
            <a:off x="2915816" y="4869160"/>
            <a:ext cx="2088232" cy="15841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Programas de intercambio de estudiantes y docentes.</a:t>
            </a:r>
            <a:endParaRPr lang="es-MX" dirty="0"/>
          </a:p>
        </p:txBody>
      </p:sp>
      <p:sp>
        <p:nvSpPr>
          <p:cNvPr id="9" name="8 Rectángulo"/>
          <p:cNvSpPr/>
          <p:nvPr/>
        </p:nvSpPr>
        <p:spPr>
          <a:xfrm>
            <a:off x="5364088" y="4725144"/>
            <a:ext cx="2232248" cy="17281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Patrocino de conferencias de autores e intelectuales. </a:t>
            </a:r>
            <a:endParaRPr lang="es-MX" dirty="0"/>
          </a:p>
        </p:txBody>
      </p:sp>
      <p:sp>
        <p:nvSpPr>
          <p:cNvPr id="10" name="9 Rectángulo"/>
          <p:cNvSpPr/>
          <p:nvPr/>
        </p:nvSpPr>
        <p:spPr>
          <a:xfrm>
            <a:off x="827584" y="4797152"/>
            <a:ext cx="1728192" cy="1800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Exposiciones de arte</a:t>
            </a:r>
            <a:endParaRPr lang="es-MX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Consultoras en el extranjero</a:t>
            </a:r>
            <a:endParaRPr lang="es-MX" dirty="0"/>
          </a:p>
        </p:txBody>
      </p:sp>
      <p:sp>
        <p:nvSpPr>
          <p:cNvPr id="4" name="3 Rectángulo"/>
          <p:cNvSpPr/>
          <p:nvPr/>
        </p:nvSpPr>
        <p:spPr>
          <a:xfrm>
            <a:off x="467544" y="2420888"/>
            <a:ext cx="1728192" cy="1296144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Promover objetivos políticos</a:t>
            </a:r>
            <a:endParaRPr lang="es-MX" dirty="0"/>
          </a:p>
        </p:txBody>
      </p:sp>
      <p:sp>
        <p:nvSpPr>
          <p:cNvPr id="5" name="4 Elipse"/>
          <p:cNvSpPr/>
          <p:nvPr/>
        </p:nvSpPr>
        <p:spPr>
          <a:xfrm>
            <a:off x="3419872" y="3645024"/>
            <a:ext cx="2376264" cy="151216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dirty="0" smtClean="0"/>
              <a:t>Fines de los países</a:t>
            </a:r>
          </a:p>
        </p:txBody>
      </p:sp>
      <p:sp>
        <p:nvSpPr>
          <p:cNvPr id="6" name="5 Rectángulo"/>
          <p:cNvSpPr/>
          <p:nvPr/>
        </p:nvSpPr>
        <p:spPr>
          <a:xfrm>
            <a:off x="2699792" y="1340768"/>
            <a:ext cx="2088232" cy="1728192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Asesorarse de la reacción  de EU ante una acción de un gobierno extranjero</a:t>
            </a:r>
            <a:endParaRPr lang="es-MX" dirty="0"/>
          </a:p>
        </p:txBody>
      </p:sp>
      <p:sp>
        <p:nvSpPr>
          <p:cNvPr id="7" name="6 Rectángulo"/>
          <p:cNvSpPr/>
          <p:nvPr/>
        </p:nvSpPr>
        <p:spPr>
          <a:xfrm>
            <a:off x="5364088" y="1916832"/>
            <a:ext cx="1872208" cy="1368152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Promover intereses comerciales</a:t>
            </a:r>
            <a:endParaRPr lang="es-MX" dirty="0"/>
          </a:p>
        </p:txBody>
      </p:sp>
      <p:sp>
        <p:nvSpPr>
          <p:cNvPr id="8" name="7 Rectángulo"/>
          <p:cNvSpPr/>
          <p:nvPr/>
        </p:nvSpPr>
        <p:spPr>
          <a:xfrm>
            <a:off x="6588224" y="3933056"/>
            <a:ext cx="1584176" cy="1872208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Asistencia en la preparación de los mensajes en inglés</a:t>
            </a:r>
            <a:endParaRPr lang="es-MX" dirty="0"/>
          </a:p>
        </p:txBody>
      </p:sp>
      <p:sp>
        <p:nvSpPr>
          <p:cNvPr id="9" name="8 Rectángulo"/>
          <p:cNvSpPr/>
          <p:nvPr/>
        </p:nvSpPr>
        <p:spPr>
          <a:xfrm>
            <a:off x="1259632" y="4365104"/>
            <a:ext cx="1584176" cy="1656184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Asesorarse para ganar la comprensión y apoyo del público.</a:t>
            </a:r>
            <a:endParaRPr lang="es-MX" dirty="0"/>
          </a:p>
        </p:txBody>
      </p:sp>
      <p:cxnSp>
        <p:nvCxnSpPr>
          <p:cNvPr id="11" name="10 Conector recto de flecha"/>
          <p:cNvCxnSpPr/>
          <p:nvPr/>
        </p:nvCxnSpPr>
        <p:spPr>
          <a:xfrm flipH="1" flipV="1">
            <a:off x="4067944" y="3068960"/>
            <a:ext cx="288032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12 Conector recto de flecha"/>
          <p:cNvCxnSpPr/>
          <p:nvPr/>
        </p:nvCxnSpPr>
        <p:spPr>
          <a:xfrm flipV="1">
            <a:off x="5220072" y="3356992"/>
            <a:ext cx="576064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14 Conector recto de flecha"/>
          <p:cNvCxnSpPr/>
          <p:nvPr/>
        </p:nvCxnSpPr>
        <p:spPr>
          <a:xfrm flipH="1" flipV="1">
            <a:off x="2267744" y="3356992"/>
            <a:ext cx="1440160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16 Conector recto de flecha"/>
          <p:cNvCxnSpPr>
            <a:stCxn id="5" idx="3"/>
          </p:cNvCxnSpPr>
          <p:nvPr/>
        </p:nvCxnSpPr>
        <p:spPr>
          <a:xfrm flipH="1">
            <a:off x="2987824" y="4935740"/>
            <a:ext cx="780044" cy="36546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18 Conector recto de flecha"/>
          <p:cNvCxnSpPr/>
          <p:nvPr/>
        </p:nvCxnSpPr>
        <p:spPr>
          <a:xfrm>
            <a:off x="5724128" y="4509120"/>
            <a:ext cx="792088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Elipse"/>
          <p:cNvSpPr/>
          <p:nvPr/>
        </p:nvSpPr>
        <p:spPr>
          <a:xfrm>
            <a:off x="755576" y="548680"/>
            <a:ext cx="2376264" cy="1296144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Programas de acción</a:t>
            </a:r>
            <a:endParaRPr lang="es-MX" dirty="0"/>
          </a:p>
        </p:txBody>
      </p:sp>
      <p:sp>
        <p:nvSpPr>
          <p:cNvPr id="5" name="4 Rectángulo"/>
          <p:cNvSpPr/>
          <p:nvPr/>
        </p:nvSpPr>
        <p:spPr>
          <a:xfrm>
            <a:off x="5364088" y="476672"/>
            <a:ext cx="2664296" cy="1368152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Reunir información exhaustiva del país, así como cobertura en el pasado con medios de comunicación. </a:t>
            </a:r>
            <a:endParaRPr lang="es-MX" dirty="0"/>
          </a:p>
        </p:txBody>
      </p:sp>
      <p:cxnSp>
        <p:nvCxnSpPr>
          <p:cNvPr id="7" name="6 Conector recto de flecha"/>
          <p:cNvCxnSpPr/>
          <p:nvPr/>
        </p:nvCxnSpPr>
        <p:spPr>
          <a:xfrm>
            <a:off x="3275856" y="1268760"/>
            <a:ext cx="1728192" cy="0"/>
          </a:xfrm>
          <a:prstGeom prst="straightConnector1">
            <a:avLst/>
          </a:prstGeom>
          <a:ln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7 Elipse"/>
          <p:cNvSpPr/>
          <p:nvPr/>
        </p:nvSpPr>
        <p:spPr>
          <a:xfrm>
            <a:off x="827584" y="2204864"/>
            <a:ext cx="2304256" cy="1440160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Problemas y recompensas</a:t>
            </a:r>
            <a:endParaRPr lang="es-MX" dirty="0"/>
          </a:p>
        </p:txBody>
      </p:sp>
      <p:sp>
        <p:nvSpPr>
          <p:cNvPr id="9" name="8 Rectángulo"/>
          <p:cNvSpPr/>
          <p:nvPr/>
        </p:nvSpPr>
        <p:spPr>
          <a:xfrm>
            <a:off x="5148064" y="2132856"/>
            <a:ext cx="3600400" cy="1944216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* Decidir si apoyar a países con violaciones a Derechos Humanos.</a:t>
            </a:r>
          </a:p>
          <a:p>
            <a:pPr algn="ctr"/>
            <a:endParaRPr lang="es-MX" dirty="0" smtClean="0"/>
          </a:p>
          <a:p>
            <a:pPr algn="ctr"/>
            <a:r>
              <a:rPr lang="es-MX" dirty="0" smtClean="0"/>
              <a:t>*Países que reducen libertades civiles.</a:t>
            </a:r>
          </a:p>
          <a:p>
            <a:pPr algn="ctr"/>
            <a:endParaRPr lang="es-MX" dirty="0"/>
          </a:p>
        </p:txBody>
      </p:sp>
      <p:cxnSp>
        <p:nvCxnSpPr>
          <p:cNvPr id="11" name="10 Conector recto de flecha"/>
          <p:cNvCxnSpPr/>
          <p:nvPr/>
        </p:nvCxnSpPr>
        <p:spPr>
          <a:xfrm>
            <a:off x="3419872" y="2996952"/>
            <a:ext cx="1440160" cy="0"/>
          </a:xfrm>
          <a:prstGeom prst="straightConnector1">
            <a:avLst/>
          </a:prstGeom>
          <a:ln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11 Elipse"/>
          <p:cNvSpPr/>
          <p:nvPr/>
        </p:nvSpPr>
        <p:spPr>
          <a:xfrm>
            <a:off x="899592" y="4077072"/>
            <a:ext cx="2520280" cy="1656184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Tácticas de intervención</a:t>
            </a:r>
            <a:endParaRPr lang="es-MX" dirty="0"/>
          </a:p>
        </p:txBody>
      </p:sp>
      <p:sp>
        <p:nvSpPr>
          <p:cNvPr id="13" name="12 Rectángulo"/>
          <p:cNvSpPr/>
          <p:nvPr/>
        </p:nvSpPr>
        <p:spPr>
          <a:xfrm>
            <a:off x="4932040" y="4437112"/>
            <a:ext cx="3312368" cy="108012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*Publicación de anuncios en diarios de prestigio.</a:t>
            </a:r>
          </a:p>
          <a:p>
            <a:pPr algn="ctr"/>
            <a:r>
              <a:rPr lang="es-MX" dirty="0" smtClean="0"/>
              <a:t>*Visitas personales y llamadas telefónicas.</a:t>
            </a:r>
            <a:endParaRPr lang="es-MX" dirty="0"/>
          </a:p>
        </p:txBody>
      </p:sp>
      <p:cxnSp>
        <p:nvCxnSpPr>
          <p:cNvPr id="15" name="14 Conector recto de flecha"/>
          <p:cNvCxnSpPr/>
          <p:nvPr/>
        </p:nvCxnSpPr>
        <p:spPr>
          <a:xfrm>
            <a:off x="3491880" y="4941168"/>
            <a:ext cx="1296144" cy="0"/>
          </a:xfrm>
          <a:prstGeom prst="straightConnector1">
            <a:avLst/>
          </a:prstGeom>
          <a:ln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RRPP en otros países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MX" dirty="0" smtClean="0"/>
              <a:t>Mayor auge en países industrializados, con sistemas multipartidistas,</a:t>
            </a:r>
            <a:r>
              <a:rPr lang="es-MX" dirty="0" smtClean="0"/>
              <a:t>urbanización</a:t>
            </a:r>
            <a:r>
              <a:rPr lang="es-MX" dirty="0" smtClean="0"/>
              <a:t>, educación y propiedad privada de empresas: EU, Europa Occidental y partes de Asia.</a:t>
            </a:r>
          </a:p>
          <a:p>
            <a:r>
              <a:rPr lang="es-MX" dirty="0" smtClean="0"/>
              <a:t>China: crecimiento debido a la industrialización.</a:t>
            </a:r>
          </a:p>
          <a:p>
            <a:r>
              <a:rPr lang="es-MX" dirty="0" smtClean="0"/>
              <a:t>Tailandia: carece de organización de profesionales a pesar de la cantidad de inversión extranjera.</a:t>
            </a:r>
          </a:p>
          <a:p>
            <a:r>
              <a:rPr lang="es-MX" dirty="0" smtClean="0"/>
              <a:t>Japón: consideradas fundamentalmente el trato con los medios.</a:t>
            </a:r>
            <a:endParaRPr lang="es-MX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MX" dirty="0" smtClean="0"/>
              <a:t>Oriente Medio: sector inmaduro, medios censurados por el gobierno.</a:t>
            </a:r>
          </a:p>
          <a:p>
            <a:r>
              <a:rPr lang="es-MX" dirty="0" smtClean="0"/>
              <a:t>México: las pequeñas consultoras abren paso a las empresas internacionales.</a:t>
            </a:r>
          </a:p>
          <a:p>
            <a:r>
              <a:rPr lang="es-MX" dirty="0" smtClean="0"/>
              <a:t>Brasil: gran cantidad de inversión en marketing.</a:t>
            </a:r>
            <a:endParaRPr lang="es-MX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irador">
  <a:themeElements>
    <a:clrScheme name="Mirador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Mirador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Mirador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3878</TotalTime>
  <Words>906</Words>
  <Application>Microsoft Macintosh PowerPoint</Application>
  <PresentationFormat>Presentación en pantalla (4:3)</PresentationFormat>
  <Paragraphs>88</Paragraphs>
  <Slides>16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17" baseType="lpstr">
      <vt:lpstr>Mirador</vt:lpstr>
      <vt:lpstr>Relaciones Públicas Internacionales</vt:lpstr>
      <vt:lpstr>Definición</vt:lpstr>
      <vt:lpstr>Contextualizando</vt:lpstr>
      <vt:lpstr>Relaciones Públicas Corporativas Internacionales</vt:lpstr>
      <vt:lpstr>Relaciones Públicas Corporativas Internacionales</vt:lpstr>
      <vt:lpstr>Relaciones Públicas Corporativas Internacionales</vt:lpstr>
      <vt:lpstr>Ventajas según Drobis</vt:lpstr>
      <vt:lpstr>Relaciones Públicas Internacionales de los gobiernos</vt:lpstr>
      <vt:lpstr>Relaciones Públicas Internacionales de los gobiernos</vt:lpstr>
      <vt:lpstr>Relaciones públicas de las ONG’s</vt:lpstr>
      <vt:lpstr>Empresas extranjeras en EU</vt:lpstr>
      <vt:lpstr>USIA</vt:lpstr>
      <vt:lpstr>Consultoras en el extranjero</vt:lpstr>
      <vt:lpstr>Presentación de PowerPoint</vt:lpstr>
      <vt:lpstr>RRPP en otros países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VALERIA</dc:creator>
  <cp:lastModifiedBy>Paola Morlote</cp:lastModifiedBy>
  <cp:revision>177</cp:revision>
  <dcterms:created xsi:type="dcterms:W3CDTF">2012-03-11T20:54:54Z</dcterms:created>
  <dcterms:modified xsi:type="dcterms:W3CDTF">2012-04-24T00:41:34Z</dcterms:modified>
</cp:coreProperties>
</file>