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handoutMasterIdLst>
    <p:handoutMasterId r:id="rId36"/>
  </p:handoutMasterIdLst>
  <p:sldIdLst>
    <p:sldId id="256" r:id="rId2"/>
    <p:sldId id="257" r:id="rId3"/>
    <p:sldId id="258" r:id="rId4"/>
    <p:sldId id="259" r:id="rId5"/>
    <p:sldId id="260" r:id="rId6"/>
    <p:sldId id="261" r:id="rId7"/>
    <p:sldId id="262" r:id="rId8"/>
    <p:sldId id="276" r:id="rId9"/>
    <p:sldId id="277" r:id="rId10"/>
    <p:sldId id="278" r:id="rId11"/>
    <p:sldId id="279" r:id="rId12"/>
    <p:sldId id="280" r:id="rId13"/>
    <p:sldId id="281" r:id="rId14"/>
    <p:sldId id="282" r:id="rId15"/>
    <p:sldId id="283" r:id="rId16"/>
    <p:sldId id="284"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315" r:id="rId30"/>
    <p:sldId id="316" r:id="rId31"/>
    <p:sldId id="317" r:id="rId32"/>
    <p:sldId id="318" r:id="rId33"/>
    <p:sldId id="319" r:id="rId34"/>
    <p:sldId id="320" r:id="rId35"/>
  </p:sldIdLst>
  <p:sldSz cx="9144000" cy="6858000" type="screen4x3"/>
  <p:notesSz cx="9296400" cy="7010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84" y="-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7AD9D9-8D2F-4E03-9735-4C6EA40B1A94}" type="doc">
      <dgm:prSet loTypeId="urn:microsoft.com/office/officeart/2005/8/layout/hProcess9" loCatId="process" qsTypeId="urn:microsoft.com/office/officeart/2005/8/quickstyle/simple1" qsCatId="simple" csTypeId="urn:microsoft.com/office/officeart/2005/8/colors/accent1_2" csCatId="accent1" phldr="1"/>
      <dgm:spPr/>
    </dgm:pt>
    <dgm:pt modelId="{8672F71F-33EC-457E-956F-47CC38D77A83}">
      <dgm:prSet phldrT="[Texto]"/>
      <dgm:spPr/>
      <dgm:t>
        <a:bodyPr/>
        <a:lstStyle/>
        <a:p>
          <a:r>
            <a:rPr lang="es-MX" dirty="0" smtClean="0"/>
            <a:t>Fuente de información</a:t>
          </a:r>
          <a:endParaRPr lang="es-MX" dirty="0"/>
        </a:p>
      </dgm:t>
    </dgm:pt>
    <dgm:pt modelId="{5AE39169-22F9-4723-A9F1-524D5B8E55AA}" type="parTrans" cxnId="{CC4890E3-73F0-4E3F-8402-34FC67102C9A}">
      <dgm:prSet/>
      <dgm:spPr/>
      <dgm:t>
        <a:bodyPr/>
        <a:lstStyle/>
        <a:p>
          <a:endParaRPr lang="es-MX"/>
        </a:p>
      </dgm:t>
    </dgm:pt>
    <dgm:pt modelId="{70B93864-17A8-478F-9E1A-E5D8243A6D61}" type="sibTrans" cxnId="{CC4890E3-73F0-4E3F-8402-34FC67102C9A}">
      <dgm:prSet/>
      <dgm:spPr/>
      <dgm:t>
        <a:bodyPr/>
        <a:lstStyle/>
        <a:p>
          <a:endParaRPr lang="es-MX"/>
        </a:p>
      </dgm:t>
    </dgm:pt>
    <dgm:pt modelId="{80D18649-052D-42F2-B2DF-D79FD5097984}">
      <dgm:prSet phldrT="[Texto]"/>
      <dgm:spPr/>
      <dgm:t>
        <a:bodyPr/>
        <a:lstStyle/>
        <a:p>
          <a:r>
            <a:rPr lang="es-MX" dirty="0" smtClean="0"/>
            <a:t>emisor	</a:t>
          </a:r>
          <a:endParaRPr lang="es-MX" dirty="0"/>
        </a:p>
      </dgm:t>
    </dgm:pt>
    <dgm:pt modelId="{989E3C18-C5E0-4254-8BEA-D8B4A5D10B33}" type="parTrans" cxnId="{BB6F3A46-BF08-4982-8615-54AA602436EE}">
      <dgm:prSet/>
      <dgm:spPr/>
      <dgm:t>
        <a:bodyPr/>
        <a:lstStyle/>
        <a:p>
          <a:endParaRPr lang="es-MX"/>
        </a:p>
      </dgm:t>
    </dgm:pt>
    <dgm:pt modelId="{9F856590-F9E8-4CAB-86E5-5DED616DB0B5}" type="sibTrans" cxnId="{BB6F3A46-BF08-4982-8615-54AA602436EE}">
      <dgm:prSet/>
      <dgm:spPr/>
      <dgm:t>
        <a:bodyPr/>
        <a:lstStyle/>
        <a:p>
          <a:endParaRPr lang="es-MX"/>
        </a:p>
      </dgm:t>
    </dgm:pt>
    <dgm:pt modelId="{E354D6FC-4837-43C4-920E-39CDABFAEA52}">
      <dgm:prSet phldrT="[Texto]"/>
      <dgm:spPr/>
      <dgm:t>
        <a:bodyPr/>
        <a:lstStyle/>
        <a:p>
          <a:r>
            <a:rPr lang="es-MX" dirty="0" smtClean="0"/>
            <a:t>señal</a:t>
          </a:r>
          <a:endParaRPr lang="es-MX" dirty="0"/>
        </a:p>
      </dgm:t>
    </dgm:pt>
    <dgm:pt modelId="{CC973ADE-E678-426C-BDD6-247033E2E77C}" type="parTrans" cxnId="{F9FF0FCD-8925-4FAC-A27F-A6E01CD5C832}">
      <dgm:prSet/>
      <dgm:spPr/>
      <dgm:t>
        <a:bodyPr/>
        <a:lstStyle/>
        <a:p>
          <a:endParaRPr lang="es-MX"/>
        </a:p>
      </dgm:t>
    </dgm:pt>
    <dgm:pt modelId="{A6B94DFE-ED37-4219-BB56-159B39102B86}" type="sibTrans" cxnId="{F9FF0FCD-8925-4FAC-A27F-A6E01CD5C832}">
      <dgm:prSet/>
      <dgm:spPr/>
      <dgm:t>
        <a:bodyPr/>
        <a:lstStyle/>
        <a:p>
          <a:endParaRPr lang="es-MX"/>
        </a:p>
      </dgm:t>
    </dgm:pt>
    <dgm:pt modelId="{811ED343-BE5A-4C2A-BD47-564E09FA32F5}">
      <dgm:prSet/>
      <dgm:spPr/>
      <dgm:t>
        <a:bodyPr/>
        <a:lstStyle/>
        <a:p>
          <a:r>
            <a:rPr lang="es-MX" dirty="0" smtClean="0"/>
            <a:t>Receptor</a:t>
          </a:r>
          <a:endParaRPr lang="es-MX" dirty="0"/>
        </a:p>
      </dgm:t>
    </dgm:pt>
    <dgm:pt modelId="{27DC82E2-6D83-475C-B09C-DC0249DDDDBD}" type="parTrans" cxnId="{C4D8E0ED-B86C-40E9-AD9C-C99CE575B32A}">
      <dgm:prSet/>
      <dgm:spPr/>
      <dgm:t>
        <a:bodyPr/>
        <a:lstStyle/>
        <a:p>
          <a:endParaRPr lang="es-MX"/>
        </a:p>
      </dgm:t>
    </dgm:pt>
    <dgm:pt modelId="{8236C041-208A-4299-AA0F-6109E0F2092F}" type="sibTrans" cxnId="{C4D8E0ED-B86C-40E9-AD9C-C99CE575B32A}">
      <dgm:prSet/>
      <dgm:spPr/>
      <dgm:t>
        <a:bodyPr/>
        <a:lstStyle/>
        <a:p>
          <a:endParaRPr lang="es-MX"/>
        </a:p>
      </dgm:t>
    </dgm:pt>
    <dgm:pt modelId="{43D2F08C-1E63-4EE3-B267-C8DFD26F88FA}">
      <dgm:prSet/>
      <dgm:spPr/>
      <dgm:t>
        <a:bodyPr/>
        <a:lstStyle/>
        <a:p>
          <a:r>
            <a:rPr lang="es-MX" dirty="0" smtClean="0"/>
            <a:t>Destinatario</a:t>
          </a:r>
          <a:endParaRPr lang="es-MX" dirty="0"/>
        </a:p>
      </dgm:t>
    </dgm:pt>
    <dgm:pt modelId="{AD5D3FA8-461C-4B14-A6B1-11518F51A52C}" type="parTrans" cxnId="{D6C04F7C-5991-42C1-8AE1-97A3B8CA4F50}">
      <dgm:prSet/>
      <dgm:spPr/>
      <dgm:t>
        <a:bodyPr/>
        <a:lstStyle/>
        <a:p>
          <a:endParaRPr lang="es-MX"/>
        </a:p>
      </dgm:t>
    </dgm:pt>
    <dgm:pt modelId="{E2BD09A5-2C82-42A2-A163-CC403540673B}" type="sibTrans" cxnId="{D6C04F7C-5991-42C1-8AE1-97A3B8CA4F50}">
      <dgm:prSet/>
      <dgm:spPr/>
      <dgm:t>
        <a:bodyPr/>
        <a:lstStyle/>
        <a:p>
          <a:endParaRPr lang="es-MX"/>
        </a:p>
      </dgm:t>
    </dgm:pt>
    <dgm:pt modelId="{3C6D5D6F-2624-40B7-A27E-D7DF12A035A3}" type="pres">
      <dgm:prSet presAssocID="{A97AD9D9-8D2F-4E03-9735-4C6EA40B1A94}" presName="CompostProcess" presStyleCnt="0">
        <dgm:presLayoutVars>
          <dgm:dir/>
          <dgm:resizeHandles val="exact"/>
        </dgm:presLayoutVars>
      </dgm:prSet>
      <dgm:spPr/>
    </dgm:pt>
    <dgm:pt modelId="{B2D39B94-1A98-4DFC-9316-245C3E47CB56}" type="pres">
      <dgm:prSet presAssocID="{A97AD9D9-8D2F-4E03-9735-4C6EA40B1A94}" presName="arrow" presStyleLbl="bgShp" presStyleIdx="0" presStyleCnt="1"/>
      <dgm:spPr/>
    </dgm:pt>
    <dgm:pt modelId="{FF58A99F-6245-4DD0-AFC2-BA8617CAC29B}" type="pres">
      <dgm:prSet presAssocID="{A97AD9D9-8D2F-4E03-9735-4C6EA40B1A94}" presName="linearProcess" presStyleCnt="0"/>
      <dgm:spPr/>
    </dgm:pt>
    <dgm:pt modelId="{283B4B89-5DE2-4D6B-AD9D-A5C07EB40CC0}" type="pres">
      <dgm:prSet presAssocID="{8672F71F-33EC-457E-956F-47CC38D77A83}" presName="textNode" presStyleLbl="node1" presStyleIdx="0" presStyleCnt="5">
        <dgm:presLayoutVars>
          <dgm:bulletEnabled val="1"/>
        </dgm:presLayoutVars>
      </dgm:prSet>
      <dgm:spPr/>
      <dgm:t>
        <a:bodyPr/>
        <a:lstStyle/>
        <a:p>
          <a:endParaRPr lang="es-MX"/>
        </a:p>
      </dgm:t>
    </dgm:pt>
    <dgm:pt modelId="{FD8DF57B-6A3A-4C54-B5D6-D9CFB999A0CB}" type="pres">
      <dgm:prSet presAssocID="{70B93864-17A8-478F-9E1A-E5D8243A6D61}" presName="sibTrans" presStyleCnt="0"/>
      <dgm:spPr/>
    </dgm:pt>
    <dgm:pt modelId="{54503387-A1F8-471A-9DEB-8715271E09C3}" type="pres">
      <dgm:prSet presAssocID="{80D18649-052D-42F2-B2DF-D79FD5097984}" presName="textNode" presStyleLbl="node1" presStyleIdx="1" presStyleCnt="5" custLinFactNeighborX="-14316" custLinFactNeighborY="-1471">
        <dgm:presLayoutVars>
          <dgm:bulletEnabled val="1"/>
        </dgm:presLayoutVars>
      </dgm:prSet>
      <dgm:spPr/>
      <dgm:t>
        <a:bodyPr/>
        <a:lstStyle/>
        <a:p>
          <a:endParaRPr lang="es-MX"/>
        </a:p>
      </dgm:t>
    </dgm:pt>
    <dgm:pt modelId="{6BDB46BC-46B4-42A6-BA1B-B746A283C14C}" type="pres">
      <dgm:prSet presAssocID="{9F856590-F9E8-4CAB-86E5-5DED616DB0B5}" presName="sibTrans" presStyleCnt="0"/>
      <dgm:spPr/>
    </dgm:pt>
    <dgm:pt modelId="{EE15DB56-DABE-4CF7-B358-72EBD386A1E5}" type="pres">
      <dgm:prSet presAssocID="{E354D6FC-4837-43C4-920E-39CDABFAEA52}" presName="textNode" presStyleLbl="node1" presStyleIdx="2" presStyleCnt="5">
        <dgm:presLayoutVars>
          <dgm:bulletEnabled val="1"/>
        </dgm:presLayoutVars>
      </dgm:prSet>
      <dgm:spPr/>
      <dgm:t>
        <a:bodyPr/>
        <a:lstStyle/>
        <a:p>
          <a:endParaRPr lang="es-MX"/>
        </a:p>
      </dgm:t>
    </dgm:pt>
    <dgm:pt modelId="{4F96D112-3495-4FDD-B5B1-743207F8E928}" type="pres">
      <dgm:prSet presAssocID="{A6B94DFE-ED37-4219-BB56-159B39102B86}" presName="sibTrans" presStyleCnt="0"/>
      <dgm:spPr/>
    </dgm:pt>
    <dgm:pt modelId="{09C1F679-DB05-426C-B069-5D5C2957D460}" type="pres">
      <dgm:prSet presAssocID="{811ED343-BE5A-4C2A-BD47-564E09FA32F5}" presName="textNode" presStyleLbl="node1" presStyleIdx="3" presStyleCnt="5">
        <dgm:presLayoutVars>
          <dgm:bulletEnabled val="1"/>
        </dgm:presLayoutVars>
      </dgm:prSet>
      <dgm:spPr/>
      <dgm:t>
        <a:bodyPr/>
        <a:lstStyle/>
        <a:p>
          <a:endParaRPr lang="es-MX"/>
        </a:p>
      </dgm:t>
    </dgm:pt>
    <dgm:pt modelId="{23EA776E-F8F8-4A14-8D19-05969ABEB199}" type="pres">
      <dgm:prSet presAssocID="{8236C041-208A-4299-AA0F-6109E0F2092F}" presName="sibTrans" presStyleCnt="0"/>
      <dgm:spPr/>
    </dgm:pt>
    <dgm:pt modelId="{1C1A79DB-DDC1-4807-B5CB-0BDF66BD1660}" type="pres">
      <dgm:prSet presAssocID="{43D2F08C-1E63-4EE3-B267-C8DFD26F88FA}" presName="textNode" presStyleLbl="node1" presStyleIdx="4" presStyleCnt="5">
        <dgm:presLayoutVars>
          <dgm:bulletEnabled val="1"/>
        </dgm:presLayoutVars>
      </dgm:prSet>
      <dgm:spPr/>
      <dgm:t>
        <a:bodyPr/>
        <a:lstStyle/>
        <a:p>
          <a:endParaRPr lang="es-MX"/>
        </a:p>
      </dgm:t>
    </dgm:pt>
  </dgm:ptLst>
  <dgm:cxnLst>
    <dgm:cxn modelId="{D6C04F7C-5991-42C1-8AE1-97A3B8CA4F50}" srcId="{A97AD9D9-8D2F-4E03-9735-4C6EA40B1A94}" destId="{43D2F08C-1E63-4EE3-B267-C8DFD26F88FA}" srcOrd="4" destOrd="0" parTransId="{AD5D3FA8-461C-4B14-A6B1-11518F51A52C}" sibTransId="{E2BD09A5-2C82-42A2-A163-CC403540673B}"/>
    <dgm:cxn modelId="{CC4890E3-73F0-4E3F-8402-34FC67102C9A}" srcId="{A97AD9D9-8D2F-4E03-9735-4C6EA40B1A94}" destId="{8672F71F-33EC-457E-956F-47CC38D77A83}" srcOrd="0" destOrd="0" parTransId="{5AE39169-22F9-4723-A9F1-524D5B8E55AA}" sibTransId="{70B93864-17A8-478F-9E1A-E5D8243A6D61}"/>
    <dgm:cxn modelId="{F9FF0FCD-8925-4FAC-A27F-A6E01CD5C832}" srcId="{A97AD9D9-8D2F-4E03-9735-4C6EA40B1A94}" destId="{E354D6FC-4837-43C4-920E-39CDABFAEA52}" srcOrd="2" destOrd="0" parTransId="{CC973ADE-E678-426C-BDD6-247033E2E77C}" sibTransId="{A6B94DFE-ED37-4219-BB56-159B39102B86}"/>
    <dgm:cxn modelId="{BB6F3A46-BF08-4982-8615-54AA602436EE}" srcId="{A97AD9D9-8D2F-4E03-9735-4C6EA40B1A94}" destId="{80D18649-052D-42F2-B2DF-D79FD5097984}" srcOrd="1" destOrd="0" parTransId="{989E3C18-C5E0-4254-8BEA-D8B4A5D10B33}" sibTransId="{9F856590-F9E8-4CAB-86E5-5DED616DB0B5}"/>
    <dgm:cxn modelId="{4EB60615-BD96-4507-BA00-537E7FE1964E}" type="presOf" srcId="{A97AD9D9-8D2F-4E03-9735-4C6EA40B1A94}" destId="{3C6D5D6F-2624-40B7-A27E-D7DF12A035A3}" srcOrd="0" destOrd="0" presId="urn:microsoft.com/office/officeart/2005/8/layout/hProcess9"/>
    <dgm:cxn modelId="{29F32109-99C0-4BD8-BDC4-6121416B122A}" type="presOf" srcId="{811ED343-BE5A-4C2A-BD47-564E09FA32F5}" destId="{09C1F679-DB05-426C-B069-5D5C2957D460}" srcOrd="0" destOrd="0" presId="urn:microsoft.com/office/officeart/2005/8/layout/hProcess9"/>
    <dgm:cxn modelId="{6D4AFCFA-B431-491F-B8EF-476DD18C7B6D}" type="presOf" srcId="{E354D6FC-4837-43C4-920E-39CDABFAEA52}" destId="{EE15DB56-DABE-4CF7-B358-72EBD386A1E5}" srcOrd="0" destOrd="0" presId="urn:microsoft.com/office/officeart/2005/8/layout/hProcess9"/>
    <dgm:cxn modelId="{C4D8E0ED-B86C-40E9-AD9C-C99CE575B32A}" srcId="{A97AD9D9-8D2F-4E03-9735-4C6EA40B1A94}" destId="{811ED343-BE5A-4C2A-BD47-564E09FA32F5}" srcOrd="3" destOrd="0" parTransId="{27DC82E2-6D83-475C-B09C-DC0249DDDDBD}" sibTransId="{8236C041-208A-4299-AA0F-6109E0F2092F}"/>
    <dgm:cxn modelId="{FE8FCF90-1E20-42ED-BAD5-05AF47C9CBE5}" type="presOf" srcId="{8672F71F-33EC-457E-956F-47CC38D77A83}" destId="{283B4B89-5DE2-4D6B-AD9D-A5C07EB40CC0}" srcOrd="0" destOrd="0" presId="urn:microsoft.com/office/officeart/2005/8/layout/hProcess9"/>
    <dgm:cxn modelId="{246DA458-6BA1-4BCC-99AE-571084C00291}" type="presOf" srcId="{80D18649-052D-42F2-B2DF-D79FD5097984}" destId="{54503387-A1F8-471A-9DEB-8715271E09C3}" srcOrd="0" destOrd="0" presId="urn:microsoft.com/office/officeart/2005/8/layout/hProcess9"/>
    <dgm:cxn modelId="{74D4B25B-4BF6-426B-BF6B-4B34D36D0BF4}" type="presOf" srcId="{43D2F08C-1E63-4EE3-B267-C8DFD26F88FA}" destId="{1C1A79DB-DDC1-4807-B5CB-0BDF66BD1660}" srcOrd="0" destOrd="0" presId="urn:microsoft.com/office/officeart/2005/8/layout/hProcess9"/>
    <dgm:cxn modelId="{2799F1E5-FED3-4FFF-8529-01AEC2806C67}" type="presParOf" srcId="{3C6D5D6F-2624-40B7-A27E-D7DF12A035A3}" destId="{B2D39B94-1A98-4DFC-9316-245C3E47CB56}" srcOrd="0" destOrd="0" presId="urn:microsoft.com/office/officeart/2005/8/layout/hProcess9"/>
    <dgm:cxn modelId="{C982878C-51EE-4626-B773-535B39313C1D}" type="presParOf" srcId="{3C6D5D6F-2624-40B7-A27E-D7DF12A035A3}" destId="{FF58A99F-6245-4DD0-AFC2-BA8617CAC29B}" srcOrd="1" destOrd="0" presId="urn:microsoft.com/office/officeart/2005/8/layout/hProcess9"/>
    <dgm:cxn modelId="{8C7334C0-F0C9-4869-B4B9-925A72909EC1}" type="presParOf" srcId="{FF58A99F-6245-4DD0-AFC2-BA8617CAC29B}" destId="{283B4B89-5DE2-4D6B-AD9D-A5C07EB40CC0}" srcOrd="0" destOrd="0" presId="urn:microsoft.com/office/officeart/2005/8/layout/hProcess9"/>
    <dgm:cxn modelId="{D9470760-63B9-4084-B2C8-83FD1488F7F9}" type="presParOf" srcId="{FF58A99F-6245-4DD0-AFC2-BA8617CAC29B}" destId="{FD8DF57B-6A3A-4C54-B5D6-D9CFB999A0CB}" srcOrd="1" destOrd="0" presId="urn:microsoft.com/office/officeart/2005/8/layout/hProcess9"/>
    <dgm:cxn modelId="{62CCA2F4-6E25-40F2-8A7C-22D1517D66A3}" type="presParOf" srcId="{FF58A99F-6245-4DD0-AFC2-BA8617CAC29B}" destId="{54503387-A1F8-471A-9DEB-8715271E09C3}" srcOrd="2" destOrd="0" presId="urn:microsoft.com/office/officeart/2005/8/layout/hProcess9"/>
    <dgm:cxn modelId="{F1D584BB-A98A-454A-8921-4BEDFC82B253}" type="presParOf" srcId="{FF58A99F-6245-4DD0-AFC2-BA8617CAC29B}" destId="{6BDB46BC-46B4-42A6-BA1B-B746A283C14C}" srcOrd="3" destOrd="0" presId="urn:microsoft.com/office/officeart/2005/8/layout/hProcess9"/>
    <dgm:cxn modelId="{F9D402E1-BAAE-43E5-996F-9771B04AB810}" type="presParOf" srcId="{FF58A99F-6245-4DD0-AFC2-BA8617CAC29B}" destId="{EE15DB56-DABE-4CF7-B358-72EBD386A1E5}" srcOrd="4" destOrd="0" presId="urn:microsoft.com/office/officeart/2005/8/layout/hProcess9"/>
    <dgm:cxn modelId="{36A51356-9190-4E94-B10F-08ABF320D90D}" type="presParOf" srcId="{FF58A99F-6245-4DD0-AFC2-BA8617CAC29B}" destId="{4F96D112-3495-4FDD-B5B1-743207F8E928}" srcOrd="5" destOrd="0" presId="urn:microsoft.com/office/officeart/2005/8/layout/hProcess9"/>
    <dgm:cxn modelId="{4D024386-1D34-482B-A58E-5559B89E14CD}" type="presParOf" srcId="{FF58A99F-6245-4DD0-AFC2-BA8617CAC29B}" destId="{09C1F679-DB05-426C-B069-5D5C2957D460}" srcOrd="6" destOrd="0" presId="urn:microsoft.com/office/officeart/2005/8/layout/hProcess9"/>
    <dgm:cxn modelId="{5BEFDB7B-41C7-4172-9D9B-2CD231AB664F}" type="presParOf" srcId="{FF58A99F-6245-4DD0-AFC2-BA8617CAC29B}" destId="{23EA776E-F8F8-4A14-8D19-05969ABEB199}" srcOrd="7" destOrd="0" presId="urn:microsoft.com/office/officeart/2005/8/layout/hProcess9"/>
    <dgm:cxn modelId="{DE7EA798-685C-436F-B96D-BC9DDC2420B1}" type="presParOf" srcId="{FF58A99F-6245-4DD0-AFC2-BA8617CAC29B}" destId="{1C1A79DB-DDC1-4807-B5CB-0BDF66BD1660}"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39B94-1A98-4DFC-9316-245C3E47CB56}">
      <dsp:nvSpPr>
        <dsp:cNvPr id="0" name=""/>
        <dsp:cNvSpPr/>
      </dsp:nvSpPr>
      <dsp:spPr>
        <a:xfrm>
          <a:off x="617219" y="0"/>
          <a:ext cx="6995160" cy="2769171"/>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3B4B89-5DE2-4D6B-AD9D-A5C07EB40CC0}">
      <dsp:nvSpPr>
        <dsp:cNvPr id="0" name=""/>
        <dsp:cNvSpPr/>
      </dsp:nvSpPr>
      <dsp:spPr>
        <a:xfrm>
          <a:off x="3616" y="830751"/>
          <a:ext cx="1581224" cy="11076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kern="1200" dirty="0" smtClean="0"/>
            <a:t>Fuente de información</a:t>
          </a:r>
          <a:endParaRPr lang="es-MX" sz="1800" kern="1200" dirty="0"/>
        </a:p>
      </dsp:txBody>
      <dsp:txXfrm>
        <a:off x="57688" y="884823"/>
        <a:ext cx="1473080" cy="999524"/>
      </dsp:txXfrm>
    </dsp:sp>
    <dsp:sp modelId="{54503387-A1F8-471A-9DEB-8715271E09C3}">
      <dsp:nvSpPr>
        <dsp:cNvPr id="0" name=""/>
        <dsp:cNvSpPr/>
      </dsp:nvSpPr>
      <dsp:spPr>
        <a:xfrm>
          <a:off x="1652583" y="814457"/>
          <a:ext cx="1581224" cy="11076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kern="1200" dirty="0" smtClean="0"/>
            <a:t>emisor	</a:t>
          </a:r>
          <a:endParaRPr lang="es-MX" sz="1800" kern="1200" dirty="0"/>
        </a:p>
      </dsp:txBody>
      <dsp:txXfrm>
        <a:off x="1706655" y="868529"/>
        <a:ext cx="1473080" cy="999524"/>
      </dsp:txXfrm>
    </dsp:sp>
    <dsp:sp modelId="{EE15DB56-DABE-4CF7-B358-72EBD386A1E5}">
      <dsp:nvSpPr>
        <dsp:cNvPr id="0" name=""/>
        <dsp:cNvSpPr/>
      </dsp:nvSpPr>
      <dsp:spPr>
        <a:xfrm>
          <a:off x="3324187" y="830751"/>
          <a:ext cx="1581224" cy="11076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kern="1200" dirty="0" smtClean="0"/>
            <a:t>señal</a:t>
          </a:r>
          <a:endParaRPr lang="es-MX" sz="1800" kern="1200" dirty="0"/>
        </a:p>
      </dsp:txBody>
      <dsp:txXfrm>
        <a:off x="3378259" y="884823"/>
        <a:ext cx="1473080" cy="999524"/>
      </dsp:txXfrm>
    </dsp:sp>
    <dsp:sp modelId="{09C1F679-DB05-426C-B069-5D5C2957D460}">
      <dsp:nvSpPr>
        <dsp:cNvPr id="0" name=""/>
        <dsp:cNvSpPr/>
      </dsp:nvSpPr>
      <dsp:spPr>
        <a:xfrm>
          <a:off x="4984473" y="830751"/>
          <a:ext cx="1581224" cy="11076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kern="1200" dirty="0" smtClean="0"/>
            <a:t>Receptor</a:t>
          </a:r>
          <a:endParaRPr lang="es-MX" sz="1800" kern="1200" dirty="0"/>
        </a:p>
      </dsp:txBody>
      <dsp:txXfrm>
        <a:off x="5038545" y="884823"/>
        <a:ext cx="1473080" cy="999524"/>
      </dsp:txXfrm>
    </dsp:sp>
    <dsp:sp modelId="{1C1A79DB-DDC1-4807-B5CB-0BDF66BD1660}">
      <dsp:nvSpPr>
        <dsp:cNvPr id="0" name=""/>
        <dsp:cNvSpPr/>
      </dsp:nvSpPr>
      <dsp:spPr>
        <a:xfrm>
          <a:off x="6644759" y="830751"/>
          <a:ext cx="1581224" cy="11076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kern="1200" dirty="0" smtClean="0"/>
            <a:t>Destinatario</a:t>
          </a:r>
          <a:endParaRPr lang="es-MX" sz="1800" kern="1200" dirty="0"/>
        </a:p>
      </dsp:txBody>
      <dsp:txXfrm>
        <a:off x="6698831" y="884823"/>
        <a:ext cx="1473080" cy="99952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s-MX"/>
          </a:p>
        </p:txBody>
      </p:sp>
      <p:sp>
        <p:nvSpPr>
          <p:cNvPr id="3" name="2 Marcador de fecha"/>
          <p:cNvSpPr>
            <a:spLocks noGrp="1"/>
          </p:cNvSpPr>
          <p:nvPr>
            <p:ph type="dt" sz="quarter" idx="1"/>
          </p:nvPr>
        </p:nvSpPr>
        <p:spPr>
          <a:xfrm>
            <a:off x="5265809" y="0"/>
            <a:ext cx="4028440" cy="350520"/>
          </a:xfrm>
          <a:prstGeom prst="rect">
            <a:avLst/>
          </a:prstGeom>
        </p:spPr>
        <p:txBody>
          <a:bodyPr vert="horz" lIns="93177" tIns="46589" rIns="93177" bIns="46589" rtlCol="0"/>
          <a:lstStyle>
            <a:lvl1pPr algn="r">
              <a:defRPr sz="1200"/>
            </a:lvl1pPr>
          </a:lstStyle>
          <a:p>
            <a:fld id="{F18462F7-7B07-41FB-A266-E1E00956F281}" type="datetimeFigureOut">
              <a:rPr lang="es-MX" smtClean="0"/>
              <a:t>27/01/2012</a:t>
            </a:fld>
            <a:endParaRPr lang="es-MX"/>
          </a:p>
        </p:txBody>
      </p:sp>
      <p:sp>
        <p:nvSpPr>
          <p:cNvPr id="4" name="3 Marcador de pie de página"/>
          <p:cNvSpPr>
            <a:spLocks noGrp="1"/>
          </p:cNvSpPr>
          <p:nvPr>
            <p:ph type="ftr" sz="quarter" idx="2"/>
          </p:nvPr>
        </p:nvSpPr>
        <p:spPr>
          <a:xfrm>
            <a:off x="0" y="6658664"/>
            <a:ext cx="4028440" cy="350520"/>
          </a:xfrm>
          <a:prstGeom prst="rect">
            <a:avLst/>
          </a:prstGeom>
        </p:spPr>
        <p:txBody>
          <a:bodyPr vert="horz" lIns="93177" tIns="46589" rIns="93177" bIns="46589" rtlCol="0" anchor="b"/>
          <a:lstStyle>
            <a:lvl1pPr algn="l">
              <a:defRPr sz="1200"/>
            </a:lvl1pPr>
          </a:lstStyle>
          <a:p>
            <a:endParaRPr lang="es-MX"/>
          </a:p>
        </p:txBody>
      </p:sp>
      <p:sp>
        <p:nvSpPr>
          <p:cNvPr id="5" name="4 Marcador de número de diapositiva"/>
          <p:cNvSpPr>
            <a:spLocks noGrp="1"/>
          </p:cNvSpPr>
          <p:nvPr>
            <p:ph type="sldNum" sz="quarter" idx="3"/>
          </p:nvPr>
        </p:nvSpPr>
        <p:spPr>
          <a:xfrm>
            <a:off x="5265809" y="6658664"/>
            <a:ext cx="4028440" cy="350520"/>
          </a:xfrm>
          <a:prstGeom prst="rect">
            <a:avLst/>
          </a:prstGeom>
        </p:spPr>
        <p:txBody>
          <a:bodyPr vert="horz" lIns="93177" tIns="46589" rIns="93177" bIns="46589" rtlCol="0" anchor="b"/>
          <a:lstStyle>
            <a:lvl1pPr algn="r">
              <a:defRPr sz="1200"/>
            </a:lvl1pPr>
          </a:lstStyle>
          <a:p>
            <a:fld id="{CD879D38-4501-4E5F-8E5D-21D6065CE402}" type="slidenum">
              <a:rPr lang="es-MX" smtClean="0"/>
              <a:t>‹Nº›</a:t>
            </a:fld>
            <a:endParaRPr lang="es-MX"/>
          </a:p>
        </p:txBody>
      </p:sp>
    </p:spTree>
    <p:extLst>
      <p:ext uri="{BB962C8B-B14F-4D97-AF65-F5344CB8AC3E}">
        <p14:creationId xmlns:p14="http://schemas.microsoft.com/office/powerpoint/2010/main" val="351438422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Triángulo isósceles"/>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540544" y="776288"/>
            <a:ext cx="8062912" cy="1470025"/>
          </a:xfrm>
        </p:spPr>
        <p:txBody>
          <a:bodyPr anchor="b">
            <a:normAutofit/>
          </a:bodyPr>
          <a:lstStyle>
            <a:lvl1pPr algn="r">
              <a:defRPr sz="440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1371600" y="6012656"/>
            <a:ext cx="5791200" cy="365125"/>
          </a:xfrm>
        </p:spPr>
        <p:txBody>
          <a:bodyPr tIns="0" bIns="0" anchor="t"/>
          <a:lstStyle>
            <a:lvl1pPr algn="r">
              <a:defRPr sz="1000"/>
            </a:lvl1pPr>
          </a:lstStyle>
          <a:p>
            <a:fld id="{96385689-78B6-4068-A6DA-D2B85D1C60F0}" type="datetimeFigureOut">
              <a:rPr lang="es-MX" smtClean="0"/>
              <a:t>27/01/2012</a:t>
            </a:fld>
            <a:endParaRPr lang="es-MX"/>
          </a:p>
        </p:txBody>
      </p:sp>
      <p:sp>
        <p:nvSpPr>
          <p:cNvPr id="17" name="16 Marcador de pie de página"/>
          <p:cNvSpPr>
            <a:spLocks noGrp="1"/>
          </p:cNvSpPr>
          <p:nvPr>
            <p:ph type="ftr" sz="quarter" idx="11"/>
          </p:nvPr>
        </p:nvSpPr>
        <p:spPr>
          <a:xfrm>
            <a:off x="1371600" y="5650704"/>
            <a:ext cx="5791200" cy="365125"/>
          </a:xfrm>
        </p:spPr>
        <p:txBody>
          <a:bodyPr tIns="0" bIns="0" anchor="b"/>
          <a:lstStyle>
            <a:lvl1pPr algn="r">
              <a:defRPr sz="1100"/>
            </a:lvl1pPr>
          </a:lstStyle>
          <a:p>
            <a:endParaRPr lang="es-MX"/>
          </a:p>
        </p:txBody>
      </p:sp>
      <p:sp>
        <p:nvSpPr>
          <p:cNvPr id="29" name="28 Marcador de número de diapositiva"/>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309674CC-12AF-44F9-884F-14FF0379BB74}"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1399032"/>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457200" y="1882808"/>
            <a:ext cx="8229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4791456" y="6480048"/>
            <a:ext cx="2133600" cy="301752"/>
          </a:xfrm>
        </p:spPr>
        <p:txBody>
          <a:bodyPr/>
          <a:lstStyle/>
          <a:p>
            <a:fld id="{96385689-78B6-4068-A6DA-D2B85D1C60F0}" type="datetimeFigureOut">
              <a:rPr lang="es-MX" smtClean="0"/>
              <a:t>27/01/2012</a:t>
            </a:fld>
            <a:endParaRPr lang="es-MX"/>
          </a:p>
        </p:txBody>
      </p:sp>
      <p:sp>
        <p:nvSpPr>
          <p:cNvPr id="5" name="4 Marcador de pie de página"/>
          <p:cNvSpPr>
            <a:spLocks noGrp="1"/>
          </p:cNvSpPr>
          <p:nvPr>
            <p:ph type="ftr" sz="quarter" idx="11"/>
          </p:nvPr>
        </p:nvSpPr>
        <p:spPr>
          <a:xfrm>
            <a:off x="457200" y="6480969"/>
            <a:ext cx="4260056" cy="300831"/>
          </a:xfrm>
        </p:spPr>
        <p:txBody>
          <a:bodyPr/>
          <a:lstStyle/>
          <a:p>
            <a:endParaRPr lang="es-MX"/>
          </a:p>
        </p:txBody>
      </p:sp>
      <p:sp>
        <p:nvSpPr>
          <p:cNvPr id="6" name="5 Marcador de número de diapositiva"/>
          <p:cNvSpPr>
            <a:spLocks noGrp="1"/>
          </p:cNvSpPr>
          <p:nvPr>
            <p:ph type="sldNum" sz="quarter" idx="12"/>
          </p:nvPr>
        </p:nvSpPr>
        <p:spPr/>
        <p:txBody>
          <a:bodyPr/>
          <a:lstStyle/>
          <a:p>
            <a:fld id="{309674CC-12AF-44F9-884F-14FF0379BB74}"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1"/>
      </p:bgRef>
    </p:bg>
    <p:spTree>
      <p:nvGrpSpPr>
        <p:cNvPr id="1" name=""/>
        <p:cNvGrpSpPr/>
        <p:nvPr/>
      </p:nvGrpSpPr>
      <p:grpSpPr>
        <a:xfrm>
          <a:off x="0" y="0"/>
          <a:ext cx="0" cy="0"/>
          <a:chOff x="0" y="0"/>
          <a:chExt cx="0" cy="0"/>
        </a:xfrm>
      </p:grpSpPr>
      <p:sp>
        <p:nvSpPr>
          <p:cNvPr id="9" name="8 Triángulo rectángulo"/>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Triángulo isósceles"/>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Marcador de fecha"/>
          <p:cNvSpPr>
            <a:spLocks noGrp="1"/>
          </p:cNvSpPr>
          <p:nvPr>
            <p:ph type="dt" sz="half" idx="10"/>
          </p:nvPr>
        </p:nvSpPr>
        <p:spPr>
          <a:xfrm>
            <a:off x="6955632" y="6477000"/>
            <a:ext cx="2133600" cy="304800"/>
          </a:xfrm>
        </p:spPr>
        <p:txBody>
          <a:bodyPr/>
          <a:lstStyle/>
          <a:p>
            <a:fld id="{96385689-78B6-4068-A6DA-D2B85D1C60F0}" type="datetimeFigureOut">
              <a:rPr lang="es-MX" smtClean="0"/>
              <a:t>27/01/2012</a:t>
            </a:fld>
            <a:endParaRPr lang="es-MX"/>
          </a:p>
        </p:txBody>
      </p:sp>
      <p:sp>
        <p:nvSpPr>
          <p:cNvPr id="5" name="4 Marcador de pie de página"/>
          <p:cNvSpPr>
            <a:spLocks noGrp="1"/>
          </p:cNvSpPr>
          <p:nvPr>
            <p:ph type="ftr" sz="quarter" idx="11"/>
          </p:nvPr>
        </p:nvSpPr>
        <p:spPr>
          <a:xfrm>
            <a:off x="2619376" y="6480969"/>
            <a:ext cx="4260056" cy="300831"/>
          </a:xfrm>
        </p:spPr>
        <p:txBody>
          <a:bodyPr/>
          <a:lstStyle/>
          <a:p>
            <a:endParaRPr lang="es-MX"/>
          </a:p>
        </p:txBody>
      </p:sp>
      <p:sp>
        <p:nvSpPr>
          <p:cNvPr id="6" name="5 Marcador de número de diapositiva"/>
          <p:cNvSpPr>
            <a:spLocks noGrp="1"/>
          </p:cNvSpPr>
          <p:nvPr>
            <p:ph type="sldNum" sz="quarter" idx="12"/>
          </p:nvPr>
        </p:nvSpPr>
        <p:spPr>
          <a:xfrm>
            <a:off x="8451056" y="809624"/>
            <a:ext cx="502920" cy="300831"/>
          </a:xfrm>
        </p:spPr>
        <p:txBody>
          <a:bodyPr/>
          <a:lstStyle/>
          <a:p>
            <a:fld id="{309674CC-12AF-44F9-884F-14FF0379BB74}" type="slidenum">
              <a:rPr lang="es-MX" smtClean="0"/>
              <a:t>‹Nº›</a:t>
            </a:fld>
            <a:endParaRPr lang="es-MX"/>
          </a:p>
        </p:txBody>
      </p:sp>
      <p:cxnSp>
        <p:nvCxnSpPr>
          <p:cNvPr id="11" name="10 Conector recto"/>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Conector recto"/>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Título"/>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marL="0"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4791456" y="6480969"/>
            <a:ext cx="2133600" cy="301752"/>
          </a:xfrm>
        </p:spPr>
        <p:txBody>
          <a:bodyPr/>
          <a:lstStyle/>
          <a:p>
            <a:fld id="{96385689-78B6-4068-A6DA-D2B85D1C60F0}" type="datetimeFigureOut">
              <a:rPr lang="es-MX" smtClean="0"/>
              <a:t>27/01/2012</a:t>
            </a:fld>
            <a:endParaRPr lang="es-MX"/>
          </a:p>
        </p:txBody>
      </p:sp>
      <p:sp>
        <p:nvSpPr>
          <p:cNvPr id="6" name="5 Marcador de pie de página"/>
          <p:cNvSpPr>
            <a:spLocks noGrp="1"/>
          </p:cNvSpPr>
          <p:nvPr>
            <p:ph type="ftr" sz="quarter" idx="11"/>
          </p:nvPr>
        </p:nvSpPr>
        <p:spPr>
          <a:xfrm>
            <a:off x="457200" y="6480969"/>
            <a:ext cx="4260056" cy="301752"/>
          </a:xfrm>
        </p:spPr>
        <p:txBody>
          <a:bodyPr/>
          <a:lstStyle/>
          <a:p>
            <a:endParaRPr lang="es-MX"/>
          </a:p>
        </p:txBody>
      </p:sp>
      <p:sp>
        <p:nvSpPr>
          <p:cNvPr id="7" name="6 Marcador de número de diapositiva"/>
          <p:cNvSpPr>
            <a:spLocks noGrp="1"/>
          </p:cNvSpPr>
          <p:nvPr>
            <p:ph type="sldNum" sz="quarter" idx="12"/>
          </p:nvPr>
        </p:nvSpPr>
        <p:spPr>
          <a:xfrm>
            <a:off x="7589520" y="6480969"/>
            <a:ext cx="502920" cy="301752"/>
          </a:xfrm>
        </p:spPr>
        <p:txBody>
          <a:bodyPr/>
          <a:lstStyle/>
          <a:p>
            <a:fld id="{309674CC-12AF-44F9-884F-14FF0379BB74}"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a:xfrm>
            <a:off x="4791456" y="6480969"/>
            <a:ext cx="2130552" cy="301752"/>
          </a:xfrm>
        </p:spPr>
        <p:txBody>
          <a:bodyPr/>
          <a:lstStyle/>
          <a:p>
            <a:fld id="{96385689-78B6-4068-A6DA-D2B85D1C60F0}" type="datetimeFigureOut">
              <a:rPr lang="es-MX" smtClean="0"/>
              <a:t>27/01/2012</a:t>
            </a:fld>
            <a:endParaRPr lang="es-MX"/>
          </a:p>
        </p:txBody>
      </p:sp>
      <p:sp>
        <p:nvSpPr>
          <p:cNvPr id="8" name="7 Marcador de pie de página"/>
          <p:cNvSpPr>
            <a:spLocks noGrp="1"/>
          </p:cNvSpPr>
          <p:nvPr>
            <p:ph type="ftr" sz="quarter" idx="11"/>
          </p:nvPr>
        </p:nvSpPr>
        <p:spPr>
          <a:xfrm>
            <a:off x="457200" y="6480969"/>
            <a:ext cx="4261104" cy="301752"/>
          </a:xfrm>
        </p:spPr>
        <p:txBody>
          <a:bodyPr/>
          <a:lstStyle/>
          <a:p>
            <a:endParaRPr lang="es-MX"/>
          </a:p>
        </p:txBody>
      </p:sp>
      <p:sp>
        <p:nvSpPr>
          <p:cNvPr id="9" name="8 Marcador de número de diapositiva"/>
          <p:cNvSpPr>
            <a:spLocks noGrp="1"/>
          </p:cNvSpPr>
          <p:nvPr>
            <p:ph type="sldNum" sz="quarter" idx="12"/>
          </p:nvPr>
        </p:nvSpPr>
        <p:spPr>
          <a:xfrm>
            <a:off x="7589520" y="6483096"/>
            <a:ext cx="502920" cy="301752"/>
          </a:xfrm>
        </p:spPr>
        <p:txBody>
          <a:bodyPr/>
          <a:lstStyle>
            <a:lvl1pPr algn="ctr">
              <a:defRPr/>
            </a:lvl1pPr>
          </a:lstStyle>
          <a:p>
            <a:fld id="{309674CC-12AF-44F9-884F-14FF0379BB74}" type="slidenum">
              <a:rPr lang="es-MX" smtClean="0"/>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0"/>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96385689-78B6-4068-A6DA-D2B85D1C60F0}" type="datetimeFigureOut">
              <a:rPr lang="es-MX" smtClean="0"/>
              <a:t>27/01/2012</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309674CC-12AF-44F9-884F-14FF0379BB74}"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791456" y="6480969"/>
            <a:ext cx="2133600" cy="301752"/>
          </a:xfrm>
        </p:spPr>
        <p:txBody>
          <a:bodyPr/>
          <a:lstStyle/>
          <a:p>
            <a:fld id="{96385689-78B6-4068-A6DA-D2B85D1C60F0}" type="datetimeFigureOut">
              <a:rPr lang="es-MX" smtClean="0"/>
              <a:t>27/01/2012</a:t>
            </a:fld>
            <a:endParaRPr lang="es-MX"/>
          </a:p>
        </p:txBody>
      </p:sp>
      <p:sp>
        <p:nvSpPr>
          <p:cNvPr id="3" name="2 Marcador de pie de página"/>
          <p:cNvSpPr>
            <a:spLocks noGrp="1"/>
          </p:cNvSpPr>
          <p:nvPr>
            <p:ph type="ftr" sz="quarter" idx="11"/>
          </p:nvPr>
        </p:nvSpPr>
        <p:spPr>
          <a:xfrm>
            <a:off x="457200" y="6481890"/>
            <a:ext cx="4260056" cy="300831"/>
          </a:xfrm>
        </p:spPr>
        <p:txBody>
          <a:bodyPr/>
          <a:lstStyle/>
          <a:p>
            <a:endParaRPr lang="es-MX"/>
          </a:p>
        </p:txBody>
      </p:sp>
      <p:sp>
        <p:nvSpPr>
          <p:cNvPr id="4" name="3 Marcador de número de diapositiva"/>
          <p:cNvSpPr>
            <a:spLocks noGrp="1"/>
          </p:cNvSpPr>
          <p:nvPr>
            <p:ph type="sldNum" sz="quarter" idx="12"/>
          </p:nvPr>
        </p:nvSpPr>
        <p:spPr>
          <a:xfrm>
            <a:off x="7589520" y="6480969"/>
            <a:ext cx="502920" cy="301752"/>
          </a:xfrm>
        </p:spPr>
        <p:txBody>
          <a:bodyPr/>
          <a:lstStyle/>
          <a:p>
            <a:fld id="{309674CC-12AF-44F9-884F-14FF0379BB74}"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278976" y="6556248"/>
            <a:ext cx="2133600" cy="301752"/>
          </a:xfrm>
        </p:spPr>
        <p:txBody>
          <a:bodyPr/>
          <a:lstStyle>
            <a:lvl1pPr>
              <a:defRPr sz="900"/>
            </a:lvl1pPr>
          </a:lstStyle>
          <a:p>
            <a:fld id="{96385689-78B6-4068-A6DA-D2B85D1C60F0}" type="datetimeFigureOut">
              <a:rPr lang="es-MX" smtClean="0"/>
              <a:t>27/01/2012</a:t>
            </a:fld>
            <a:endParaRPr lang="es-MX"/>
          </a:p>
        </p:txBody>
      </p:sp>
      <p:sp>
        <p:nvSpPr>
          <p:cNvPr id="6" name="5 Marcador de pie de página"/>
          <p:cNvSpPr>
            <a:spLocks noGrp="1"/>
          </p:cNvSpPr>
          <p:nvPr>
            <p:ph type="ftr" sz="quarter" idx="11"/>
          </p:nvPr>
        </p:nvSpPr>
        <p:spPr>
          <a:xfrm>
            <a:off x="1135856" y="6556248"/>
            <a:ext cx="5143120" cy="301752"/>
          </a:xfrm>
        </p:spPr>
        <p:txBody>
          <a:bodyPr/>
          <a:lstStyle>
            <a:lvl1pPr>
              <a:defRPr sz="900"/>
            </a:lvl1pPr>
          </a:lstStyle>
          <a:p>
            <a:endParaRPr lang="es-MX"/>
          </a:p>
        </p:txBody>
      </p:sp>
      <p:sp>
        <p:nvSpPr>
          <p:cNvPr id="7" name="6 Marcador de número de diapositiva"/>
          <p:cNvSpPr>
            <a:spLocks noGrp="1"/>
          </p:cNvSpPr>
          <p:nvPr>
            <p:ph type="sldNum" sz="quarter" idx="12"/>
          </p:nvPr>
        </p:nvSpPr>
        <p:spPr>
          <a:xfrm>
            <a:off x="8410576" y="6556248"/>
            <a:ext cx="502920" cy="301752"/>
          </a:xfrm>
        </p:spPr>
        <p:txBody>
          <a:bodyPr/>
          <a:lstStyle>
            <a:lvl1pPr>
              <a:defRPr sz="900"/>
            </a:lvl1pPr>
          </a:lstStyle>
          <a:p>
            <a:fld id="{309674CC-12AF-44F9-884F-14FF0379BB74}" type="slidenum">
              <a:rPr lang="es-MX" smtClean="0"/>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6108192" y="6556248"/>
            <a:ext cx="2103120" cy="301752"/>
          </a:xfrm>
        </p:spPr>
        <p:txBody>
          <a:bodyPr/>
          <a:lstStyle>
            <a:lvl1pPr>
              <a:defRPr sz="900"/>
            </a:lvl1pPr>
          </a:lstStyle>
          <a:p>
            <a:fld id="{96385689-78B6-4068-A6DA-D2B85D1C60F0}" type="datetimeFigureOut">
              <a:rPr lang="es-MX" smtClean="0"/>
              <a:t>27/01/2012</a:t>
            </a:fld>
            <a:endParaRPr lang="es-MX"/>
          </a:p>
        </p:txBody>
      </p:sp>
      <p:sp>
        <p:nvSpPr>
          <p:cNvPr id="6" name="5 Marcador de pie de página"/>
          <p:cNvSpPr>
            <a:spLocks noGrp="1"/>
          </p:cNvSpPr>
          <p:nvPr>
            <p:ph type="ftr" sz="quarter" idx="11"/>
          </p:nvPr>
        </p:nvSpPr>
        <p:spPr>
          <a:xfrm>
            <a:off x="1170432" y="6557169"/>
            <a:ext cx="4948072" cy="301752"/>
          </a:xfrm>
        </p:spPr>
        <p:txBody>
          <a:bodyPr/>
          <a:lstStyle>
            <a:lvl1pPr>
              <a:defRPr sz="900"/>
            </a:lvl1pPr>
          </a:lstStyle>
          <a:p>
            <a:endParaRPr lang="es-MX"/>
          </a:p>
        </p:txBody>
      </p:sp>
      <p:sp>
        <p:nvSpPr>
          <p:cNvPr id="7" name="6 Marcador de número de diapositiva"/>
          <p:cNvSpPr>
            <a:spLocks noGrp="1"/>
          </p:cNvSpPr>
          <p:nvPr>
            <p:ph type="sldNum" sz="quarter" idx="12"/>
          </p:nvPr>
        </p:nvSpPr>
        <p:spPr>
          <a:xfrm>
            <a:off x="8217192" y="6556248"/>
            <a:ext cx="365760" cy="301752"/>
          </a:xfrm>
        </p:spPr>
        <p:txBody>
          <a:bodyPr/>
          <a:lstStyle>
            <a:lvl1pPr algn="ctr">
              <a:defRPr sz="900"/>
            </a:lvl1pPr>
          </a:lstStyle>
          <a:p>
            <a:fld id="{309674CC-12AF-44F9-884F-14FF0379BB74}" type="slidenum">
              <a:rPr lang="es-MX" smtClean="0"/>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96385689-78B6-4068-A6DA-D2B85D1C60F0}" type="datetimeFigureOut">
              <a:rPr lang="es-MX" smtClean="0"/>
              <a:t>27/01/2012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309674CC-12AF-44F9-884F-14FF0379BB74}"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381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381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96385689-78B6-4068-A6DA-D2B85D1C60F0}" type="datetimeFigureOut">
              <a:rPr lang="es-MX" smtClean="0"/>
              <a:t>27/01/2012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309674CC-12AF-44F9-884F-14FF0379BB74}"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Triángulo rectángulo"/>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Conector recto"/>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Marcador de título"/>
          <p:cNvSpPr>
            <a:spLocks noGrp="1"/>
          </p:cNvSpPr>
          <p:nvPr>
            <p:ph type="title"/>
          </p:nvPr>
        </p:nvSpPr>
        <p:spPr>
          <a:xfrm>
            <a:off x="457200" y="267494"/>
            <a:ext cx="8229600" cy="1399032"/>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96385689-78B6-4068-A6DA-D2B85D1C60F0}" type="datetimeFigureOut">
              <a:rPr lang="es-MX" smtClean="0"/>
              <a:t>27/01/2012</a:t>
            </a:fld>
            <a:endParaRPr lang="es-MX"/>
          </a:p>
        </p:txBody>
      </p:sp>
      <p:sp>
        <p:nvSpPr>
          <p:cNvPr id="3" name="2 Marcador de pie de página"/>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s-MX"/>
          </a:p>
        </p:txBody>
      </p:sp>
      <p:sp>
        <p:nvSpPr>
          <p:cNvPr id="23" name="22 Marcador de número de diapositiva"/>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309674CC-12AF-44F9-884F-14FF0379BB74}" type="slidenum">
              <a:rPr lang="es-MX" smtClean="0"/>
              <a:t>‹Nº›</a:t>
            </a:fld>
            <a:endParaRPr lang="es-MX"/>
          </a:p>
        </p:txBody>
      </p:sp>
    </p:spTree>
  </p:cSld>
  <p:clrMap bg1="dk1" tx1="lt1" bg2="dk2"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err="1" smtClean="0">
                <a:solidFill>
                  <a:srgbClr val="FFC000"/>
                </a:solidFill>
                <a:latin typeface="Algerian" pitchFamily="82" charset="0"/>
              </a:rPr>
              <a:t>Teorias</a:t>
            </a:r>
            <a:r>
              <a:rPr lang="es-MX" dirty="0" smtClean="0">
                <a:solidFill>
                  <a:srgbClr val="FFC000"/>
                </a:solidFill>
                <a:latin typeface="Algerian" pitchFamily="82" charset="0"/>
              </a:rPr>
              <a:t> de la comunicación humana </a:t>
            </a:r>
            <a:endParaRPr lang="es-MX" dirty="0">
              <a:solidFill>
                <a:srgbClr val="FFC000"/>
              </a:solidFill>
              <a:latin typeface="Algerian" pitchFamily="82" charset="0"/>
            </a:endParaRPr>
          </a:p>
        </p:txBody>
      </p:sp>
      <p:sp>
        <p:nvSpPr>
          <p:cNvPr id="3" name="2 Subtítulo"/>
          <p:cNvSpPr>
            <a:spLocks noGrp="1"/>
          </p:cNvSpPr>
          <p:nvPr>
            <p:ph type="subTitle" idx="1"/>
          </p:nvPr>
        </p:nvSpPr>
        <p:spPr/>
        <p:txBody>
          <a:bodyPr>
            <a:normAutofit fontScale="85000" lnSpcReduction="20000"/>
          </a:bodyPr>
          <a:lstStyle/>
          <a:p>
            <a:r>
              <a:rPr lang="es-MX" dirty="0" smtClean="0">
                <a:solidFill>
                  <a:schemeClr val="tx2"/>
                </a:solidFill>
                <a:latin typeface="Baskerville Old Face" pitchFamily="18" charset="0"/>
              </a:rPr>
              <a:t>Integrantes:</a:t>
            </a:r>
          </a:p>
          <a:p>
            <a:r>
              <a:rPr lang="es-MX" dirty="0" smtClean="0">
                <a:solidFill>
                  <a:schemeClr val="tx2"/>
                </a:solidFill>
                <a:latin typeface="Baskerville Old Face" pitchFamily="18" charset="0"/>
              </a:rPr>
              <a:t>Susana de los Santos</a:t>
            </a:r>
          </a:p>
          <a:p>
            <a:r>
              <a:rPr lang="es-MX" dirty="0" smtClean="0">
                <a:solidFill>
                  <a:schemeClr val="tx2"/>
                </a:solidFill>
                <a:latin typeface="Baskerville Old Face" pitchFamily="18" charset="0"/>
              </a:rPr>
              <a:t>Ma. Elena Vera</a:t>
            </a:r>
          </a:p>
          <a:p>
            <a:r>
              <a:rPr lang="es-MX" dirty="0" smtClean="0">
                <a:solidFill>
                  <a:schemeClr val="tx2"/>
                </a:solidFill>
                <a:latin typeface="Baskerville Old Face" pitchFamily="18" charset="0"/>
              </a:rPr>
              <a:t>José Carlos Balderas </a:t>
            </a:r>
          </a:p>
          <a:p>
            <a:r>
              <a:rPr lang="es-MX" dirty="0" smtClean="0">
                <a:solidFill>
                  <a:schemeClr val="tx2"/>
                </a:solidFill>
                <a:latin typeface="Baskerville Old Face" pitchFamily="18" charset="0"/>
              </a:rPr>
              <a:t>Diego Delgado</a:t>
            </a:r>
            <a:endParaRPr lang="es-MX" dirty="0">
              <a:solidFill>
                <a:schemeClr val="tx2"/>
              </a:solidFill>
              <a:latin typeface="Baskerville Old Face" pitchFamily="18" charset="0"/>
            </a:endParaRPr>
          </a:p>
        </p:txBody>
      </p:sp>
    </p:spTree>
    <p:extLst>
      <p:ext uri="{BB962C8B-B14F-4D97-AF65-F5344CB8AC3E}">
        <p14:creationId xmlns:p14="http://schemas.microsoft.com/office/powerpoint/2010/main" val="11315187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El pragmatismo</a:t>
            </a:r>
            <a:endParaRPr lang="es-MX" dirty="0"/>
          </a:p>
        </p:txBody>
      </p:sp>
      <p:sp>
        <p:nvSpPr>
          <p:cNvPr id="3" name="2 Marcador de contenido"/>
          <p:cNvSpPr>
            <a:spLocks noGrp="1"/>
          </p:cNvSpPr>
          <p:nvPr>
            <p:ph idx="1"/>
          </p:nvPr>
        </p:nvSpPr>
        <p:spPr/>
        <p:txBody>
          <a:bodyPr>
            <a:normAutofit lnSpcReduction="10000"/>
          </a:bodyPr>
          <a:lstStyle/>
          <a:p>
            <a:r>
              <a:rPr lang="es-MX" dirty="0" smtClean="0"/>
              <a:t>Tuvo gran influencia en la filosofía del lenguaje.</a:t>
            </a:r>
          </a:p>
          <a:p>
            <a:r>
              <a:rPr lang="es-MX" dirty="0" smtClean="0"/>
              <a:t>“Algo será verdadero si tiene utilidad en la conducción de la vida diaria”</a:t>
            </a:r>
          </a:p>
          <a:p>
            <a:r>
              <a:rPr lang="es-MX" dirty="0" smtClean="0"/>
              <a:t>La doctrina se remite a tres tesis esenciales: 1° La verdad es humana; 2° Es diversa y variable; 3° No puede ser una copia de una realidad dada.</a:t>
            </a:r>
          </a:p>
          <a:p>
            <a:r>
              <a:rPr lang="es-MX" dirty="0" smtClean="0"/>
              <a:t>La verdad se encuentra en constante transformación.</a:t>
            </a:r>
          </a:p>
          <a:p>
            <a:endParaRPr lang="es-MX" dirty="0"/>
          </a:p>
        </p:txBody>
      </p:sp>
    </p:spTree>
    <p:extLst>
      <p:ext uri="{BB962C8B-B14F-4D97-AF65-F5344CB8AC3E}">
        <p14:creationId xmlns:p14="http://schemas.microsoft.com/office/powerpoint/2010/main" val="30634019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Charles S. </a:t>
            </a:r>
            <a:r>
              <a:rPr lang="es-MX" dirty="0" err="1" smtClean="0"/>
              <a:t>Peirce</a:t>
            </a:r>
            <a:endParaRPr lang="es-MX" dirty="0"/>
          </a:p>
        </p:txBody>
      </p:sp>
      <p:sp>
        <p:nvSpPr>
          <p:cNvPr id="3" name="2 Marcador de contenido"/>
          <p:cNvSpPr>
            <a:spLocks noGrp="1"/>
          </p:cNvSpPr>
          <p:nvPr>
            <p:ph idx="1"/>
          </p:nvPr>
        </p:nvSpPr>
        <p:spPr/>
        <p:txBody>
          <a:bodyPr>
            <a:normAutofit fontScale="85000" lnSpcReduction="20000"/>
          </a:bodyPr>
          <a:lstStyle/>
          <a:p>
            <a:r>
              <a:rPr lang="es-MX" dirty="0" smtClean="0"/>
              <a:t>Reconocido como el fundador del pragmatismo.</a:t>
            </a:r>
          </a:p>
          <a:p>
            <a:r>
              <a:rPr lang="es-MX" dirty="0" smtClean="0"/>
              <a:t>Toda acción humana racional se encuentra regida por juicios normativos, dependen de la creencia.</a:t>
            </a:r>
          </a:p>
          <a:p>
            <a:r>
              <a:rPr lang="es-MX" dirty="0" smtClean="0"/>
              <a:t>La comunidad será la que habrá de decidir lo que se considerará verdadero, y lo que se definirá como falso.</a:t>
            </a:r>
          </a:p>
          <a:p>
            <a:r>
              <a:rPr lang="es-MX" dirty="0" smtClean="0"/>
              <a:t>Niega la existencia de una verdad absoluta .</a:t>
            </a:r>
          </a:p>
          <a:p>
            <a:r>
              <a:rPr lang="es-MX" dirty="0" smtClean="0"/>
              <a:t>Para evitar los “engaños” del lenguaje y determinar la verdad o falsedad, se debe observar si lo dicho corresponde a la acción que promueve.</a:t>
            </a:r>
            <a:endParaRPr lang="es-MX" dirty="0"/>
          </a:p>
        </p:txBody>
      </p:sp>
    </p:spTree>
    <p:extLst>
      <p:ext uri="{BB962C8B-B14F-4D97-AF65-F5344CB8AC3E}">
        <p14:creationId xmlns:p14="http://schemas.microsoft.com/office/powerpoint/2010/main" val="5214069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Williams James</a:t>
            </a:r>
            <a:endParaRPr lang="es-MX" dirty="0"/>
          </a:p>
        </p:txBody>
      </p:sp>
      <p:sp>
        <p:nvSpPr>
          <p:cNvPr id="3" name="2 Marcador de contenido"/>
          <p:cNvSpPr>
            <a:spLocks noGrp="1"/>
          </p:cNvSpPr>
          <p:nvPr>
            <p:ph idx="1"/>
          </p:nvPr>
        </p:nvSpPr>
        <p:spPr/>
        <p:txBody>
          <a:bodyPr>
            <a:normAutofit fontScale="92500" lnSpcReduction="20000"/>
          </a:bodyPr>
          <a:lstStyle/>
          <a:p>
            <a:r>
              <a:rPr lang="es-MX" dirty="0" smtClean="0"/>
              <a:t>Las dificultades que ha encontrado la concepción pragmatista de la verdad  corresponde a las etapas clásicas del curso de aceptación de toda teoría.</a:t>
            </a:r>
          </a:p>
          <a:p>
            <a:r>
              <a:rPr lang="es-MX" dirty="0" smtClean="0"/>
              <a:t>La verdad de una idea no es una propiedad estancada inherente a ella. La verdad acontece a una idea. Llega a ser cierta, se hace cierta por los acontecimientos.</a:t>
            </a:r>
          </a:p>
          <a:p>
            <a:r>
              <a:rPr lang="es-MX" dirty="0" smtClean="0"/>
              <a:t>Ligar el pensamiento a la existencia, unir el pensamiento a la vida, tal es la idea fundamental del pragmatismo.</a:t>
            </a:r>
            <a:endParaRPr lang="es-MX" dirty="0"/>
          </a:p>
        </p:txBody>
      </p:sp>
    </p:spTree>
    <p:extLst>
      <p:ext uri="{BB962C8B-B14F-4D97-AF65-F5344CB8AC3E}">
        <p14:creationId xmlns:p14="http://schemas.microsoft.com/office/powerpoint/2010/main" val="25327650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85000" lnSpcReduction="20000"/>
          </a:bodyPr>
          <a:lstStyle/>
          <a:p>
            <a:r>
              <a:rPr lang="es-MX" dirty="0" smtClean="0"/>
              <a:t>Las ideas que cada uno llega a tener son generadas en el intercambio social con otros. Así se va acumulando un conjunto de verdades sociales que se usan en el intercambio social o en el pensamiento individual.</a:t>
            </a:r>
          </a:p>
          <a:p>
            <a:r>
              <a:rPr lang="es-MX" dirty="0" smtClean="0"/>
              <a:t>La verdad se constituye de verdades establecidas, de tal forma que las ideas y creencias previas conforman un acervo de experiencias del mundo a partir de las cuales se fundamentan nuestra propias creencias.</a:t>
            </a:r>
          </a:p>
          <a:p>
            <a:r>
              <a:rPr lang="es-MX" dirty="0" smtClean="0"/>
              <a:t>Para el pragmatismo de James la realidad se encuentra en constante reconstrucción.</a:t>
            </a:r>
            <a:endParaRPr lang="es-MX" dirty="0"/>
          </a:p>
        </p:txBody>
      </p:sp>
    </p:spTree>
    <p:extLst>
      <p:ext uri="{BB962C8B-B14F-4D97-AF65-F5344CB8AC3E}">
        <p14:creationId xmlns:p14="http://schemas.microsoft.com/office/powerpoint/2010/main" val="3943187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George H. Mead</a:t>
            </a:r>
            <a:endParaRPr lang="es-MX" dirty="0"/>
          </a:p>
        </p:txBody>
      </p:sp>
      <p:sp>
        <p:nvSpPr>
          <p:cNvPr id="3" name="2 Marcador de contenido"/>
          <p:cNvSpPr>
            <a:spLocks noGrp="1"/>
          </p:cNvSpPr>
          <p:nvPr>
            <p:ph idx="1"/>
          </p:nvPr>
        </p:nvSpPr>
        <p:spPr/>
        <p:txBody>
          <a:bodyPr>
            <a:normAutofit fontScale="62500" lnSpcReduction="20000"/>
          </a:bodyPr>
          <a:lstStyle/>
          <a:p>
            <a:r>
              <a:rPr lang="es-MX" dirty="0" smtClean="0"/>
              <a:t>La mente de cualquier individuo es un tipo de respuesta conductual que emerge de la interacción con otros en un contexto social. Sin interacción no podría existir la mente.</a:t>
            </a:r>
          </a:p>
          <a:p>
            <a:r>
              <a:rPr lang="es-MX" dirty="0" smtClean="0"/>
              <a:t>Los símbolos significativos del lenguaje, emergen ante la necesidad de adaptación al entorno social y permite el surgimiento de la mente y del sí mismo. En esto último se distinguen dos fases: el yo y el mí.</a:t>
            </a:r>
          </a:p>
          <a:p>
            <a:r>
              <a:rPr lang="es-MX" dirty="0" smtClean="0"/>
              <a:t>El “yo” aparece en la experiencia y corresponde a las conductas de los individuos .</a:t>
            </a:r>
          </a:p>
          <a:p>
            <a:r>
              <a:rPr lang="es-MX" dirty="0" smtClean="0"/>
              <a:t>El “mí” es la imagen indirecta del comportamiento que recibe un individuo luego de haber actuado (yo).</a:t>
            </a:r>
          </a:p>
          <a:p>
            <a:r>
              <a:rPr lang="es-MX" dirty="0" smtClean="0"/>
              <a:t>Etapas: I.-Estadio de juego (</a:t>
            </a:r>
            <a:r>
              <a:rPr lang="es-MX" dirty="0" err="1" smtClean="0"/>
              <a:t>play</a:t>
            </a:r>
            <a:r>
              <a:rPr lang="es-MX" dirty="0" smtClean="0"/>
              <a:t>): capacidad para comprender la perspectiva de algunos otros específicos (círculo de relaciones más cercano). II.- Estadio de deporte (</a:t>
            </a:r>
            <a:r>
              <a:rPr lang="es-MX" dirty="0" err="1" smtClean="0"/>
              <a:t>game</a:t>
            </a:r>
            <a:r>
              <a:rPr lang="es-MX" dirty="0" smtClean="0"/>
              <a:t>):capacidad para asumir el rol de otros específicos e inespecíficos (grupo de compañeros).</a:t>
            </a:r>
            <a:endParaRPr lang="es-MX" dirty="0"/>
          </a:p>
        </p:txBody>
      </p:sp>
    </p:spTree>
    <p:extLst>
      <p:ext uri="{BB962C8B-B14F-4D97-AF65-F5344CB8AC3E}">
        <p14:creationId xmlns:p14="http://schemas.microsoft.com/office/powerpoint/2010/main" val="31495274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err="1" smtClean="0"/>
              <a:t>Ludwin</a:t>
            </a:r>
            <a:r>
              <a:rPr lang="es-MX" dirty="0" smtClean="0"/>
              <a:t> Wittgenstein</a:t>
            </a:r>
            <a:endParaRPr lang="es-MX" dirty="0"/>
          </a:p>
        </p:txBody>
      </p:sp>
      <p:sp>
        <p:nvSpPr>
          <p:cNvPr id="3" name="2 Marcador de contenido"/>
          <p:cNvSpPr>
            <a:spLocks noGrp="1"/>
          </p:cNvSpPr>
          <p:nvPr>
            <p:ph idx="1"/>
          </p:nvPr>
        </p:nvSpPr>
        <p:spPr/>
        <p:txBody>
          <a:bodyPr>
            <a:normAutofit fontScale="85000" lnSpcReduction="20000"/>
          </a:bodyPr>
          <a:lstStyle/>
          <a:p>
            <a:r>
              <a:rPr lang="es-MX" dirty="0" smtClean="0"/>
              <a:t>Uno de los pensadores más influyentes del siglo XX.</a:t>
            </a:r>
          </a:p>
          <a:p>
            <a:r>
              <a:rPr lang="es-MX" dirty="0" smtClean="0"/>
              <a:t>Destaco el valor real y efectivo del lenguaje, ajeno a una finalidad (</a:t>
            </a:r>
            <a:r>
              <a:rPr lang="es-MX" dirty="0" err="1" smtClean="0"/>
              <a:t>telos</a:t>
            </a:r>
            <a:r>
              <a:rPr lang="es-MX" dirty="0" smtClean="0"/>
              <a:t>) externo, construido entre quienes participan en él.</a:t>
            </a:r>
          </a:p>
          <a:p>
            <a:r>
              <a:rPr lang="es-MX" dirty="0" smtClean="0"/>
              <a:t>No existe falsedad ni verdad en los significados, sino una multiplicidad infinita de interpretaciones, abierta a ser interpretadas.</a:t>
            </a:r>
          </a:p>
          <a:p>
            <a:r>
              <a:rPr lang="es-MX" dirty="0" smtClean="0"/>
              <a:t>Nadie podría darse una regla que descansara en la totalidad incomprensión de los demás. Y reconocer una regla significa distinguir los errores cometidos al seguirla.</a:t>
            </a:r>
            <a:endParaRPr lang="es-MX" dirty="0"/>
          </a:p>
        </p:txBody>
      </p:sp>
    </p:spTree>
    <p:extLst>
      <p:ext uri="{BB962C8B-B14F-4D97-AF65-F5344CB8AC3E}">
        <p14:creationId xmlns:p14="http://schemas.microsoft.com/office/powerpoint/2010/main" val="3553470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r>
              <a:rPr lang="es-MX" dirty="0" smtClean="0"/>
              <a:t/>
            </a:r>
            <a:br>
              <a:rPr lang="es-MX" dirty="0" smtClean="0"/>
            </a:br>
            <a:r>
              <a:rPr lang="es-MX" dirty="0" smtClean="0"/>
              <a:t>NORBERT ELÍAS</a:t>
            </a:r>
            <a:br>
              <a:rPr lang="es-MX" dirty="0" smtClean="0"/>
            </a:br>
            <a:r>
              <a:rPr lang="es-MX" dirty="0" smtClean="0"/>
              <a:t>TEORÍA DEL SIMBOLO</a:t>
            </a:r>
            <a:br>
              <a:rPr lang="es-MX" dirty="0" smtClean="0"/>
            </a:br>
            <a:endParaRPr lang="es-MX" dirty="0"/>
          </a:p>
        </p:txBody>
      </p:sp>
      <p:sp>
        <p:nvSpPr>
          <p:cNvPr id="5" name="4 Marcador de contenido"/>
          <p:cNvSpPr>
            <a:spLocks noGrp="1"/>
          </p:cNvSpPr>
          <p:nvPr>
            <p:ph idx="1"/>
          </p:nvPr>
        </p:nvSpPr>
        <p:spPr/>
        <p:txBody>
          <a:bodyPr>
            <a:normAutofit fontScale="70000" lnSpcReduction="20000"/>
          </a:bodyPr>
          <a:lstStyle/>
          <a:p>
            <a:r>
              <a:rPr lang="es-MX" dirty="0" smtClean="0"/>
              <a:t>Desarrolla una sociología que intentaba vincular los procesos experimentados por la sociedad y los procesos psicológicos individuales.</a:t>
            </a:r>
          </a:p>
          <a:p>
            <a:r>
              <a:rPr lang="es-MX" dirty="0" smtClean="0"/>
              <a:t>Para Elías el punto de unión entre el individuo y la sociedad está constituido por el lenguaje, el entorno social de un individuo esta constituido por otros individuos.</a:t>
            </a:r>
          </a:p>
          <a:p>
            <a:r>
              <a:rPr lang="es-MX" dirty="0" smtClean="0"/>
              <a:t>Elías dice : Los seres humanos están dotados biológicamente para producir una gama de sonidos y articularlos a voluntad ,por ello han desarrollado modos de comunicación sonoro que no son genéticos por lo cual tampoco comunes ,estos han sido hechos por los seres humanos  en su vida en sociedad.  </a:t>
            </a:r>
          </a:p>
          <a:p>
            <a:r>
              <a:rPr lang="es-MX" dirty="0" smtClean="0"/>
              <a:t>Un lenguaje , para operar como medio de comunicación  debe ser conocido y usado por una pluralidad  de personas al mismo tiempo.</a:t>
            </a:r>
            <a:endParaRPr lang="es-MX" dirty="0"/>
          </a:p>
        </p:txBody>
      </p:sp>
    </p:spTree>
    <p:extLst>
      <p:ext uri="{BB962C8B-B14F-4D97-AF65-F5344CB8AC3E}">
        <p14:creationId xmlns:p14="http://schemas.microsoft.com/office/powerpoint/2010/main" val="1590962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NORBERT ELÍAS</a:t>
            </a:r>
            <a:br>
              <a:rPr lang="es-MX" dirty="0" smtClean="0"/>
            </a:br>
            <a:r>
              <a:rPr lang="es-MX" dirty="0" smtClean="0"/>
              <a:t>TEORÍA DEL SIMBOLO</a:t>
            </a:r>
            <a:endParaRPr lang="es-MX" dirty="0"/>
          </a:p>
        </p:txBody>
      </p:sp>
      <p:sp>
        <p:nvSpPr>
          <p:cNvPr id="3" name="2 Marcador de contenido"/>
          <p:cNvSpPr>
            <a:spLocks noGrp="1"/>
          </p:cNvSpPr>
          <p:nvPr>
            <p:ph idx="1"/>
          </p:nvPr>
        </p:nvSpPr>
        <p:spPr/>
        <p:txBody>
          <a:bodyPr>
            <a:normAutofit fontScale="92500" lnSpcReduction="20000"/>
          </a:bodyPr>
          <a:lstStyle/>
          <a:p>
            <a:r>
              <a:rPr lang="es-MX" sz="2400" dirty="0" smtClean="0"/>
              <a:t>El conocimiento humano es acumulable y de hecho es acumulado , con ello, puede crecer poner a prueba soluciones que luego podrán ser rechazadas o comprobadas.</a:t>
            </a:r>
          </a:p>
          <a:p>
            <a:r>
              <a:rPr lang="es-MX" sz="2400" dirty="0" smtClean="0"/>
              <a:t>El lenguaje humano se diferencia de los sistemas de comunicación de otras especies animales  al menos por tres aspectos.</a:t>
            </a:r>
          </a:p>
          <a:p>
            <a:r>
              <a:rPr lang="es-MX" sz="2400" dirty="0" smtClean="0"/>
              <a:t>1.- se adquiere mediante el aprendizaje individual</a:t>
            </a:r>
          </a:p>
          <a:p>
            <a:r>
              <a:rPr lang="es-MX" sz="2400" dirty="0" smtClean="0"/>
              <a:t>2.- varia de una sociedad a otra </a:t>
            </a:r>
          </a:p>
          <a:p>
            <a:r>
              <a:rPr lang="es-MX" sz="2400" dirty="0" smtClean="0"/>
              <a:t>3.-dentro de una misma sociedad , el lenguaje puede experimentar variaciones en el tiempo.</a:t>
            </a:r>
          </a:p>
          <a:p>
            <a:r>
              <a:rPr lang="es-MX" sz="2400" dirty="0" smtClean="0"/>
              <a:t>Los seres humanos no operan aislados sino formando figuraciones constituidas  por la totalidad de los participantes.</a:t>
            </a:r>
            <a:endParaRPr lang="es-MX" sz="2400" dirty="0"/>
          </a:p>
        </p:txBody>
      </p:sp>
    </p:spTree>
    <p:extLst>
      <p:ext uri="{BB962C8B-B14F-4D97-AF65-F5344CB8AC3E}">
        <p14:creationId xmlns:p14="http://schemas.microsoft.com/office/powerpoint/2010/main" val="3894963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NORBERT ELÍAS</a:t>
            </a:r>
            <a:br>
              <a:rPr lang="es-MX" dirty="0" smtClean="0"/>
            </a:br>
            <a:r>
              <a:rPr lang="es-MX" dirty="0" smtClean="0"/>
              <a:t>TEORÍA DEL SIMBOLO</a:t>
            </a:r>
            <a:endParaRPr lang="es-MX" dirty="0"/>
          </a:p>
        </p:txBody>
      </p:sp>
      <p:sp>
        <p:nvSpPr>
          <p:cNvPr id="3" name="2 Marcador de contenido"/>
          <p:cNvSpPr>
            <a:spLocks noGrp="1"/>
          </p:cNvSpPr>
          <p:nvPr>
            <p:ph idx="1"/>
          </p:nvPr>
        </p:nvSpPr>
        <p:spPr/>
        <p:txBody>
          <a:bodyPr>
            <a:normAutofit fontScale="77500" lnSpcReduction="20000"/>
          </a:bodyPr>
          <a:lstStyle/>
          <a:p>
            <a:r>
              <a:rPr lang="es-MX" dirty="0" smtClean="0"/>
              <a:t>Al adquirir la habilidad de enviar o recibir mensajes de acuerdo a la forma codificada de un lenguaje ,las personas ganan acceso a la dimensión del universo que es específicamente humana.</a:t>
            </a:r>
          </a:p>
          <a:p>
            <a:r>
              <a:rPr lang="es-MX" dirty="0" smtClean="0"/>
              <a:t>Los pronombres personales sirven en la mayoría de los lenguajes contemporáneos para señalar la posición de la persona en esta quinta dimensión, función de los pronombres difícilmente son separables las 6 funciones en juego .imposible imaginar un “yo sin un tú”, un “él sin un ella”, sin un “nosotros , un vosotros !,y “un ellos”. </a:t>
            </a:r>
          </a:p>
          <a:p>
            <a:r>
              <a:rPr lang="es-MX" dirty="0" smtClean="0"/>
              <a:t>Elías menciona que los mismos pronombres personales van siendo usados en el transcurso  de la comunicación para designar a diversas personas.</a:t>
            </a:r>
          </a:p>
          <a:p>
            <a:endParaRPr lang="es-MX" dirty="0" smtClean="0"/>
          </a:p>
          <a:p>
            <a:endParaRPr lang="es-MX" dirty="0"/>
          </a:p>
        </p:txBody>
      </p:sp>
    </p:spTree>
    <p:extLst>
      <p:ext uri="{BB962C8B-B14F-4D97-AF65-F5344CB8AC3E}">
        <p14:creationId xmlns:p14="http://schemas.microsoft.com/office/powerpoint/2010/main" val="3653759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sz="3600" dirty="0" smtClean="0"/>
              <a:t>CLAUDE SHANNON</a:t>
            </a:r>
            <a:br>
              <a:rPr lang="es-MX" sz="3600" dirty="0" smtClean="0"/>
            </a:br>
            <a:r>
              <a:rPr lang="es-MX" sz="3600" dirty="0" smtClean="0"/>
              <a:t>CIBERNETICA Y LA TEORÍA DE SISTEMAS</a:t>
            </a:r>
            <a:endParaRPr lang="es-MX" sz="3600" dirty="0"/>
          </a:p>
        </p:txBody>
      </p:sp>
      <p:sp>
        <p:nvSpPr>
          <p:cNvPr id="3" name="2 Marcador de contenido"/>
          <p:cNvSpPr>
            <a:spLocks noGrp="1"/>
          </p:cNvSpPr>
          <p:nvPr>
            <p:ph idx="1"/>
          </p:nvPr>
        </p:nvSpPr>
        <p:spPr>
          <a:xfrm>
            <a:off x="683568" y="2204864"/>
            <a:ext cx="7745505" cy="3877815"/>
          </a:xfrm>
        </p:spPr>
        <p:txBody>
          <a:bodyPr>
            <a:normAutofit fontScale="92500" lnSpcReduction="20000"/>
          </a:bodyPr>
          <a:lstStyle/>
          <a:p>
            <a:pPr>
              <a:buNone/>
            </a:pPr>
            <a:r>
              <a:rPr lang="es-MX" dirty="0" smtClean="0"/>
              <a:t>-</a:t>
            </a:r>
            <a:r>
              <a:rPr lang="es-MX" sz="2200" dirty="0" smtClean="0"/>
              <a:t>Shannon; se considera que  forman parte de ruido los prejuicios de emisor y receptor </a:t>
            </a:r>
          </a:p>
          <a:p>
            <a:pPr>
              <a:buNone/>
            </a:pPr>
            <a:r>
              <a:rPr lang="es-MX" sz="2200" dirty="0" smtClean="0"/>
              <a:t>-El diseño un esquema o modelo de transmisión de información que permita formalizar la transmisión de la información de tal manera que se pudieran comprender los problemas  que pudieran afectar la eficiencia de dicha transmisión.</a:t>
            </a:r>
          </a:p>
          <a:p>
            <a:pPr>
              <a:buNone/>
            </a:pPr>
            <a:r>
              <a:rPr lang="es-MX" sz="2200" dirty="0" smtClean="0"/>
              <a:t>Los primeros trabajos de Shannon estuvieron dedicados a replicar electrónicamente algunas ecuaciones y proposiciones lógicas, por lo que su modelo de transmisión de información  ,consecuentemente se inspiro en modos de transmisión electrónica de información.</a:t>
            </a:r>
          </a:p>
        </p:txBody>
      </p:sp>
    </p:spTree>
    <p:extLst>
      <p:ext uri="{BB962C8B-B14F-4D97-AF65-F5344CB8AC3E}">
        <p14:creationId xmlns:p14="http://schemas.microsoft.com/office/powerpoint/2010/main" val="4292100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3010346"/>
          </a:xfrm>
        </p:spPr>
        <p:txBody>
          <a:bodyPr>
            <a:normAutofit fontScale="90000"/>
          </a:bodyPr>
          <a:lstStyle/>
          <a:p>
            <a:r>
              <a:rPr lang="es-MX" sz="3200" dirty="0" smtClean="0"/>
              <a:t>Tales como la emisora y el receptor de radio, que hacen uso de las hondas hertzianas como el “canal” que transporta “mensajes” debidamente codificados en “señales”. Con el objeto de formalizar matemáticamente la información</a:t>
            </a:r>
            <a:br>
              <a:rPr lang="es-MX" sz="3200" dirty="0" smtClean="0"/>
            </a:br>
            <a:r>
              <a:rPr lang="es-MX" sz="3200" dirty="0" smtClean="0"/>
              <a:t>MODELO DE SHANNON (ESQUEMA)</a:t>
            </a:r>
            <a:endParaRPr lang="es-MX" sz="3200" dirty="0"/>
          </a:p>
        </p:txBody>
      </p:sp>
      <p:graphicFrame>
        <p:nvGraphicFramePr>
          <p:cNvPr id="4" name="3 Marcador de contenido"/>
          <p:cNvGraphicFramePr>
            <a:graphicFrameLocks noGrp="1"/>
          </p:cNvGraphicFramePr>
          <p:nvPr>
            <p:ph idx="1"/>
          </p:nvPr>
        </p:nvGraphicFramePr>
        <p:xfrm>
          <a:off x="457200" y="3356992"/>
          <a:ext cx="8229600" cy="27691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8 CuadroTexto"/>
          <p:cNvSpPr txBox="1"/>
          <p:nvPr/>
        </p:nvSpPr>
        <p:spPr>
          <a:xfrm>
            <a:off x="3995936" y="5949280"/>
            <a:ext cx="1296144" cy="646331"/>
          </a:xfrm>
          <a:prstGeom prst="rect">
            <a:avLst/>
          </a:prstGeom>
          <a:solidFill>
            <a:schemeClr val="tx2">
              <a:lumMod val="60000"/>
              <a:lumOff val="40000"/>
            </a:schemeClr>
          </a:solidFill>
        </p:spPr>
        <p:txBody>
          <a:bodyPr wrap="square" rtlCol="0">
            <a:spAutoFit/>
          </a:bodyPr>
          <a:lstStyle/>
          <a:p>
            <a:r>
              <a:rPr lang="es-MX" dirty="0" smtClean="0">
                <a:solidFill>
                  <a:schemeClr val="bg1"/>
                </a:solidFill>
              </a:rPr>
              <a:t>Fuente de ruido</a:t>
            </a:r>
            <a:endParaRPr lang="es-MX" dirty="0">
              <a:solidFill>
                <a:schemeClr val="bg1"/>
              </a:solidFill>
            </a:endParaRPr>
          </a:p>
        </p:txBody>
      </p:sp>
      <p:cxnSp>
        <p:nvCxnSpPr>
          <p:cNvPr id="11" name="10 Conector recto de flecha"/>
          <p:cNvCxnSpPr>
            <a:stCxn id="9" idx="0"/>
          </p:cNvCxnSpPr>
          <p:nvPr/>
        </p:nvCxnSpPr>
        <p:spPr>
          <a:xfrm flipV="1">
            <a:off x="4644008" y="5301208"/>
            <a:ext cx="0"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3319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NORBERT WIENER</a:t>
            </a:r>
            <a:endParaRPr lang="es-MX" dirty="0"/>
          </a:p>
        </p:txBody>
      </p:sp>
      <p:sp>
        <p:nvSpPr>
          <p:cNvPr id="3" name="2 Marcador de contenido"/>
          <p:cNvSpPr>
            <a:spLocks noGrp="1"/>
          </p:cNvSpPr>
          <p:nvPr>
            <p:ph idx="1"/>
          </p:nvPr>
        </p:nvSpPr>
        <p:spPr/>
        <p:txBody>
          <a:bodyPr>
            <a:normAutofit fontScale="70000" lnSpcReduction="20000"/>
          </a:bodyPr>
          <a:lstStyle/>
          <a:p>
            <a:r>
              <a:rPr lang="es-MX" dirty="0" smtClean="0"/>
              <a:t>Introduce la teoría de la comunicación, con otras palabras con la cibernética el hombre a modificado su entorno de tal modo que inadvertidamente han cambiado también sus propias condiciones  de vida, dado que el sistema y el entorno se corresponden  mutuamente en una relación de acoplamiento estructural.</a:t>
            </a:r>
          </a:p>
          <a:p>
            <a:endParaRPr lang="es-MX" dirty="0" smtClean="0"/>
          </a:p>
          <a:p>
            <a:r>
              <a:rPr lang="es-MX" dirty="0" smtClean="0"/>
              <a:t>La cibernética   se ocupa del control , la información y la comunicación.</a:t>
            </a:r>
          </a:p>
          <a:p>
            <a:endParaRPr lang="es-MX" dirty="0" smtClean="0"/>
          </a:p>
          <a:p>
            <a:r>
              <a:rPr lang="es-MX" dirty="0" smtClean="0"/>
              <a:t>Tal como Shannon  desarrolla un concepto de información, y el proceso de transmisión de esta  agregando un elemento importante retro alimentación o </a:t>
            </a:r>
            <a:r>
              <a:rPr lang="es-MX" dirty="0" err="1" smtClean="0"/>
              <a:t>feedback</a:t>
            </a:r>
            <a:r>
              <a:rPr lang="es-MX" dirty="0" smtClean="0"/>
              <a:t>.</a:t>
            </a:r>
          </a:p>
        </p:txBody>
      </p:sp>
    </p:spTree>
    <p:extLst>
      <p:ext uri="{BB962C8B-B14F-4D97-AF65-F5344CB8AC3E}">
        <p14:creationId xmlns:p14="http://schemas.microsoft.com/office/powerpoint/2010/main" val="1440362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NORBERT WIENER</a:t>
            </a:r>
            <a:endParaRPr lang="es-MX" dirty="0"/>
          </a:p>
        </p:txBody>
      </p:sp>
      <p:sp>
        <p:nvSpPr>
          <p:cNvPr id="3" name="2 Marcador de contenido"/>
          <p:cNvSpPr>
            <a:spLocks noGrp="1"/>
          </p:cNvSpPr>
          <p:nvPr>
            <p:ph idx="1"/>
          </p:nvPr>
        </p:nvSpPr>
        <p:spPr/>
        <p:txBody>
          <a:bodyPr>
            <a:normAutofit fontScale="92500" lnSpcReduction="10000"/>
          </a:bodyPr>
          <a:lstStyle/>
          <a:p>
            <a:r>
              <a:rPr lang="es-MX" dirty="0" smtClean="0"/>
              <a:t>Entendida desde la perspectiva de la teoría de la comunicación la retro alimentación ofrece la oportunidad de comprender la importancia que tiene para el emisor el hecho de informarse sobre su propia acción de comunicar , con el objeto de corregir posibles desviaciones  respecto</a:t>
            </a:r>
          </a:p>
          <a:p>
            <a:r>
              <a:rPr lang="es-MX" dirty="0" smtClean="0"/>
              <a:t> a lo deseado.</a:t>
            </a:r>
          </a:p>
          <a:p>
            <a:r>
              <a:rPr lang="es-MX" dirty="0" err="1" smtClean="0"/>
              <a:t>Feed</a:t>
            </a:r>
            <a:r>
              <a:rPr lang="es-MX" dirty="0" smtClean="0"/>
              <a:t> back se limita a un proceso anti correctivo de retroalimentación negativa.</a:t>
            </a:r>
          </a:p>
          <a:p>
            <a:endParaRPr lang="es-MX" dirty="0"/>
          </a:p>
        </p:txBody>
      </p:sp>
    </p:spTree>
    <p:extLst>
      <p:ext uri="{BB962C8B-B14F-4D97-AF65-F5344CB8AC3E}">
        <p14:creationId xmlns:p14="http://schemas.microsoft.com/office/powerpoint/2010/main" val="1550388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MAGOROH MARUYAMA</a:t>
            </a:r>
            <a:endParaRPr lang="es-MX" dirty="0"/>
          </a:p>
        </p:txBody>
      </p:sp>
      <p:sp>
        <p:nvSpPr>
          <p:cNvPr id="3" name="2 Marcador de contenido"/>
          <p:cNvSpPr>
            <a:spLocks noGrp="1"/>
          </p:cNvSpPr>
          <p:nvPr>
            <p:ph idx="1"/>
          </p:nvPr>
        </p:nvSpPr>
        <p:spPr/>
        <p:txBody>
          <a:bodyPr>
            <a:normAutofit fontScale="85000" lnSpcReduction="10000"/>
          </a:bodyPr>
          <a:lstStyle/>
          <a:p>
            <a:r>
              <a:rPr lang="es-MX" dirty="0" smtClean="0"/>
              <a:t>Analiza siclos de </a:t>
            </a:r>
            <a:r>
              <a:rPr lang="es-MX" dirty="0" err="1" smtClean="0"/>
              <a:t>feedback</a:t>
            </a:r>
            <a:r>
              <a:rPr lang="es-MX" dirty="0" smtClean="0"/>
              <a:t> ya sean positivos y negativos.</a:t>
            </a:r>
          </a:p>
          <a:p>
            <a:r>
              <a:rPr lang="es-MX" dirty="0" smtClean="0"/>
              <a:t>El aporte de la cibernética  y el concepto de </a:t>
            </a:r>
            <a:r>
              <a:rPr lang="es-MX" dirty="0" err="1" smtClean="0"/>
              <a:t>feedback</a:t>
            </a:r>
            <a:r>
              <a:rPr lang="es-MX" dirty="0" smtClean="0"/>
              <a:t> positivo son múltiples y frecuentes en sistemas humanos , donde los fenómenos de escalada  pueden quedar adecuadamente por este mecanismo.</a:t>
            </a:r>
          </a:p>
          <a:p>
            <a:r>
              <a:rPr lang="es-MX" dirty="0" smtClean="0"/>
              <a:t>En la comunicación l </a:t>
            </a:r>
            <a:r>
              <a:rPr lang="es-MX" dirty="0" err="1" smtClean="0"/>
              <a:t>feedback</a:t>
            </a:r>
            <a:r>
              <a:rPr lang="es-MX" dirty="0" smtClean="0"/>
              <a:t> positivo conduce a modificar  el curso de una conversación a pesar de que con esto de </a:t>
            </a:r>
            <a:r>
              <a:rPr lang="es-MX" dirty="0" err="1" smtClean="0"/>
              <a:t>desvie</a:t>
            </a:r>
            <a:r>
              <a:rPr lang="es-MX" dirty="0" smtClean="0"/>
              <a:t>  de lo que cada uno de los interlocutores  había planificado ambos </a:t>
            </a:r>
          </a:p>
        </p:txBody>
      </p:sp>
    </p:spTree>
    <p:extLst>
      <p:ext uri="{BB962C8B-B14F-4D97-AF65-F5344CB8AC3E}">
        <p14:creationId xmlns:p14="http://schemas.microsoft.com/office/powerpoint/2010/main" val="2579728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MAGOROH MARUYAMA</a:t>
            </a:r>
            <a:endParaRPr lang="es-MX" dirty="0"/>
          </a:p>
        </p:txBody>
      </p:sp>
      <p:sp>
        <p:nvSpPr>
          <p:cNvPr id="3" name="2 Marcador de contenido"/>
          <p:cNvSpPr>
            <a:spLocks noGrp="1"/>
          </p:cNvSpPr>
          <p:nvPr>
            <p:ph idx="1"/>
          </p:nvPr>
        </p:nvSpPr>
        <p:spPr/>
        <p:txBody>
          <a:bodyPr>
            <a:normAutofit fontScale="77500" lnSpcReduction="20000"/>
          </a:bodyPr>
          <a:lstStyle/>
          <a:p>
            <a:r>
              <a:rPr lang="es-MX" dirty="0" err="1" smtClean="0"/>
              <a:t>feedback</a:t>
            </a:r>
            <a:r>
              <a:rPr lang="es-MX" dirty="0" smtClean="0"/>
              <a:t> positivo y negativo   tiene lugar en las dinámicas comunicativas.</a:t>
            </a:r>
          </a:p>
          <a:p>
            <a:r>
              <a:rPr lang="es-MX" dirty="0" smtClean="0"/>
              <a:t>Distingue  2 tipos de procesos </a:t>
            </a:r>
          </a:p>
          <a:p>
            <a:r>
              <a:rPr lang="es-MX" dirty="0" err="1" smtClean="0"/>
              <a:t>Morfosis</a:t>
            </a:r>
            <a:r>
              <a:rPr lang="es-MX" dirty="0" smtClean="0"/>
              <a:t> : relacionado con el </a:t>
            </a:r>
            <a:r>
              <a:rPr lang="es-MX" dirty="0" err="1" smtClean="0"/>
              <a:t>feedback</a:t>
            </a:r>
            <a:r>
              <a:rPr lang="es-MX" dirty="0" smtClean="0"/>
              <a:t>  negativo , se refiere a procesos que hacen mantener  sin mayores alteraciones la forma, el </a:t>
            </a:r>
            <a:r>
              <a:rPr lang="es-MX" dirty="0" err="1" smtClean="0"/>
              <a:t>feedback</a:t>
            </a:r>
            <a:r>
              <a:rPr lang="es-MX" dirty="0" smtClean="0"/>
              <a:t> negativo permite a uno de los interlocutores modificar  sus expresiones , por que de da cuenta de no haber logrado decir de manera adecuada  lo que pretendía.</a:t>
            </a:r>
          </a:p>
          <a:p>
            <a:r>
              <a:rPr lang="es-MX" dirty="0" smtClean="0"/>
              <a:t>Morfogénesis : vinculado con el </a:t>
            </a:r>
            <a:r>
              <a:rPr lang="es-MX" dirty="0" err="1" smtClean="0"/>
              <a:t>feedback</a:t>
            </a:r>
            <a:r>
              <a:rPr lang="es-MX" dirty="0" smtClean="0"/>
              <a:t> positivo, alude a procesos que ayudan a cambiar la forma, el hablante valora si el curso que toma la conversación es conveniente aun que no sea lo que se había planificado adecuadamente</a:t>
            </a:r>
          </a:p>
          <a:p>
            <a:endParaRPr lang="es-MX" dirty="0"/>
          </a:p>
        </p:txBody>
      </p:sp>
    </p:spTree>
    <p:extLst>
      <p:ext uri="{BB962C8B-B14F-4D97-AF65-F5344CB8AC3E}">
        <p14:creationId xmlns:p14="http://schemas.microsoft.com/office/powerpoint/2010/main" val="3435426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67544" y="548680"/>
            <a:ext cx="8229600" cy="1143000"/>
          </a:xfrm>
        </p:spPr>
        <p:txBody>
          <a:bodyPr>
            <a:normAutofit fontScale="90000"/>
          </a:bodyPr>
          <a:lstStyle/>
          <a:p>
            <a:r>
              <a:rPr lang="es-ES" sz="3100" dirty="0" smtClean="0"/>
              <a:t>GREGORY BATESON</a:t>
            </a:r>
            <a:br>
              <a:rPr lang="es-ES" sz="3100" dirty="0" smtClean="0"/>
            </a:br>
            <a:r>
              <a:rPr lang="es-ES" sz="2200" dirty="0" smtClean="0"/>
              <a:t>1904-1980</a:t>
            </a:r>
            <a:r>
              <a:rPr lang="es-ES" dirty="0" smtClean="0"/>
              <a:t/>
            </a:r>
            <a:br>
              <a:rPr lang="es-ES" dirty="0" smtClean="0"/>
            </a:br>
            <a:r>
              <a:rPr lang="es-ES" sz="2200" dirty="0" smtClean="0"/>
              <a:t>La información es la diferencia que hace la diferencia</a:t>
            </a:r>
            <a:endParaRPr lang="es-MX" sz="2200" dirty="0"/>
          </a:p>
        </p:txBody>
      </p:sp>
      <p:sp>
        <p:nvSpPr>
          <p:cNvPr id="5" name="4 Marcador de contenido"/>
          <p:cNvSpPr>
            <a:spLocks noGrp="1"/>
          </p:cNvSpPr>
          <p:nvPr>
            <p:ph idx="1"/>
          </p:nvPr>
        </p:nvSpPr>
        <p:spPr>
          <a:xfrm>
            <a:off x="457200" y="2204864"/>
            <a:ext cx="8229600" cy="3921299"/>
          </a:xfrm>
        </p:spPr>
        <p:txBody>
          <a:bodyPr>
            <a:normAutofit/>
          </a:bodyPr>
          <a:lstStyle/>
          <a:p>
            <a:r>
              <a:rPr lang="es-ES" sz="2400" dirty="0" err="1" smtClean="0"/>
              <a:t>Bateson</a:t>
            </a:r>
            <a:r>
              <a:rPr lang="es-ES" sz="2400" dirty="0" smtClean="0"/>
              <a:t> se basa en la cibernética para comprender los modos que tienen los eres humanos de conocer y comunicas sus percepciones.</a:t>
            </a:r>
          </a:p>
          <a:p>
            <a:endParaRPr lang="es-ES" sz="2400" dirty="0" smtClean="0"/>
          </a:p>
          <a:p>
            <a:r>
              <a:rPr lang="es-ES" sz="2400" dirty="0" smtClean="0"/>
              <a:t>Una relación de importancia fundamental para </a:t>
            </a:r>
            <a:r>
              <a:rPr lang="es-ES" sz="2400" dirty="0" err="1" smtClean="0"/>
              <a:t>Bateson</a:t>
            </a:r>
            <a:r>
              <a:rPr lang="es-ES" sz="2400" dirty="0" smtClean="0"/>
              <a:t> es la ecuación que Wiener establece entre información y entropía negativa</a:t>
            </a:r>
            <a:endParaRPr lang="es-MX" sz="2400" dirty="0"/>
          </a:p>
        </p:txBody>
      </p:sp>
    </p:spTree>
    <p:extLst>
      <p:ext uri="{BB962C8B-B14F-4D97-AF65-F5344CB8AC3E}">
        <p14:creationId xmlns:p14="http://schemas.microsoft.com/office/powerpoint/2010/main" val="3249335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04664"/>
            <a:ext cx="8229600" cy="1354162"/>
          </a:xfrm>
        </p:spPr>
        <p:txBody>
          <a:bodyPr>
            <a:normAutofit fontScale="90000"/>
          </a:bodyPr>
          <a:lstStyle/>
          <a:p>
            <a:r>
              <a:rPr lang="es-ES" dirty="0" smtClean="0"/>
              <a:t>GREGORY BATESON</a:t>
            </a:r>
            <a:br>
              <a:rPr lang="es-ES" dirty="0" smtClean="0"/>
            </a:br>
            <a:r>
              <a:rPr lang="es-ES" sz="2700" dirty="0" smtClean="0"/>
              <a:t>1904-1980</a:t>
            </a:r>
            <a:r>
              <a:rPr lang="es-ES" dirty="0" smtClean="0"/>
              <a:t/>
            </a:r>
            <a:br>
              <a:rPr lang="es-ES" dirty="0" smtClean="0"/>
            </a:br>
            <a:r>
              <a:rPr lang="es-ES" sz="2200" dirty="0" smtClean="0"/>
              <a:t>La información es la diferencia que hace la diferencia</a:t>
            </a:r>
            <a:endParaRPr lang="es-MX" sz="2200" dirty="0"/>
          </a:p>
        </p:txBody>
      </p:sp>
      <p:sp>
        <p:nvSpPr>
          <p:cNvPr id="3" name="2 Marcador de contenido"/>
          <p:cNvSpPr>
            <a:spLocks noGrp="1"/>
          </p:cNvSpPr>
          <p:nvPr>
            <p:ph idx="1"/>
          </p:nvPr>
        </p:nvSpPr>
        <p:spPr>
          <a:xfrm>
            <a:off x="467544" y="2204864"/>
            <a:ext cx="8229600" cy="4065315"/>
          </a:xfrm>
        </p:spPr>
        <p:txBody>
          <a:bodyPr>
            <a:normAutofit/>
          </a:bodyPr>
          <a:lstStyle/>
          <a:p>
            <a:r>
              <a:rPr lang="es-ES" sz="2400" dirty="0" smtClean="0"/>
              <a:t>La información tiene un efecto multiplicador, porque de un evento informativo contiene un doble aspecto: afirmación y negación a la vez.</a:t>
            </a:r>
          </a:p>
          <a:p>
            <a:endParaRPr lang="es-ES" sz="2400" dirty="0" smtClean="0"/>
          </a:p>
          <a:p>
            <a:r>
              <a:rPr lang="es-ES" sz="2400" dirty="0" smtClean="0"/>
              <a:t>La información dispone de una capacidad ordenadora gracias a que junto con realizar un enunciado positivo, efectúa la negación de todo lo que no corresponde a ese enunciado</a:t>
            </a:r>
            <a:endParaRPr lang="es-MX" sz="2400" dirty="0"/>
          </a:p>
        </p:txBody>
      </p:sp>
    </p:spTree>
    <p:extLst>
      <p:ext uri="{BB962C8B-B14F-4D97-AF65-F5344CB8AC3E}">
        <p14:creationId xmlns:p14="http://schemas.microsoft.com/office/powerpoint/2010/main" val="2024043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426170"/>
          </a:xfrm>
        </p:spPr>
        <p:txBody>
          <a:bodyPr>
            <a:normAutofit/>
          </a:bodyPr>
          <a:lstStyle/>
          <a:p>
            <a:r>
              <a:rPr lang="es-ES" dirty="0" smtClean="0"/>
              <a:t>GREGORY BATESON</a:t>
            </a:r>
            <a:br>
              <a:rPr lang="es-ES" dirty="0" smtClean="0"/>
            </a:br>
            <a:r>
              <a:rPr lang="es-ES" sz="2200" dirty="0" smtClean="0"/>
              <a:t>1904-1980</a:t>
            </a:r>
            <a:r>
              <a:rPr lang="es-ES" sz="2700" dirty="0" smtClean="0"/>
              <a:t/>
            </a:r>
            <a:br>
              <a:rPr lang="es-ES" sz="2700" dirty="0" smtClean="0"/>
            </a:br>
            <a:r>
              <a:rPr lang="es-ES" sz="2200" dirty="0" smtClean="0"/>
              <a:t>La información es la diferencia que hace la diferencia</a:t>
            </a:r>
            <a:endParaRPr lang="es-MX" sz="2200" dirty="0"/>
          </a:p>
        </p:txBody>
      </p:sp>
      <p:sp>
        <p:nvSpPr>
          <p:cNvPr id="3" name="2 Marcador de contenido"/>
          <p:cNvSpPr>
            <a:spLocks noGrp="1"/>
          </p:cNvSpPr>
          <p:nvPr>
            <p:ph idx="1"/>
          </p:nvPr>
        </p:nvSpPr>
        <p:spPr>
          <a:xfrm>
            <a:off x="457200" y="1988840"/>
            <a:ext cx="8229600" cy="4137323"/>
          </a:xfrm>
        </p:spPr>
        <p:txBody>
          <a:bodyPr>
            <a:normAutofit lnSpcReduction="10000"/>
          </a:bodyPr>
          <a:lstStyle/>
          <a:p>
            <a:r>
              <a:rPr lang="es-ES" sz="2400" dirty="0" err="1" smtClean="0"/>
              <a:t>Bateson</a:t>
            </a:r>
            <a:r>
              <a:rPr lang="es-ES" sz="2400" dirty="0" smtClean="0"/>
              <a:t> dice: Nuestra relación con el mundo es análoga a la de un mapa con un territorio: nos orientamos en el mundo de acuerdo a un proceso de selección que define nuestro mapa.</a:t>
            </a:r>
          </a:p>
          <a:p>
            <a:endParaRPr lang="es-ES" sz="1200" dirty="0" smtClean="0"/>
          </a:p>
          <a:p>
            <a:r>
              <a:rPr lang="es-ES" sz="2400" dirty="0" smtClean="0"/>
              <a:t>El puente entre el </a:t>
            </a:r>
            <a:r>
              <a:rPr lang="es-ES" sz="2400" i="1" dirty="0" smtClean="0"/>
              <a:t>territorio </a:t>
            </a:r>
            <a:r>
              <a:rPr lang="es-ES" sz="2400" dirty="0" smtClean="0"/>
              <a:t>y el </a:t>
            </a:r>
            <a:r>
              <a:rPr lang="es-ES" sz="2400" i="1" dirty="0" smtClean="0"/>
              <a:t>mapa</a:t>
            </a:r>
            <a:r>
              <a:rPr lang="es-ES" sz="2400" dirty="0" smtClean="0"/>
              <a:t> es la </a:t>
            </a:r>
            <a:r>
              <a:rPr lang="es-ES" sz="2400" i="1" dirty="0" smtClean="0"/>
              <a:t>diferencia. </a:t>
            </a:r>
            <a:r>
              <a:rPr lang="es-ES" sz="2400" dirty="0" smtClean="0"/>
              <a:t>La información es entonces , la diferencia que provocará una diferencia en el mapa.</a:t>
            </a:r>
          </a:p>
          <a:p>
            <a:endParaRPr lang="es-ES" sz="1200" dirty="0" smtClean="0"/>
          </a:p>
          <a:p>
            <a:r>
              <a:rPr lang="es-ES" sz="2400" dirty="0" smtClean="0"/>
              <a:t>El mensaje opera como un puente temporal que une, en el presente, el pasado con el futuro.</a:t>
            </a:r>
            <a:endParaRPr lang="es-MX" sz="2400" dirty="0"/>
          </a:p>
        </p:txBody>
      </p:sp>
    </p:spTree>
    <p:extLst>
      <p:ext uri="{BB962C8B-B14F-4D97-AF65-F5344CB8AC3E}">
        <p14:creationId xmlns:p14="http://schemas.microsoft.com/office/powerpoint/2010/main" val="1378058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354162"/>
          </a:xfrm>
        </p:spPr>
        <p:txBody>
          <a:bodyPr>
            <a:normAutofit fontScale="90000"/>
          </a:bodyPr>
          <a:lstStyle/>
          <a:p>
            <a:r>
              <a:rPr lang="es-ES" dirty="0" smtClean="0"/>
              <a:t>GREGORY BATESON</a:t>
            </a:r>
            <a:br>
              <a:rPr lang="es-ES" dirty="0" smtClean="0"/>
            </a:br>
            <a:r>
              <a:rPr lang="es-ES" sz="2700" dirty="0" smtClean="0"/>
              <a:t>1904-1980</a:t>
            </a:r>
            <a:r>
              <a:rPr lang="es-ES" sz="4800" dirty="0" smtClean="0"/>
              <a:t/>
            </a:r>
            <a:br>
              <a:rPr lang="es-ES" sz="4800" dirty="0" smtClean="0"/>
            </a:br>
            <a:r>
              <a:rPr lang="es-ES" sz="2200" dirty="0" smtClean="0"/>
              <a:t>La información es la diferencia que hace la diferencia</a:t>
            </a:r>
            <a:endParaRPr lang="es-MX" sz="2200" dirty="0"/>
          </a:p>
        </p:txBody>
      </p:sp>
      <p:sp>
        <p:nvSpPr>
          <p:cNvPr id="3" name="2 Marcador de contenido"/>
          <p:cNvSpPr>
            <a:spLocks noGrp="1"/>
          </p:cNvSpPr>
          <p:nvPr>
            <p:ph idx="1"/>
          </p:nvPr>
        </p:nvSpPr>
        <p:spPr>
          <a:xfrm>
            <a:off x="683568" y="1916832"/>
            <a:ext cx="8003232" cy="3993307"/>
          </a:xfrm>
        </p:spPr>
        <p:txBody>
          <a:bodyPr/>
          <a:lstStyle/>
          <a:p>
            <a:r>
              <a:rPr lang="es-ES" sz="2800" b="1" dirty="0" smtClean="0"/>
              <a:t>Características de la Diferencia:</a:t>
            </a:r>
          </a:p>
          <a:p>
            <a:endParaRPr lang="es-ES" sz="2000" b="1" dirty="0" smtClean="0"/>
          </a:p>
          <a:p>
            <a:r>
              <a:rPr lang="es-ES" sz="2600" dirty="0" smtClean="0"/>
              <a:t>No es material ni localizable espacial o temporalmente.</a:t>
            </a:r>
          </a:p>
          <a:p>
            <a:endParaRPr lang="es-ES" sz="1400" dirty="0" smtClean="0"/>
          </a:p>
          <a:p>
            <a:r>
              <a:rPr lang="es-ES" sz="2600" dirty="0" smtClean="0"/>
              <a:t>No es una cantidad ni tiene dimensiones.</a:t>
            </a:r>
          </a:p>
          <a:p>
            <a:endParaRPr lang="es-ES" sz="1400" dirty="0" smtClean="0"/>
          </a:p>
          <a:p>
            <a:r>
              <a:rPr lang="es-ES" sz="2600" dirty="0" smtClean="0"/>
              <a:t>Las percibimos digitalmente a través de los sentidos.</a:t>
            </a:r>
            <a:endParaRPr lang="es-MX" sz="2600" dirty="0"/>
          </a:p>
        </p:txBody>
      </p:sp>
    </p:spTree>
    <p:extLst>
      <p:ext uri="{BB962C8B-B14F-4D97-AF65-F5344CB8AC3E}">
        <p14:creationId xmlns:p14="http://schemas.microsoft.com/office/powerpoint/2010/main" val="3529611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4000" dirty="0" smtClean="0">
                <a:solidFill>
                  <a:srgbClr val="FFC000"/>
                </a:solidFill>
              </a:rPr>
              <a:t>PAUL WATZLAWICK</a:t>
            </a:r>
            <a:r>
              <a:rPr lang="es-ES" dirty="0" smtClean="0">
                <a:solidFill>
                  <a:srgbClr val="FFC000"/>
                </a:solidFill>
              </a:rPr>
              <a:t/>
            </a:r>
            <a:br>
              <a:rPr lang="es-ES" dirty="0" smtClean="0">
                <a:solidFill>
                  <a:srgbClr val="FFC000"/>
                </a:solidFill>
              </a:rPr>
            </a:br>
            <a:r>
              <a:rPr lang="es-ES" sz="2200" dirty="0" smtClean="0"/>
              <a:t>El protagonismo del receptor:</a:t>
            </a:r>
            <a:br>
              <a:rPr lang="es-ES" sz="2200" dirty="0" smtClean="0"/>
            </a:br>
            <a:r>
              <a:rPr lang="es-ES" sz="2200" dirty="0" smtClean="0"/>
              <a:t>Toda comunicación es conducta y toda conducta es comunicación</a:t>
            </a:r>
            <a:endParaRPr lang="es-MX" sz="2200" dirty="0"/>
          </a:p>
        </p:txBody>
      </p:sp>
      <p:sp>
        <p:nvSpPr>
          <p:cNvPr id="3" name="2 Marcador de contenido"/>
          <p:cNvSpPr>
            <a:spLocks noGrp="1"/>
          </p:cNvSpPr>
          <p:nvPr>
            <p:ph idx="1"/>
          </p:nvPr>
        </p:nvSpPr>
        <p:spPr>
          <a:xfrm>
            <a:off x="539552" y="2276872"/>
            <a:ext cx="8229600" cy="4165923"/>
          </a:xfrm>
        </p:spPr>
        <p:txBody>
          <a:bodyPr>
            <a:normAutofit lnSpcReduction="10000"/>
          </a:bodyPr>
          <a:lstStyle/>
          <a:p>
            <a:r>
              <a:rPr lang="es-ES" sz="2200" dirty="0" smtClean="0"/>
              <a:t>Paul </a:t>
            </a:r>
            <a:r>
              <a:rPr lang="es-ES" sz="2200" dirty="0" err="1" smtClean="0"/>
              <a:t>Weatzlawick</a:t>
            </a:r>
            <a:r>
              <a:rPr lang="es-ES" sz="2200" dirty="0" smtClean="0"/>
              <a:t> (1921-2007), psicólogo y filólogo perteneciente a la Escuela de Palo Alto.</a:t>
            </a:r>
          </a:p>
          <a:p>
            <a:endParaRPr lang="es-ES" sz="1050" dirty="0" smtClean="0"/>
          </a:p>
          <a:p>
            <a:r>
              <a:rPr lang="es-ES" sz="2200" dirty="0" smtClean="0"/>
              <a:t>La teoría de </a:t>
            </a:r>
            <a:r>
              <a:rPr lang="es-ES" sz="2200" dirty="0" err="1" smtClean="0"/>
              <a:t>Watzlawich</a:t>
            </a:r>
            <a:r>
              <a:rPr lang="es-ES" sz="2200" dirty="0" smtClean="0"/>
              <a:t> en el pragmatismo se basa en las conductas observables.</a:t>
            </a:r>
          </a:p>
          <a:p>
            <a:endParaRPr lang="es-ES" sz="1050" dirty="0" smtClean="0"/>
          </a:p>
          <a:p>
            <a:r>
              <a:rPr lang="es-ES" sz="2200" dirty="0" smtClean="0"/>
              <a:t>Comunicación y conducta son sinónimos, lo que implica que toda comunicación es conducta  y toda conducta es comunicación.</a:t>
            </a:r>
          </a:p>
          <a:p>
            <a:endParaRPr lang="es-ES" sz="1050" dirty="0" smtClean="0"/>
          </a:p>
          <a:p>
            <a:r>
              <a:rPr lang="es-ES" sz="2200" dirty="0" smtClean="0"/>
              <a:t>Los hombres comunicamos cada vez que hacemos algo, no sólo con palabras, también con gestos no verbales</a:t>
            </a:r>
            <a:r>
              <a:rPr lang="es-ES" sz="2400" dirty="0" smtClean="0"/>
              <a:t>.</a:t>
            </a:r>
            <a:endParaRPr lang="es-MX" sz="2400" dirty="0"/>
          </a:p>
        </p:txBody>
      </p:sp>
    </p:spTree>
    <p:extLst>
      <p:ext uri="{BB962C8B-B14F-4D97-AF65-F5344CB8AC3E}">
        <p14:creationId xmlns:p14="http://schemas.microsoft.com/office/powerpoint/2010/main" val="1288029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8229600" cy="1143000"/>
          </a:xfrm>
        </p:spPr>
        <p:txBody>
          <a:bodyPr>
            <a:normAutofit fontScale="90000"/>
          </a:bodyPr>
          <a:lstStyle/>
          <a:p>
            <a:r>
              <a:rPr lang="es-ES" dirty="0" smtClean="0"/>
              <a:t>PAUL WATZLAWICK</a:t>
            </a:r>
            <a:br>
              <a:rPr lang="es-ES" dirty="0" smtClean="0"/>
            </a:br>
            <a:r>
              <a:rPr lang="es-ES" sz="2200" dirty="0" smtClean="0"/>
              <a:t>El protagonismo del receptor:</a:t>
            </a:r>
            <a:br>
              <a:rPr lang="es-ES" sz="2200" dirty="0" smtClean="0"/>
            </a:br>
            <a:r>
              <a:rPr lang="es-ES" sz="2200" dirty="0" smtClean="0"/>
              <a:t>Toda comunicación es conducta y toda conducta es comunicación</a:t>
            </a:r>
            <a:endParaRPr lang="es-MX" sz="2200" dirty="0"/>
          </a:p>
        </p:txBody>
      </p:sp>
      <p:sp>
        <p:nvSpPr>
          <p:cNvPr id="3" name="2 Marcador de contenido"/>
          <p:cNvSpPr>
            <a:spLocks noGrp="1"/>
          </p:cNvSpPr>
          <p:nvPr>
            <p:ph idx="1"/>
          </p:nvPr>
        </p:nvSpPr>
        <p:spPr>
          <a:xfrm>
            <a:off x="539552" y="1844824"/>
            <a:ext cx="8229600" cy="4525963"/>
          </a:xfrm>
        </p:spPr>
        <p:txBody>
          <a:bodyPr>
            <a:noAutofit/>
          </a:bodyPr>
          <a:lstStyle/>
          <a:p>
            <a:r>
              <a:rPr lang="es-ES" sz="2400" b="1" dirty="0" smtClean="0"/>
              <a:t>CINCO AXIOMAS DE LA COMUNICACIÓN PRAGMÁTICA:</a:t>
            </a:r>
          </a:p>
          <a:p>
            <a:endParaRPr lang="es-ES" sz="1050" dirty="0" smtClean="0"/>
          </a:p>
          <a:p>
            <a:r>
              <a:rPr lang="es-ES" sz="2200" dirty="0" smtClean="0"/>
              <a:t>Es imposible no comunicar.</a:t>
            </a:r>
          </a:p>
          <a:p>
            <a:r>
              <a:rPr lang="es-ES" sz="2200" dirty="0" smtClean="0"/>
              <a:t>Toda comunicación implica un contenido y una relación (</a:t>
            </a:r>
            <a:r>
              <a:rPr lang="es-ES" sz="2200" i="1" dirty="0" smtClean="0"/>
              <a:t>meta comunicación</a:t>
            </a:r>
            <a:r>
              <a:rPr lang="es-ES" sz="2200" dirty="0" smtClean="0"/>
              <a:t>).</a:t>
            </a:r>
          </a:p>
          <a:p>
            <a:r>
              <a:rPr lang="es-ES" sz="2200" dirty="0" smtClean="0"/>
              <a:t>La naturaleza de una relación depende de la puntuación de la secuencia  de comunicación de los participantes.</a:t>
            </a:r>
          </a:p>
          <a:p>
            <a:r>
              <a:rPr lang="es-ES" sz="2200" dirty="0" smtClean="0"/>
              <a:t>Los seres humanos usamos comunicación digital y analógica.</a:t>
            </a:r>
          </a:p>
          <a:p>
            <a:r>
              <a:rPr lang="es-ES" sz="2200" dirty="0" smtClean="0"/>
              <a:t>Los intercambios de comunicación  son simétricos o complementarios, según se sustenten en la igualdad o en la diferencia.</a:t>
            </a:r>
            <a:endParaRPr lang="es-MX" sz="2200" dirty="0"/>
          </a:p>
        </p:txBody>
      </p:sp>
    </p:spTree>
    <p:extLst>
      <p:ext uri="{BB962C8B-B14F-4D97-AF65-F5344CB8AC3E}">
        <p14:creationId xmlns:p14="http://schemas.microsoft.com/office/powerpoint/2010/main" val="2005057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476672"/>
            <a:ext cx="8229600" cy="1143000"/>
          </a:xfrm>
        </p:spPr>
        <p:txBody>
          <a:bodyPr>
            <a:normAutofit fontScale="90000"/>
          </a:bodyPr>
          <a:lstStyle/>
          <a:p>
            <a:r>
              <a:rPr lang="es-ES" dirty="0" smtClean="0"/>
              <a:t>PAUL WATZLAWICK</a:t>
            </a:r>
            <a:br>
              <a:rPr lang="es-ES" dirty="0" smtClean="0"/>
            </a:br>
            <a:r>
              <a:rPr lang="es-ES" sz="2200" dirty="0" smtClean="0"/>
              <a:t>El protagonismo del receptor:</a:t>
            </a:r>
            <a:br>
              <a:rPr lang="es-ES" sz="2200" dirty="0" smtClean="0"/>
            </a:br>
            <a:r>
              <a:rPr lang="es-ES" sz="2200" dirty="0" smtClean="0"/>
              <a:t>Toda comunicación es conducta y toda conducta es comunicación</a:t>
            </a:r>
            <a:endParaRPr lang="es-MX" sz="2200" dirty="0"/>
          </a:p>
        </p:txBody>
      </p:sp>
      <p:sp>
        <p:nvSpPr>
          <p:cNvPr id="3" name="2 Marcador de contenido"/>
          <p:cNvSpPr>
            <a:spLocks noGrp="1"/>
          </p:cNvSpPr>
          <p:nvPr>
            <p:ph idx="1"/>
          </p:nvPr>
        </p:nvSpPr>
        <p:spPr>
          <a:xfrm>
            <a:off x="395536" y="2060849"/>
            <a:ext cx="8229600" cy="4176464"/>
          </a:xfrm>
        </p:spPr>
        <p:txBody>
          <a:bodyPr>
            <a:normAutofit lnSpcReduction="10000"/>
          </a:bodyPr>
          <a:lstStyle/>
          <a:p>
            <a:r>
              <a:rPr lang="es-ES" sz="2800" dirty="0" smtClean="0"/>
              <a:t>Para las comunicaciones simétricas, el comportamiento de uno equivale al reflejo en el espejo del comportamiento del otro.</a:t>
            </a:r>
          </a:p>
          <a:p>
            <a:endParaRPr lang="es-ES" sz="1050" dirty="0" smtClean="0"/>
          </a:p>
          <a:p>
            <a:r>
              <a:rPr lang="es-ES" sz="2800" dirty="0" err="1" smtClean="0"/>
              <a:t>Watzlawich</a:t>
            </a:r>
            <a:r>
              <a:rPr lang="es-ES" sz="2800" dirty="0" smtClean="0"/>
              <a:t> pone atención en el receptor, la imposibilidad de no comunicar tiene sentido para él, ya que al mirar, el receptor está observando algo que el emisor no intenta comunicar, pero su conducta está siendo observada.</a:t>
            </a:r>
            <a:endParaRPr lang="es-MX" sz="2800" dirty="0"/>
          </a:p>
        </p:txBody>
      </p:sp>
    </p:spTree>
    <p:extLst>
      <p:ext uri="{BB962C8B-B14F-4D97-AF65-F5344CB8AC3E}">
        <p14:creationId xmlns:p14="http://schemas.microsoft.com/office/powerpoint/2010/main" val="15228580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548680"/>
            <a:ext cx="8229600" cy="1224136"/>
          </a:xfrm>
        </p:spPr>
        <p:txBody>
          <a:bodyPr>
            <a:normAutofit fontScale="90000"/>
          </a:bodyPr>
          <a:lstStyle/>
          <a:p>
            <a:r>
              <a:rPr lang="es-ES" dirty="0" smtClean="0"/>
              <a:t>BIOLOGIA DEL CONOCIMIENTO</a:t>
            </a:r>
            <a:br>
              <a:rPr lang="es-ES" dirty="0" smtClean="0"/>
            </a:br>
            <a:r>
              <a:rPr lang="es-ES" sz="2700" dirty="0" smtClean="0"/>
              <a:t>Humberto Maturana y</a:t>
            </a:r>
            <a:br>
              <a:rPr lang="es-ES" sz="2700" dirty="0" smtClean="0"/>
            </a:br>
            <a:r>
              <a:rPr lang="es-ES" sz="2700" dirty="0" smtClean="0"/>
              <a:t>Francisco Varela</a:t>
            </a:r>
            <a:endParaRPr lang="es-MX" sz="2700" dirty="0"/>
          </a:p>
        </p:txBody>
      </p:sp>
      <p:sp>
        <p:nvSpPr>
          <p:cNvPr id="3" name="2 Marcador de contenido"/>
          <p:cNvSpPr>
            <a:spLocks noGrp="1"/>
          </p:cNvSpPr>
          <p:nvPr>
            <p:ph idx="1"/>
          </p:nvPr>
        </p:nvSpPr>
        <p:spPr>
          <a:xfrm>
            <a:off x="457200" y="2132855"/>
            <a:ext cx="8229600" cy="3816425"/>
          </a:xfrm>
        </p:spPr>
        <p:txBody>
          <a:bodyPr>
            <a:normAutofit/>
          </a:bodyPr>
          <a:lstStyle/>
          <a:p>
            <a:r>
              <a:rPr lang="es-ES" sz="2800" dirty="0" smtClean="0"/>
              <a:t>La biología del conocimiento intenta explicar la manera en que lo seres vivos conocemos.</a:t>
            </a:r>
          </a:p>
          <a:p>
            <a:pPr marL="0" indent="0">
              <a:buNone/>
            </a:pPr>
            <a:endParaRPr lang="es-ES" sz="1200" dirty="0"/>
          </a:p>
          <a:p>
            <a:r>
              <a:rPr lang="es-ES" sz="2800" i="1" dirty="0" smtClean="0"/>
              <a:t>Principales exponentes</a:t>
            </a:r>
            <a:r>
              <a:rPr lang="es-ES" sz="2800" dirty="0" smtClean="0"/>
              <a:t>:</a:t>
            </a:r>
          </a:p>
          <a:p>
            <a:endParaRPr lang="es-ES" sz="1400" dirty="0" smtClean="0"/>
          </a:p>
          <a:p>
            <a:r>
              <a:rPr lang="es-ES" sz="2800" dirty="0" smtClean="0"/>
              <a:t>Humberto Maturana  y Francisco Varela</a:t>
            </a:r>
            <a:endParaRPr lang="es-MX" sz="2800" dirty="0"/>
          </a:p>
        </p:txBody>
      </p:sp>
    </p:spTree>
    <p:extLst>
      <p:ext uri="{BB962C8B-B14F-4D97-AF65-F5344CB8AC3E}">
        <p14:creationId xmlns:p14="http://schemas.microsoft.com/office/powerpoint/2010/main" val="3780465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548680"/>
            <a:ext cx="8229600" cy="1143000"/>
          </a:xfrm>
        </p:spPr>
        <p:txBody>
          <a:bodyPr>
            <a:normAutofit fontScale="90000"/>
          </a:bodyPr>
          <a:lstStyle/>
          <a:p>
            <a:r>
              <a:rPr lang="es-ES" sz="3600" dirty="0" smtClean="0"/>
              <a:t>BIOLOGÍA DEL CONOCIMIENTO</a:t>
            </a:r>
            <a:br>
              <a:rPr lang="es-ES" sz="3600" dirty="0" smtClean="0"/>
            </a:br>
            <a:r>
              <a:rPr lang="es-ES" sz="2700" dirty="0" smtClean="0"/>
              <a:t>Humberto Maturana (1928-)</a:t>
            </a:r>
            <a:br>
              <a:rPr lang="es-ES" sz="2700" dirty="0" smtClean="0"/>
            </a:br>
            <a:r>
              <a:rPr lang="es-ES" sz="2000" dirty="0" smtClean="0"/>
              <a:t>Conocer es hacer efectivo: “Todo hacer es conocer y todo conocer es hacer”</a:t>
            </a:r>
            <a:endParaRPr lang="es-MX" sz="2000" dirty="0"/>
          </a:p>
        </p:txBody>
      </p:sp>
      <p:sp>
        <p:nvSpPr>
          <p:cNvPr id="3" name="2 Marcador de contenido"/>
          <p:cNvSpPr>
            <a:spLocks noGrp="1"/>
          </p:cNvSpPr>
          <p:nvPr>
            <p:ph idx="1"/>
          </p:nvPr>
        </p:nvSpPr>
        <p:spPr>
          <a:xfrm>
            <a:off x="457200" y="2420888"/>
            <a:ext cx="8229600" cy="3705275"/>
          </a:xfrm>
        </p:spPr>
        <p:txBody>
          <a:bodyPr>
            <a:normAutofit fontScale="92500"/>
          </a:bodyPr>
          <a:lstStyle/>
          <a:p>
            <a:r>
              <a:rPr lang="es-ES" sz="2800" dirty="0" smtClean="0"/>
              <a:t>Maturana ha influido en la teoría de sistemas</a:t>
            </a:r>
          </a:p>
          <a:p>
            <a:endParaRPr lang="es-ES" sz="1200" dirty="0" smtClean="0"/>
          </a:p>
          <a:p>
            <a:r>
              <a:rPr lang="es-ES" sz="2800" dirty="0" smtClean="0"/>
              <a:t>Distinguir consiste en señalar algo en un acto que separa lo indicado de un fondo. Siempre que se hace esto de manera explícita o implícita se especifica un criterio de distinción   que apunta a lo que está distinguiendo  a la vez que especifica sus propiedades como unidad.</a:t>
            </a:r>
          </a:p>
          <a:p>
            <a:endParaRPr lang="es-MX" dirty="0"/>
          </a:p>
        </p:txBody>
      </p:sp>
    </p:spTree>
    <p:extLst>
      <p:ext uri="{BB962C8B-B14F-4D97-AF65-F5344CB8AC3E}">
        <p14:creationId xmlns:p14="http://schemas.microsoft.com/office/powerpoint/2010/main" val="3564199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2700" dirty="0" smtClean="0"/>
              <a:t>BIOLOGÍA DEL CONOCIMIENTO</a:t>
            </a:r>
            <a:br>
              <a:rPr lang="es-ES" sz="2700" dirty="0" smtClean="0"/>
            </a:br>
            <a:r>
              <a:rPr lang="es-ES" sz="2200" dirty="0" smtClean="0"/>
              <a:t>Humberto Maturana (1928-)</a:t>
            </a:r>
            <a:br>
              <a:rPr lang="es-ES" sz="2200" dirty="0" smtClean="0"/>
            </a:br>
            <a:r>
              <a:rPr lang="es-ES" sz="2200" dirty="0" smtClean="0"/>
              <a:t>Conocer es hacer efectivo: “Todo hacer es conocer y todo conocer es hacer”</a:t>
            </a:r>
            <a:endParaRPr lang="es-MX" sz="2200" dirty="0"/>
          </a:p>
        </p:txBody>
      </p:sp>
      <p:sp>
        <p:nvSpPr>
          <p:cNvPr id="3" name="2 Marcador de contenido"/>
          <p:cNvSpPr>
            <a:spLocks noGrp="1"/>
          </p:cNvSpPr>
          <p:nvPr>
            <p:ph idx="1"/>
          </p:nvPr>
        </p:nvSpPr>
        <p:spPr/>
        <p:txBody>
          <a:bodyPr>
            <a:normAutofit lnSpcReduction="10000"/>
          </a:bodyPr>
          <a:lstStyle/>
          <a:p>
            <a:r>
              <a:rPr lang="es-ES" sz="2400" dirty="0" smtClean="0"/>
              <a:t>Maturana en su sistema aplica organización y estructura.</a:t>
            </a:r>
          </a:p>
          <a:p>
            <a:endParaRPr lang="es-ES" sz="1600" dirty="0"/>
          </a:p>
          <a:p>
            <a:r>
              <a:rPr lang="es-ES" sz="2200" b="1" dirty="0" smtClean="0"/>
              <a:t>Organización</a:t>
            </a:r>
            <a:r>
              <a:rPr lang="es-ES" sz="2200" dirty="0" smtClean="0"/>
              <a:t> : Es el conjunto de relaciones que tienen que darse entre los componentes para que un determinado objeto sea reconocido en una clase determinada.</a:t>
            </a:r>
          </a:p>
          <a:p>
            <a:r>
              <a:rPr lang="es-ES" sz="2000" dirty="0" smtClean="0"/>
              <a:t>La organización de una determinada unidad es compartida  por todos los miembros de la misma clase</a:t>
            </a:r>
          </a:p>
          <a:p>
            <a:endParaRPr lang="es-ES" sz="1600" dirty="0"/>
          </a:p>
          <a:p>
            <a:r>
              <a:rPr lang="es-ES" sz="2200" b="1" dirty="0" smtClean="0"/>
              <a:t>Estructura</a:t>
            </a:r>
            <a:r>
              <a:rPr lang="es-ES" sz="2200" dirty="0" smtClean="0"/>
              <a:t>: Comprende los componentes y relaciones que constituyen concretamente una unidad particular, realizando su organización.</a:t>
            </a:r>
          </a:p>
          <a:p>
            <a:r>
              <a:rPr lang="es-ES" sz="2000" dirty="0" smtClean="0"/>
              <a:t>La estructura puede variar</a:t>
            </a:r>
          </a:p>
          <a:p>
            <a:endParaRPr lang="es-ES" sz="2400" dirty="0"/>
          </a:p>
          <a:p>
            <a:endParaRPr lang="es-MX" sz="2400" dirty="0"/>
          </a:p>
        </p:txBody>
      </p:sp>
    </p:spTree>
    <p:extLst>
      <p:ext uri="{BB962C8B-B14F-4D97-AF65-F5344CB8AC3E}">
        <p14:creationId xmlns:p14="http://schemas.microsoft.com/office/powerpoint/2010/main" val="1454624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2700" dirty="0" smtClean="0"/>
              <a:t>BIOLOGÍA DEL CONOCIMIENTO</a:t>
            </a:r>
            <a:r>
              <a:rPr lang="es-ES" sz="4800" dirty="0" smtClean="0"/>
              <a:t/>
            </a:r>
            <a:br>
              <a:rPr lang="es-ES" sz="4800" dirty="0" smtClean="0"/>
            </a:br>
            <a:r>
              <a:rPr lang="es-ES" sz="2200" dirty="0" smtClean="0"/>
              <a:t>Humberto Maturana (1928-)</a:t>
            </a:r>
            <a:br>
              <a:rPr lang="es-ES" sz="2200" dirty="0" smtClean="0"/>
            </a:br>
            <a:r>
              <a:rPr lang="es-ES" sz="2200" dirty="0" smtClean="0"/>
              <a:t>Conocer es hacer efectivo: “Todo hacer es conocer y todo conocer es hacer”</a:t>
            </a:r>
            <a:endParaRPr lang="es-MX" sz="2200" dirty="0"/>
          </a:p>
        </p:txBody>
      </p:sp>
      <p:sp>
        <p:nvSpPr>
          <p:cNvPr id="3" name="2 Marcador de contenido"/>
          <p:cNvSpPr>
            <a:spLocks noGrp="1"/>
          </p:cNvSpPr>
          <p:nvPr>
            <p:ph idx="1"/>
          </p:nvPr>
        </p:nvSpPr>
        <p:spPr/>
        <p:txBody>
          <a:bodyPr/>
          <a:lstStyle/>
          <a:p>
            <a:endParaRPr lang="es-ES" dirty="0" smtClean="0"/>
          </a:p>
          <a:p>
            <a:r>
              <a:rPr lang="es-ES" dirty="0" smtClean="0"/>
              <a:t>Sistema </a:t>
            </a:r>
            <a:r>
              <a:rPr lang="es-ES" dirty="0" err="1" smtClean="0"/>
              <a:t>Autopoiético</a:t>
            </a:r>
            <a:r>
              <a:rPr lang="es-ES" dirty="0" smtClean="0"/>
              <a:t>:</a:t>
            </a:r>
          </a:p>
          <a:p>
            <a:endParaRPr lang="es-ES" dirty="0" smtClean="0"/>
          </a:p>
          <a:p>
            <a:r>
              <a:rPr lang="es-ES" dirty="0" smtClean="0"/>
              <a:t> Se define como una red de producción de componentes que produce, con su operar, los componentes que la componen.</a:t>
            </a:r>
            <a:endParaRPr lang="es-MX" dirty="0"/>
          </a:p>
        </p:txBody>
      </p:sp>
    </p:spTree>
    <p:extLst>
      <p:ext uri="{BB962C8B-B14F-4D97-AF65-F5344CB8AC3E}">
        <p14:creationId xmlns:p14="http://schemas.microsoft.com/office/powerpoint/2010/main" val="23584036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282154"/>
          </a:xfrm>
        </p:spPr>
        <p:txBody>
          <a:bodyPr>
            <a:normAutofit fontScale="90000"/>
          </a:bodyPr>
          <a:lstStyle/>
          <a:p>
            <a:r>
              <a:rPr lang="es-ES" sz="3100" dirty="0" smtClean="0"/>
              <a:t>BIOLOGÍA DEL CONOCIMIENTO</a:t>
            </a:r>
            <a:br>
              <a:rPr lang="es-ES" sz="3100" dirty="0" smtClean="0"/>
            </a:br>
            <a:r>
              <a:rPr lang="es-ES" sz="2700" dirty="0" smtClean="0"/>
              <a:t>Humberto Maturana (1928-)</a:t>
            </a:r>
            <a:br>
              <a:rPr lang="es-ES" sz="2700" dirty="0" smtClean="0"/>
            </a:br>
            <a:r>
              <a:rPr lang="es-ES" sz="2200" dirty="0" smtClean="0"/>
              <a:t>Conocer es hacer efectivo: “Todo hacer es conocer y todo conocer es hacer”</a:t>
            </a:r>
            <a:endParaRPr lang="es-MX" sz="2200" dirty="0"/>
          </a:p>
        </p:txBody>
      </p:sp>
      <p:sp>
        <p:nvSpPr>
          <p:cNvPr id="3" name="2 Marcador de contenido"/>
          <p:cNvSpPr>
            <a:spLocks noGrp="1"/>
          </p:cNvSpPr>
          <p:nvPr>
            <p:ph idx="1"/>
          </p:nvPr>
        </p:nvSpPr>
        <p:spPr>
          <a:xfrm>
            <a:off x="395536" y="2060848"/>
            <a:ext cx="8229600" cy="4281339"/>
          </a:xfrm>
        </p:spPr>
        <p:txBody>
          <a:bodyPr>
            <a:normAutofit lnSpcReduction="10000"/>
          </a:bodyPr>
          <a:lstStyle/>
          <a:p>
            <a:r>
              <a:rPr lang="es-ES" sz="2800" b="1" dirty="0" smtClean="0"/>
              <a:t>Los sistemas </a:t>
            </a:r>
            <a:r>
              <a:rPr lang="es-ES" sz="2800" b="1" dirty="0" err="1" smtClean="0"/>
              <a:t>autopoiéticos</a:t>
            </a:r>
            <a:r>
              <a:rPr lang="es-ES" sz="2800" b="1" dirty="0" smtClean="0"/>
              <a:t> se </a:t>
            </a:r>
            <a:r>
              <a:rPr lang="es-ES" sz="2800" b="1" dirty="0" err="1" smtClean="0"/>
              <a:t>carcterizan</a:t>
            </a:r>
            <a:r>
              <a:rPr lang="es-ES" sz="2800" b="1" dirty="0" smtClean="0"/>
              <a:t> por:</a:t>
            </a:r>
          </a:p>
          <a:p>
            <a:endParaRPr lang="es-ES" sz="1800" dirty="0" smtClean="0"/>
          </a:p>
          <a:p>
            <a:r>
              <a:rPr lang="es-ES" sz="2600" dirty="0" smtClean="0"/>
              <a:t>a) Clausura Operacional: producen sus componentes, manteniendo su autonomía con respecto a su entorno.</a:t>
            </a:r>
          </a:p>
          <a:p>
            <a:endParaRPr lang="es-ES" sz="1800" dirty="0"/>
          </a:p>
          <a:p>
            <a:r>
              <a:rPr lang="es-ES" sz="2600" dirty="0" smtClean="0"/>
              <a:t>b) Acoplamiento estructural: mantienen su relación con el entorno en base a perturbaciones recíprocas que les permiten conservar su adaptación</a:t>
            </a:r>
            <a:r>
              <a:rPr lang="es-ES" sz="2800" dirty="0" smtClean="0"/>
              <a:t>.</a:t>
            </a:r>
            <a:endParaRPr lang="es-MX" sz="2800" dirty="0"/>
          </a:p>
        </p:txBody>
      </p:sp>
    </p:spTree>
    <p:extLst>
      <p:ext uri="{BB962C8B-B14F-4D97-AF65-F5344CB8AC3E}">
        <p14:creationId xmlns:p14="http://schemas.microsoft.com/office/powerpoint/2010/main" val="801969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3600" dirty="0" smtClean="0"/>
              <a:t>BIOLOGÍA DEL CONOCIMIENTO</a:t>
            </a:r>
            <a:r>
              <a:rPr lang="es-ES" sz="3100" dirty="0" smtClean="0"/>
              <a:t/>
            </a:r>
            <a:br>
              <a:rPr lang="es-ES" sz="3100" dirty="0" smtClean="0"/>
            </a:br>
            <a:r>
              <a:rPr lang="es-ES" sz="2700" dirty="0" smtClean="0"/>
              <a:t>Humberto Maturana (1928-)</a:t>
            </a:r>
            <a:br>
              <a:rPr lang="es-ES" sz="2700" dirty="0" smtClean="0"/>
            </a:br>
            <a:r>
              <a:rPr lang="es-ES" sz="2200" dirty="0" smtClean="0"/>
              <a:t>Conocer es hacer efectivo: “Todo hacer es conocer y todo conocer es hacer”</a:t>
            </a:r>
            <a:endParaRPr lang="es-MX" sz="2200" dirty="0"/>
          </a:p>
        </p:txBody>
      </p:sp>
      <p:sp>
        <p:nvSpPr>
          <p:cNvPr id="3" name="2 Marcador de contenido"/>
          <p:cNvSpPr>
            <a:spLocks noGrp="1"/>
          </p:cNvSpPr>
          <p:nvPr>
            <p:ph idx="1"/>
          </p:nvPr>
        </p:nvSpPr>
        <p:spPr/>
        <p:txBody>
          <a:bodyPr>
            <a:normAutofit/>
          </a:bodyPr>
          <a:lstStyle/>
          <a:p>
            <a:endParaRPr lang="es-ES" sz="1600" dirty="0" smtClean="0"/>
          </a:p>
          <a:p>
            <a:r>
              <a:rPr lang="es-ES" sz="2800" b="1" dirty="0" smtClean="0"/>
              <a:t>Comunicación</a:t>
            </a:r>
            <a:r>
              <a:rPr lang="es-ES" sz="2800" dirty="0" smtClean="0"/>
              <a:t>: Es la coordinación de conductas que tiene lugar entre organismos acoplados socialmente y estructuralmente.</a:t>
            </a:r>
          </a:p>
          <a:p>
            <a:endParaRPr lang="es-ES" sz="1600" dirty="0"/>
          </a:p>
          <a:p>
            <a:r>
              <a:rPr lang="es-ES" sz="2800" b="1" dirty="0" smtClean="0"/>
              <a:t>Lenguaje:</a:t>
            </a:r>
            <a:r>
              <a:rPr lang="es-ES" sz="2800" dirty="0" smtClean="0"/>
              <a:t> Surge en este acoplamiento social comunicativo al hacerse recursiva esta coordinación de conductas.</a:t>
            </a:r>
            <a:endParaRPr lang="es-MX" sz="2800" dirty="0"/>
          </a:p>
        </p:txBody>
      </p:sp>
    </p:spTree>
    <p:extLst>
      <p:ext uri="{BB962C8B-B14F-4D97-AF65-F5344CB8AC3E}">
        <p14:creationId xmlns:p14="http://schemas.microsoft.com/office/powerpoint/2010/main" val="27146550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3600" dirty="0" smtClean="0"/>
              <a:t>BIOLOGÍA DEL CONOCIMIENTO</a:t>
            </a:r>
            <a:br>
              <a:rPr lang="es-ES" sz="3600" dirty="0" smtClean="0"/>
            </a:br>
            <a:r>
              <a:rPr lang="es-ES" sz="2700" dirty="0" smtClean="0"/>
              <a:t>Humberto Maturana (1928-)</a:t>
            </a:r>
            <a:br>
              <a:rPr lang="es-ES" sz="2700" dirty="0" smtClean="0"/>
            </a:br>
            <a:r>
              <a:rPr lang="es-ES" sz="2200" dirty="0" smtClean="0"/>
              <a:t>Conocer es hacer efectivo: “Todo hacer es conocer y todo conocer es hacer”</a:t>
            </a:r>
            <a:endParaRPr lang="es-MX" sz="2200" dirty="0"/>
          </a:p>
        </p:txBody>
      </p:sp>
      <p:sp>
        <p:nvSpPr>
          <p:cNvPr id="3" name="2 Marcador de contenido"/>
          <p:cNvSpPr>
            <a:spLocks noGrp="1"/>
          </p:cNvSpPr>
          <p:nvPr>
            <p:ph idx="1"/>
          </p:nvPr>
        </p:nvSpPr>
        <p:spPr/>
        <p:txBody>
          <a:bodyPr>
            <a:normAutofit fontScale="92500"/>
          </a:bodyPr>
          <a:lstStyle/>
          <a:p>
            <a:endParaRPr lang="es-ES" sz="2800" dirty="0" smtClean="0"/>
          </a:p>
          <a:p>
            <a:r>
              <a:rPr lang="es-ES" sz="2800" b="1" i="1" dirty="0" smtClean="0"/>
              <a:t>Repetición</a:t>
            </a:r>
            <a:r>
              <a:rPr lang="es-ES" sz="2800" dirty="0" smtClean="0"/>
              <a:t>: Es cuando una operación es reiterada, sin que la operación que sigue considere en nada a la operación precedente.</a:t>
            </a:r>
          </a:p>
          <a:p>
            <a:endParaRPr lang="es-ES" sz="2800" dirty="0"/>
          </a:p>
          <a:p>
            <a:r>
              <a:rPr lang="es-ES" sz="2800" b="1" i="1" dirty="0" smtClean="0"/>
              <a:t>Recursividad:</a:t>
            </a:r>
            <a:r>
              <a:rPr lang="es-ES" sz="2800" dirty="0" smtClean="0"/>
              <a:t> Se refiere a un proceso en que la operación  que sigue es alimentada  con el resultado de la operación anterior y por lo tanto, la operación se aplica sobre sí misma</a:t>
            </a:r>
            <a:r>
              <a:rPr lang="es-ES" dirty="0" smtClean="0"/>
              <a:t>.</a:t>
            </a:r>
            <a:endParaRPr lang="es-MX" dirty="0"/>
          </a:p>
        </p:txBody>
      </p:sp>
    </p:spTree>
    <p:extLst>
      <p:ext uri="{BB962C8B-B14F-4D97-AF65-F5344CB8AC3E}">
        <p14:creationId xmlns:p14="http://schemas.microsoft.com/office/powerpoint/2010/main" val="2661571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3100" dirty="0" smtClean="0"/>
              <a:t>BIOLOGÍA DEL CONOCIMIENTO</a:t>
            </a:r>
            <a:br>
              <a:rPr lang="es-ES" sz="3100" dirty="0" smtClean="0"/>
            </a:br>
            <a:r>
              <a:rPr lang="es-ES" sz="2700" dirty="0" smtClean="0"/>
              <a:t>Humberto Maturana (1928-)</a:t>
            </a:r>
            <a:br>
              <a:rPr lang="es-ES" sz="2700" dirty="0" smtClean="0"/>
            </a:br>
            <a:r>
              <a:rPr lang="es-ES" sz="2200" dirty="0" smtClean="0"/>
              <a:t>Conocer es hacer efectivo: “Todo hacer es conocer y todo conocer es hacer”</a:t>
            </a:r>
            <a:endParaRPr lang="es-MX" sz="2200" dirty="0"/>
          </a:p>
        </p:txBody>
      </p:sp>
      <p:sp>
        <p:nvSpPr>
          <p:cNvPr id="3" name="2 Marcador de contenido"/>
          <p:cNvSpPr>
            <a:spLocks noGrp="1"/>
          </p:cNvSpPr>
          <p:nvPr>
            <p:ph idx="1"/>
          </p:nvPr>
        </p:nvSpPr>
        <p:spPr/>
        <p:txBody>
          <a:bodyPr>
            <a:normAutofit lnSpcReduction="10000"/>
          </a:bodyPr>
          <a:lstStyle/>
          <a:p>
            <a:endParaRPr lang="es-ES" sz="2400" dirty="0" smtClean="0"/>
          </a:p>
          <a:p>
            <a:r>
              <a:rPr lang="es-ES" sz="2400" dirty="0" smtClean="0"/>
              <a:t>El trabajo de Maturana ha conducido a un cambio paradigmático en la teoría de sistemas, que consiste en pasar de los antiguos sistemas abiertos – que viven a expensas de un entorno del cual reciben e incorporan insumos y al cual devuelven un cierto producto- a sistemas </a:t>
            </a:r>
            <a:r>
              <a:rPr lang="es-ES" sz="2400" dirty="0" err="1" smtClean="0"/>
              <a:t>autopoiéticos</a:t>
            </a:r>
            <a:r>
              <a:rPr lang="es-ES" sz="2400" dirty="0" smtClean="0"/>
              <a:t>, autorreferentes y clausurados operacionalmente.</a:t>
            </a:r>
          </a:p>
          <a:p>
            <a:endParaRPr lang="es-ES" sz="1600" dirty="0" smtClean="0"/>
          </a:p>
          <a:p>
            <a:r>
              <a:rPr lang="es-ES" sz="2400" dirty="0" smtClean="0"/>
              <a:t>Los sistemas </a:t>
            </a:r>
            <a:r>
              <a:rPr lang="es-ES" sz="2400" dirty="0" err="1" smtClean="0"/>
              <a:t>autopoiéticos</a:t>
            </a:r>
            <a:r>
              <a:rPr lang="es-ES" sz="2400" dirty="0" smtClean="0"/>
              <a:t> son cerrados operacionalmente, y porque lo son, son abiertos al intercambio de energía.</a:t>
            </a:r>
            <a:endParaRPr lang="es-ES" sz="2400" dirty="0"/>
          </a:p>
          <a:p>
            <a:endParaRPr lang="es-MX" sz="2000" dirty="0"/>
          </a:p>
        </p:txBody>
      </p:sp>
    </p:spTree>
    <p:extLst>
      <p:ext uri="{BB962C8B-B14F-4D97-AF65-F5344CB8AC3E}">
        <p14:creationId xmlns:p14="http://schemas.microsoft.com/office/powerpoint/2010/main" val="1394794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8229600" cy="1584176"/>
          </a:xfrm>
        </p:spPr>
        <p:txBody>
          <a:bodyPr>
            <a:normAutofit fontScale="90000"/>
          </a:bodyPr>
          <a:lstStyle/>
          <a:p>
            <a:r>
              <a:rPr lang="es-ES" sz="2700" dirty="0" smtClean="0"/>
              <a:t/>
            </a:r>
            <a:br>
              <a:rPr lang="es-ES" sz="2700" dirty="0" smtClean="0"/>
            </a:br>
            <a:r>
              <a:rPr lang="es-ES" sz="3100" dirty="0"/>
              <a:t>B</a:t>
            </a:r>
            <a:r>
              <a:rPr lang="es-ES" sz="3100" dirty="0" smtClean="0"/>
              <a:t>IOLOGIA DEL CONOCIMIENTO</a:t>
            </a:r>
            <a:br>
              <a:rPr lang="es-ES" sz="3100" dirty="0" smtClean="0"/>
            </a:br>
            <a:r>
              <a:rPr lang="es-ES" sz="2700" dirty="0" smtClean="0"/>
              <a:t>Francisco Varela (1946-2001)</a:t>
            </a:r>
            <a:r>
              <a:rPr lang="es-ES" sz="3100" dirty="0" smtClean="0"/>
              <a:t/>
            </a:r>
            <a:br>
              <a:rPr lang="es-ES" sz="3100" dirty="0" smtClean="0"/>
            </a:br>
            <a:r>
              <a:rPr lang="es-ES" sz="3100" dirty="0" smtClean="0"/>
              <a:t>                      </a:t>
            </a:r>
            <a:r>
              <a:rPr lang="es-ES" sz="1800" dirty="0" smtClean="0"/>
              <a:t>La </a:t>
            </a:r>
            <a:r>
              <a:rPr lang="es-ES" sz="1800" dirty="0" smtClean="0"/>
              <a:t>evolución consiste en la supervivencia del apto.</a:t>
            </a:r>
            <a:br>
              <a:rPr lang="es-ES" sz="1800" dirty="0" smtClean="0"/>
            </a:br>
            <a:r>
              <a:rPr lang="es-ES" sz="1800" dirty="0" smtClean="0"/>
              <a:t>                                                     </a:t>
            </a:r>
            <a:r>
              <a:rPr lang="es-ES" sz="1800" dirty="0" smtClean="0"/>
              <a:t>La </a:t>
            </a:r>
            <a:r>
              <a:rPr lang="es-ES" sz="1800" dirty="0" err="1" smtClean="0"/>
              <a:t>Enacción</a:t>
            </a:r>
            <a:r>
              <a:rPr lang="es-ES" sz="1800" dirty="0" smtClean="0"/>
              <a:t> es cognición hecha cuerpo.</a:t>
            </a:r>
            <a:br>
              <a:rPr lang="es-ES" sz="1800" dirty="0" smtClean="0"/>
            </a:br>
            <a:endParaRPr lang="es-MX" sz="1800" dirty="0"/>
          </a:p>
        </p:txBody>
      </p:sp>
      <p:sp>
        <p:nvSpPr>
          <p:cNvPr id="3" name="2 Marcador de contenido"/>
          <p:cNvSpPr>
            <a:spLocks noGrp="1"/>
          </p:cNvSpPr>
          <p:nvPr>
            <p:ph idx="1"/>
          </p:nvPr>
        </p:nvSpPr>
        <p:spPr>
          <a:xfrm>
            <a:off x="611560" y="2204864"/>
            <a:ext cx="8229600" cy="4281339"/>
          </a:xfrm>
        </p:spPr>
        <p:txBody>
          <a:bodyPr>
            <a:normAutofit/>
          </a:bodyPr>
          <a:lstStyle/>
          <a:p>
            <a:r>
              <a:rPr lang="es-ES" sz="2800" dirty="0" smtClean="0"/>
              <a:t>Expone el concepto de </a:t>
            </a:r>
            <a:r>
              <a:rPr lang="es-ES" sz="2800" i="1" dirty="0" smtClean="0"/>
              <a:t>deriva natural </a:t>
            </a:r>
            <a:r>
              <a:rPr lang="es-ES" sz="2800" dirty="0" smtClean="0"/>
              <a:t>que explica la evolución desde una posición </a:t>
            </a:r>
            <a:r>
              <a:rPr lang="es-ES" sz="2800" dirty="0" err="1" smtClean="0"/>
              <a:t>postdarwiniana</a:t>
            </a:r>
            <a:r>
              <a:rPr lang="es-ES" sz="2800" dirty="0" smtClean="0"/>
              <a:t> en tanto proceso “satisfactor” y no “optimizador”.</a:t>
            </a:r>
          </a:p>
          <a:p>
            <a:endParaRPr lang="es-ES" sz="2800" dirty="0" smtClean="0"/>
          </a:p>
          <a:p>
            <a:r>
              <a:rPr lang="es-ES" sz="2800" dirty="0" smtClean="0"/>
              <a:t>Transita desde una lógica prescriptiva a una </a:t>
            </a:r>
            <a:r>
              <a:rPr lang="es-ES" sz="2800" dirty="0" err="1" smtClean="0"/>
              <a:t>proscriptiva</a:t>
            </a:r>
            <a:r>
              <a:rPr lang="es-ES" sz="2800" dirty="0" smtClean="0"/>
              <a:t>, que pone el acento en lo que está permitido.</a:t>
            </a:r>
            <a:endParaRPr lang="es-MX" sz="2800" dirty="0"/>
          </a:p>
        </p:txBody>
      </p:sp>
    </p:spTree>
    <p:extLst>
      <p:ext uri="{BB962C8B-B14F-4D97-AF65-F5344CB8AC3E}">
        <p14:creationId xmlns:p14="http://schemas.microsoft.com/office/powerpoint/2010/main" val="9156216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332656"/>
            <a:ext cx="8229600" cy="1440160"/>
          </a:xfrm>
        </p:spPr>
        <p:txBody>
          <a:bodyPr>
            <a:normAutofit fontScale="90000"/>
          </a:bodyPr>
          <a:lstStyle/>
          <a:p>
            <a:r>
              <a:rPr lang="es-ES" sz="3100" dirty="0" smtClean="0"/>
              <a:t>BIOLOGÍA DEL CONOCIMIENTO</a:t>
            </a:r>
            <a:br>
              <a:rPr lang="es-ES" sz="3100" dirty="0" smtClean="0"/>
            </a:br>
            <a:r>
              <a:rPr lang="es-ES" sz="2700" dirty="0" smtClean="0"/>
              <a:t>Francisco Varela (1946-2001)</a:t>
            </a:r>
            <a:br>
              <a:rPr lang="es-ES" sz="2700" dirty="0" smtClean="0"/>
            </a:br>
            <a:r>
              <a:rPr lang="es-ES" sz="2000" dirty="0" smtClean="0"/>
              <a:t>                 </a:t>
            </a:r>
            <a:r>
              <a:rPr lang="es-ES" sz="2000" dirty="0" smtClean="0"/>
              <a:t>La </a:t>
            </a:r>
            <a:r>
              <a:rPr lang="es-ES" sz="2000" dirty="0" smtClean="0"/>
              <a:t>evolución consiste en la supervivencia del apto.</a:t>
            </a:r>
            <a:br>
              <a:rPr lang="es-ES" sz="2000" dirty="0" smtClean="0"/>
            </a:br>
            <a:r>
              <a:rPr lang="es-ES" sz="2000" dirty="0" smtClean="0"/>
              <a:t>                                   </a:t>
            </a:r>
            <a:r>
              <a:rPr lang="es-ES" sz="2000" dirty="0" smtClean="0"/>
              <a:t>La </a:t>
            </a:r>
            <a:r>
              <a:rPr lang="es-ES" sz="2000" dirty="0" err="1" smtClean="0"/>
              <a:t>Enacción</a:t>
            </a:r>
            <a:r>
              <a:rPr lang="es-ES" sz="2000" dirty="0" smtClean="0"/>
              <a:t> es cognición hecha cuerpo</a:t>
            </a:r>
            <a:endParaRPr lang="es-MX" sz="2000" dirty="0"/>
          </a:p>
        </p:txBody>
      </p:sp>
      <p:sp>
        <p:nvSpPr>
          <p:cNvPr id="3" name="2 Marcador de contenido"/>
          <p:cNvSpPr>
            <a:spLocks noGrp="1"/>
          </p:cNvSpPr>
          <p:nvPr>
            <p:ph idx="1"/>
          </p:nvPr>
        </p:nvSpPr>
        <p:spPr>
          <a:xfrm>
            <a:off x="467544" y="2060848"/>
            <a:ext cx="8229600" cy="4237931"/>
          </a:xfrm>
        </p:spPr>
        <p:txBody>
          <a:bodyPr/>
          <a:lstStyle/>
          <a:p>
            <a:r>
              <a:rPr lang="es-ES" dirty="0" smtClean="0"/>
              <a:t>Introduce el concepto de </a:t>
            </a:r>
            <a:r>
              <a:rPr lang="es-ES" dirty="0" err="1" smtClean="0"/>
              <a:t>enacción</a:t>
            </a:r>
            <a:r>
              <a:rPr lang="es-ES" dirty="0" smtClean="0"/>
              <a:t> (</a:t>
            </a:r>
            <a:r>
              <a:rPr lang="es-ES" i="1" dirty="0" err="1" smtClean="0"/>
              <a:t>enactment</a:t>
            </a:r>
            <a:r>
              <a:rPr lang="es-ES" i="1" dirty="0" smtClean="0"/>
              <a:t>)</a:t>
            </a:r>
            <a:r>
              <a:rPr lang="es-ES" dirty="0" smtClean="0"/>
              <a:t>, que refiere a la cognición corporizada y no a la representación. Esta última supone la dualidad sujeto/</a:t>
            </a:r>
            <a:r>
              <a:rPr lang="es-ES" dirty="0" err="1" smtClean="0"/>
              <a:t>obejto</a:t>
            </a:r>
            <a:r>
              <a:rPr lang="es-ES" dirty="0" smtClean="0"/>
              <a:t> como entidades separadas que se vinculan por la capacidad del sujeto de representarse internamente al objeto o de proyectarlo hacia su exterior.</a:t>
            </a:r>
            <a:endParaRPr lang="es-MX" dirty="0"/>
          </a:p>
        </p:txBody>
      </p:sp>
    </p:spTree>
    <p:extLst>
      <p:ext uri="{BB962C8B-B14F-4D97-AF65-F5344CB8AC3E}">
        <p14:creationId xmlns:p14="http://schemas.microsoft.com/office/powerpoint/2010/main" val="30019976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570186"/>
          </a:xfrm>
        </p:spPr>
        <p:txBody>
          <a:bodyPr>
            <a:normAutofit fontScale="90000"/>
          </a:bodyPr>
          <a:lstStyle/>
          <a:p>
            <a:r>
              <a:rPr lang="es-ES" sz="2700" dirty="0" smtClean="0"/>
              <a:t>BIOLOGÍA DEL CONOCIMIENTO</a:t>
            </a:r>
            <a:br>
              <a:rPr lang="es-ES" sz="2700" dirty="0" smtClean="0"/>
            </a:br>
            <a:r>
              <a:rPr lang="es-ES" sz="2700" dirty="0" smtClean="0"/>
              <a:t>Francisco Varela (1946-2001)</a:t>
            </a:r>
            <a:br>
              <a:rPr lang="es-ES" sz="2700" dirty="0" smtClean="0"/>
            </a:br>
            <a:r>
              <a:rPr lang="es-ES" sz="2000" dirty="0" smtClean="0"/>
              <a:t>La evolución consiste en la supervivencia del apto.</a:t>
            </a:r>
            <a:br>
              <a:rPr lang="es-ES" sz="2000" dirty="0" smtClean="0"/>
            </a:br>
            <a:r>
              <a:rPr lang="es-ES" sz="2000" dirty="0" smtClean="0"/>
              <a:t>                                    </a:t>
            </a:r>
            <a:r>
              <a:rPr lang="es-ES" sz="2000" dirty="0" smtClean="0"/>
              <a:t> </a:t>
            </a:r>
            <a:r>
              <a:rPr lang="es-ES" sz="2000" dirty="0" smtClean="0"/>
              <a:t>La </a:t>
            </a:r>
            <a:r>
              <a:rPr lang="es-ES" sz="2000" dirty="0" err="1" smtClean="0"/>
              <a:t>Enacción</a:t>
            </a:r>
            <a:r>
              <a:rPr lang="es-ES" sz="2000" dirty="0" smtClean="0"/>
              <a:t> es cognición hecha cuerpo</a:t>
            </a:r>
            <a:endParaRPr lang="es-MX" sz="2000" dirty="0"/>
          </a:p>
        </p:txBody>
      </p:sp>
      <p:sp>
        <p:nvSpPr>
          <p:cNvPr id="3" name="2 Marcador de contenido"/>
          <p:cNvSpPr>
            <a:spLocks noGrp="1"/>
          </p:cNvSpPr>
          <p:nvPr>
            <p:ph idx="1"/>
          </p:nvPr>
        </p:nvSpPr>
        <p:spPr>
          <a:xfrm>
            <a:off x="467544" y="2420888"/>
            <a:ext cx="8229600" cy="3921299"/>
          </a:xfrm>
        </p:spPr>
        <p:txBody>
          <a:bodyPr>
            <a:normAutofit fontScale="92500" lnSpcReduction="10000"/>
          </a:bodyPr>
          <a:lstStyle/>
          <a:p>
            <a:r>
              <a:rPr lang="es-ES" dirty="0" smtClean="0"/>
              <a:t>Varela postula que sujeto y objeto quedan entretejidos en el acto creativo del conocer.</a:t>
            </a:r>
          </a:p>
          <a:p>
            <a:endParaRPr lang="es-ES" sz="1600" dirty="0"/>
          </a:p>
          <a:p>
            <a:r>
              <a:rPr lang="es-ES" dirty="0" smtClean="0"/>
              <a:t>El conocer es una acción corporizada, referida a ciertas aptitudes sensorio-motrices que forman parte de un contexto psicológico, biológico y cultural específico. Conocer remite a la viabilidad de una forma de relación.</a:t>
            </a:r>
            <a:endParaRPr lang="es-MX" dirty="0"/>
          </a:p>
        </p:txBody>
      </p:sp>
    </p:spTree>
    <p:extLst>
      <p:ext uri="{BB962C8B-B14F-4D97-AF65-F5344CB8AC3E}">
        <p14:creationId xmlns:p14="http://schemas.microsoft.com/office/powerpoint/2010/main" val="28745943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ío">
  <a:themeElements>
    <a:clrScheme name="Brío">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Brí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145</TotalTime>
  <Words>2406</Words>
  <Application>Microsoft Office PowerPoint</Application>
  <PresentationFormat>Presentación en pantalla (4:3)</PresentationFormat>
  <Paragraphs>177</Paragraphs>
  <Slides>34</Slides>
  <Notes>0</Notes>
  <HiddenSlides>0</HiddenSlides>
  <MMClips>0</MMClips>
  <ScaleCrop>false</ScaleCrop>
  <HeadingPairs>
    <vt:vector size="4" baseType="variant">
      <vt:variant>
        <vt:lpstr>Tema</vt:lpstr>
      </vt:variant>
      <vt:variant>
        <vt:i4>1</vt:i4>
      </vt:variant>
      <vt:variant>
        <vt:lpstr>Títulos de diapositiva</vt:lpstr>
      </vt:variant>
      <vt:variant>
        <vt:i4>34</vt:i4>
      </vt:variant>
    </vt:vector>
  </HeadingPairs>
  <TitlesOfParts>
    <vt:vector size="35" baseType="lpstr">
      <vt:lpstr>Brío</vt:lpstr>
      <vt:lpstr>Teorias de la comunicación humana </vt:lpstr>
      <vt:lpstr>El pragmatismo</vt:lpstr>
      <vt:lpstr>Charles S. Peirce</vt:lpstr>
      <vt:lpstr>Williams James</vt:lpstr>
      <vt:lpstr>Presentación de PowerPoint</vt:lpstr>
      <vt:lpstr>George H. Mead</vt:lpstr>
      <vt:lpstr>Ludwin Wittgenstein</vt:lpstr>
      <vt:lpstr> NORBERT ELÍAS TEORÍA DEL SIMBOLO </vt:lpstr>
      <vt:lpstr>NORBERT ELÍAS TEORÍA DEL SIMBOLO</vt:lpstr>
      <vt:lpstr>NORBERT ELÍAS TEORÍA DEL SIMBOLO</vt:lpstr>
      <vt:lpstr>CLAUDE SHANNON CIBERNETICA Y LA TEORÍA DE SISTEMAS</vt:lpstr>
      <vt:lpstr>Tales como la emisora y el receptor de radio, que hacen uso de las hondas hertzianas como el “canal” que transporta “mensajes” debidamente codificados en “señales”. Con el objeto de formalizar matemáticamente la información MODELO DE SHANNON (ESQUEMA)</vt:lpstr>
      <vt:lpstr>NORBERT WIENER</vt:lpstr>
      <vt:lpstr>NORBERT WIENER</vt:lpstr>
      <vt:lpstr>MAGOROH MARUYAMA</vt:lpstr>
      <vt:lpstr>MAGOROH MARUYAMA</vt:lpstr>
      <vt:lpstr>GREGORY BATESON 1904-1980 La información es la diferencia que hace la diferencia</vt:lpstr>
      <vt:lpstr>GREGORY BATESON 1904-1980 La información es la diferencia que hace la diferencia</vt:lpstr>
      <vt:lpstr>GREGORY BATESON 1904-1980 La información es la diferencia que hace la diferencia</vt:lpstr>
      <vt:lpstr>GREGORY BATESON 1904-1980 La información es la diferencia que hace la diferencia</vt:lpstr>
      <vt:lpstr>PAUL WATZLAWICK El protagonismo del receptor: Toda comunicación es conducta y toda conducta es comunicación</vt:lpstr>
      <vt:lpstr>PAUL WATZLAWICK El protagonismo del receptor: Toda comunicación es conducta y toda conducta es comunicación</vt:lpstr>
      <vt:lpstr>PAUL WATZLAWICK El protagonismo del receptor: Toda comunicación es conducta y toda conducta es comunicación</vt:lpstr>
      <vt:lpstr>BIOLOGIA DEL CONOCIMIENTO Humberto Maturana y Francisco Varela</vt:lpstr>
      <vt:lpstr>BIOLOGÍA DEL CONOCIMIENTO Humberto Maturana (1928-) Conocer es hacer efectivo: “Todo hacer es conocer y todo conocer es hacer”</vt:lpstr>
      <vt:lpstr>BIOLOGÍA DEL CONOCIMIENTO Humberto Maturana (1928-) Conocer es hacer efectivo: “Todo hacer es conocer y todo conocer es hacer”</vt:lpstr>
      <vt:lpstr>BIOLOGÍA DEL CONOCIMIENTO Humberto Maturana (1928-) Conocer es hacer efectivo: “Todo hacer es conocer y todo conocer es hacer”</vt:lpstr>
      <vt:lpstr>BIOLOGÍA DEL CONOCIMIENTO Humberto Maturana (1928-) Conocer es hacer efectivo: “Todo hacer es conocer y todo conocer es hacer”</vt:lpstr>
      <vt:lpstr>BIOLOGÍA DEL CONOCIMIENTO Humberto Maturana (1928-) Conocer es hacer efectivo: “Todo hacer es conocer y todo conocer es hacer”</vt:lpstr>
      <vt:lpstr>BIOLOGÍA DEL CONOCIMIENTO Humberto Maturana (1928-) Conocer es hacer efectivo: “Todo hacer es conocer y todo conocer es hacer”</vt:lpstr>
      <vt:lpstr>BIOLOGÍA DEL CONOCIMIENTO Humberto Maturana (1928-) Conocer es hacer efectivo: “Todo hacer es conocer y todo conocer es hacer”</vt:lpstr>
      <vt:lpstr> BIOLOGIA DEL CONOCIMIENTO Francisco Varela (1946-2001)                       La evolución consiste en la supervivencia del apto.                                                      La Enacción es cognición hecha cuerpo. </vt:lpstr>
      <vt:lpstr>BIOLOGÍA DEL CONOCIMIENTO Francisco Varela (1946-2001)                  La evolución consiste en la supervivencia del apto.                                    La Enacción es cognición hecha cuerpo</vt:lpstr>
      <vt:lpstr>BIOLOGÍA DEL CONOCIMIENTO Francisco Varela (1946-2001) La evolución consiste en la supervivencia del apto.                                      La Enacción es cognición hecha cuerpo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Teorias de la comunicación humana</dc:title>
  <dc:creator>Diego</dc:creator>
  <cp:lastModifiedBy>VERA MARQUINA MARIA ELENA</cp:lastModifiedBy>
  <cp:revision>15</cp:revision>
  <cp:lastPrinted>2012-01-27T19:49:31Z</cp:lastPrinted>
  <dcterms:created xsi:type="dcterms:W3CDTF">2012-01-27T13:25:19Z</dcterms:created>
  <dcterms:modified xsi:type="dcterms:W3CDTF">2012-01-27T19:53:56Z</dcterms:modified>
</cp:coreProperties>
</file>