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2" r:id="rId6"/>
    <p:sldId id="263" r:id="rId7"/>
    <p:sldId id="265" r:id="rId8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46" autoAdjust="0"/>
  </p:normalViewPr>
  <p:slideViewPr>
    <p:cSldViewPr snapToGrid="0" snapToObjects="1">
      <p:cViewPr>
        <p:scale>
          <a:sx n="84" d="100"/>
          <a:sy n="84" d="100"/>
        </p:scale>
        <p:origin x="-576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343D5-7AFB-4A53-AE09-5DC3358169CB}" type="datetimeFigureOut">
              <a:rPr lang="es-MX" smtClean="0"/>
              <a:t>25/04/12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84325-588F-4D26-A1D0-AFBC4E1B0F88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0131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s-ES" smtClean="0">
                <a:solidFill>
                  <a:prstClr val="black"/>
                </a:solidFill>
              </a:rPr>
              <a:pPr/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2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25/04/12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4DF890D-5D36-B949-A1CB-5353EC00CDF9}" type="datetimeFigureOut">
              <a:rPr lang="es-ES" smtClean="0"/>
              <a:t>25/04/12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5C9D377E-8EAD-F047-828F-28EC64BA92ED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Públicos y Audiencias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1150600"/>
          </a:xfrm>
        </p:spPr>
        <p:txBody>
          <a:bodyPr>
            <a:normAutofit/>
          </a:bodyPr>
          <a:lstStyle/>
          <a:p>
            <a:pPr algn="r"/>
            <a:r>
              <a:rPr lang="es-ES" dirty="0" smtClean="0"/>
              <a:t>Ingrid Rodríguez Barrera</a:t>
            </a:r>
            <a:br>
              <a:rPr lang="es-ES" dirty="0" smtClean="0"/>
            </a:br>
            <a:r>
              <a:rPr lang="es-ES" dirty="0" smtClean="0"/>
              <a:t>Mariana Torres Morales</a:t>
            </a:r>
          </a:p>
          <a:p>
            <a:pPr algn="r"/>
            <a:r>
              <a:rPr lang="es-ES" dirty="0" smtClean="0"/>
              <a:t>Verónica Castillo Polo</a:t>
            </a:r>
            <a:br>
              <a:rPr lang="es-ES" dirty="0" smtClean="0"/>
            </a:br>
            <a:r>
              <a:rPr lang="es-ES" dirty="0" smtClean="0"/>
              <a:t>Isaac Ruiz Moyo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0255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Tipo de público</a:t>
            </a:r>
            <a:endParaRPr lang="es-ES" dirty="0"/>
          </a:p>
        </p:txBody>
      </p:sp>
      <p:pic>
        <p:nvPicPr>
          <p:cNvPr id="4" name="Imagen 3" descr="conde_x200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69" b="32967"/>
          <a:stretch/>
        </p:blipFill>
        <p:spPr>
          <a:xfrm>
            <a:off x="4168634" y="163083"/>
            <a:ext cx="3136488" cy="1171934"/>
          </a:xfrm>
          <a:prstGeom prst="rect">
            <a:avLst/>
          </a:prstGeom>
        </p:spPr>
      </p:pic>
      <p:sp>
        <p:nvSpPr>
          <p:cNvPr id="9" name="Rectángulo redondeado 8"/>
          <p:cNvSpPr/>
          <p:nvPr/>
        </p:nvSpPr>
        <p:spPr>
          <a:xfrm>
            <a:off x="628630" y="2046011"/>
            <a:ext cx="1680623" cy="157780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Internos</a:t>
            </a:r>
            <a:endParaRPr lang="es-ES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2795212" y="2705107"/>
            <a:ext cx="1680623" cy="15778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accent6">
                    <a:lumMod val="50000"/>
                  </a:schemeClr>
                </a:solidFill>
              </a:rPr>
              <a:t>Externos</a:t>
            </a:r>
            <a:endParaRPr lang="es-E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Rectángulo redondeado 13"/>
          <p:cNvSpPr/>
          <p:nvPr/>
        </p:nvSpPr>
        <p:spPr>
          <a:xfrm>
            <a:off x="6990353" y="4847331"/>
            <a:ext cx="1680623" cy="157780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Financieros</a:t>
            </a:r>
            <a:endParaRPr lang="es-ES" dirty="0"/>
          </a:p>
        </p:txBody>
      </p:sp>
      <p:sp>
        <p:nvSpPr>
          <p:cNvPr id="15" name="Rectángulo redondeado 14"/>
          <p:cNvSpPr/>
          <p:nvPr/>
        </p:nvSpPr>
        <p:spPr>
          <a:xfrm>
            <a:off x="4976173" y="3923735"/>
            <a:ext cx="1680623" cy="157780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Mixtos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526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cap="small" dirty="0" smtClean="0"/>
              <a:t>             Consumidores</a:t>
            </a:r>
            <a:endParaRPr lang="es-ES" cap="small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0908752"/>
              </p:ext>
            </p:extLst>
          </p:nvPr>
        </p:nvGraphicFramePr>
        <p:xfrm>
          <a:off x="821070" y="1834360"/>
          <a:ext cx="7453755" cy="3950668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2484585"/>
                <a:gridCol w="2484585"/>
                <a:gridCol w="2484585"/>
              </a:tblGrid>
              <a:tr h="525934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Vigilancia del entorno</a:t>
                      </a:r>
                      <a:endParaRPr lang="es-E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Correlación de elementos</a:t>
                      </a:r>
                      <a:endParaRPr lang="es-E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Transmisión de legado cultural</a:t>
                      </a:r>
                      <a:endParaRPr lang="es-ES" sz="1400" b="0" dirty="0"/>
                    </a:p>
                  </a:txBody>
                  <a:tcPr/>
                </a:tc>
              </a:tr>
              <a:tr h="1205802">
                <a:tc>
                  <a:txBody>
                    <a:bodyPr/>
                    <a:lstStyle/>
                    <a:p>
                      <a:pPr algn="just"/>
                      <a:r>
                        <a:rPr lang="es-ES" sz="1050" dirty="0" smtClean="0"/>
                        <a:t>Crear canales de comunicación con los consumidores para conocer</a:t>
                      </a:r>
                      <a:r>
                        <a:rPr lang="es-ES" sz="1050" baseline="0" dirty="0" smtClean="0"/>
                        <a:t> sus preferencias y dar a conocer lo que ofrecemos más allá de la compra de la revista.</a:t>
                      </a:r>
                      <a:endParaRPr lang="es-ES" sz="10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050" dirty="0" smtClean="0"/>
                        <a:t>Reforzar la imagen e identidad de cada una da las</a:t>
                      </a:r>
                      <a:r>
                        <a:rPr lang="es-ES" sz="1050" baseline="0" dirty="0" smtClean="0"/>
                        <a:t> publicaciones.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050" dirty="0" smtClean="0"/>
                        <a:t>Realizar diferentes campañas direccionadas</a:t>
                      </a:r>
                      <a:r>
                        <a:rPr lang="es-ES" sz="1050" baseline="0" dirty="0" smtClean="0"/>
                        <a:t> al público de cada publicación para que conozcan y formen parte activa de las diversas acciones sociales que realizamos.</a:t>
                      </a:r>
                      <a:endParaRPr lang="es-ES" sz="1050" dirty="0"/>
                    </a:p>
                  </a:txBody>
                  <a:tcPr/>
                </a:tc>
              </a:tr>
              <a:tr h="1109466">
                <a:tc>
                  <a:txBody>
                    <a:bodyPr/>
                    <a:lstStyle/>
                    <a:p>
                      <a:pPr algn="just"/>
                      <a:r>
                        <a:rPr lang="es-ES" sz="1050" dirty="0" smtClean="0"/>
                        <a:t>Darle a conocer a nuestros compradores los</a:t>
                      </a:r>
                      <a:r>
                        <a:rPr lang="es-ES" sz="1050" baseline="0" dirty="0" smtClean="0"/>
                        <a:t> beneficios que ofrecemos y las ventajas que tienen nuestros contenidos, diseños, etc. con respecto al mercado.</a:t>
                      </a:r>
                      <a:endParaRPr lang="es-ES" sz="10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050" dirty="0" smtClean="0"/>
                        <a:t>A través de los canales de</a:t>
                      </a:r>
                      <a:r>
                        <a:rPr lang="es-ES" sz="1050" baseline="0" dirty="0" smtClean="0"/>
                        <a:t> comunicación conocer las áreas de oportunidad en cada una de las publicaciones, de acuerdo a la opinión de mis consumidores.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050" dirty="0" smtClean="0"/>
                        <a:t>Crear contenidos que hagan</a:t>
                      </a:r>
                      <a:r>
                        <a:rPr lang="es-ES" sz="1050" baseline="0" dirty="0" smtClean="0"/>
                        <a:t> al público estrechar su relación con las publicaciones y se sientan identificados con las mismas.</a:t>
                      </a:r>
                      <a:endParaRPr lang="es-ES" sz="1050" dirty="0"/>
                    </a:p>
                  </a:txBody>
                  <a:tcPr/>
                </a:tc>
              </a:tr>
              <a:tr h="1109466">
                <a:tc>
                  <a:txBody>
                    <a:bodyPr/>
                    <a:lstStyle/>
                    <a:p>
                      <a:pPr algn="just"/>
                      <a:r>
                        <a:rPr lang="es-ES" sz="1050" dirty="0" smtClean="0"/>
                        <a:t>Mantener siempre “limpia” la imagen de todas las publicaciones </a:t>
                      </a:r>
                      <a:r>
                        <a:rPr lang="es-ES" sz="1050" baseline="0" dirty="0" smtClean="0"/>
                        <a:t>y continuar con el prestigio de la empresa.</a:t>
                      </a:r>
                      <a:endParaRPr lang="es-ES" sz="10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050" dirty="0" smtClean="0"/>
                        <a:t>Mejorar la calidad de los contenidos</a:t>
                      </a:r>
                      <a:r>
                        <a:rPr lang="es-ES" sz="1050" baseline="0" dirty="0" smtClean="0"/>
                        <a:t> para que los clientes se vuelvan más leales y </a:t>
                      </a:r>
                      <a:r>
                        <a:rPr lang="es-ES" sz="1050" baseline="0" smtClean="0"/>
                        <a:t>atraer  nuevos.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 smtClean="0"/>
                        <a:t>Mantener los</a:t>
                      </a:r>
                      <a:r>
                        <a:rPr lang="es-ES" sz="1050" baseline="0" dirty="0" smtClean="0"/>
                        <a:t> contenidos en el margen de los valores que tiene tanto </a:t>
                      </a:r>
                      <a:r>
                        <a:rPr lang="es-ES" sz="1050" baseline="0" dirty="0" err="1" smtClean="0"/>
                        <a:t>Condé</a:t>
                      </a:r>
                      <a:r>
                        <a:rPr lang="es-ES" sz="1050" baseline="0" dirty="0" smtClean="0"/>
                        <a:t> </a:t>
                      </a:r>
                      <a:r>
                        <a:rPr lang="es-ES" sz="1050" baseline="0" dirty="0" err="1" smtClean="0"/>
                        <a:t>Nast</a:t>
                      </a:r>
                      <a:r>
                        <a:rPr lang="es-ES" sz="1050" baseline="0" dirty="0" smtClean="0"/>
                        <a:t> como el público.</a:t>
                      </a:r>
                      <a:endParaRPr lang="es-ES" sz="1050" dirty="0" smtClean="0"/>
                    </a:p>
                    <a:p>
                      <a:pPr algn="just"/>
                      <a:endParaRPr lang="es-ES" sz="105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ángulo redondeado 4"/>
          <p:cNvSpPr/>
          <p:nvPr/>
        </p:nvSpPr>
        <p:spPr>
          <a:xfrm>
            <a:off x="498474" y="139570"/>
            <a:ext cx="1680623" cy="1577805"/>
          </a:xfrm>
          <a:prstGeom prst="roundRect">
            <a:avLst/>
          </a:prstGeom>
          <a:solidFill>
            <a:schemeClr val="accent4">
              <a:alpha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accent6">
                    <a:lumMod val="50000"/>
                  </a:schemeClr>
                </a:solidFill>
              </a:rPr>
              <a:t>Externos</a:t>
            </a:r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115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             	Jefe de Información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604475"/>
              </p:ext>
            </p:extLst>
          </p:nvPr>
        </p:nvGraphicFramePr>
        <p:xfrm>
          <a:off x="1045272" y="2095589"/>
          <a:ext cx="6048672" cy="365759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016224"/>
                <a:gridCol w="2016224"/>
                <a:gridCol w="20162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Vigilancia del entorno</a:t>
                      </a:r>
                      <a:endParaRPr lang="es-MX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Correlación</a:t>
                      </a:r>
                      <a:r>
                        <a:rPr lang="es-MX" sz="1200" baseline="0" dirty="0" smtClean="0"/>
                        <a:t> de elementos</a:t>
                      </a:r>
                      <a:endParaRPr lang="es-MX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Transmisión</a:t>
                      </a:r>
                      <a:r>
                        <a:rPr lang="es-MX" sz="1200" baseline="0" dirty="0" smtClean="0"/>
                        <a:t> del legado cultural</a:t>
                      </a:r>
                      <a:endParaRPr lang="es-MX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MX" sz="1200" dirty="0" smtClean="0"/>
                    </a:p>
                    <a:p>
                      <a:r>
                        <a:rPr lang="es-MX" sz="1200" dirty="0" smtClean="0"/>
                        <a:t>1.- Fomentar el comportamiento</a:t>
                      </a:r>
                      <a:r>
                        <a:rPr lang="es-MX" sz="1200" baseline="0" dirty="0" smtClean="0"/>
                        <a:t> ético.</a:t>
                      </a:r>
                      <a:endParaRPr lang="es-MX" sz="1200" dirty="0" smtClean="0"/>
                    </a:p>
                    <a:p>
                      <a:endParaRPr lang="es-MX" sz="1200" baseline="0" dirty="0" smtClean="0"/>
                    </a:p>
                    <a:p>
                      <a:r>
                        <a:rPr lang="es-MX" sz="1200" baseline="0" dirty="0" smtClean="0"/>
                        <a:t>2.- Revisar las fuentes y contenidos.</a:t>
                      </a:r>
                    </a:p>
                    <a:p>
                      <a:endParaRPr lang="es-MX" sz="1200" baseline="0" dirty="0" smtClean="0"/>
                    </a:p>
                    <a:p>
                      <a:r>
                        <a:rPr lang="es-MX" sz="1200" baseline="0" dirty="0" smtClean="0"/>
                        <a:t>3.- Formar un equipo de trabajo confiable y capacitado para manejar contenidos.</a:t>
                      </a:r>
                      <a:endParaRPr lang="es-MX" sz="12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200" dirty="0" smtClean="0"/>
                    </a:p>
                    <a:p>
                      <a:r>
                        <a:rPr lang="es-MX" sz="1200" dirty="0" smtClean="0"/>
                        <a:t>1.- </a:t>
                      </a:r>
                      <a:r>
                        <a:rPr lang="es-MX" sz="1200" baseline="0" dirty="0" smtClean="0"/>
                        <a:t>Tener una buena relación con los demás involucrados dentro del departamento editorial.</a:t>
                      </a:r>
                    </a:p>
                    <a:p>
                      <a:endParaRPr lang="es-MX" sz="1200" baseline="0" dirty="0" smtClean="0"/>
                    </a:p>
                    <a:p>
                      <a:r>
                        <a:rPr lang="es-MX" sz="1200" baseline="0" dirty="0" smtClean="0"/>
                        <a:t>2.- Tener comunicación directa con redactores, fotógrafos, diseñadores y directivos.</a:t>
                      </a:r>
                    </a:p>
                    <a:p>
                      <a:endParaRPr lang="es-MX" sz="1200" baseline="0" dirty="0" smtClean="0"/>
                    </a:p>
                    <a:p>
                      <a:r>
                        <a:rPr lang="es-MX" sz="1200" baseline="0" dirty="0" smtClean="0"/>
                        <a:t>3.- Por medio de juntas, resaltar los puntos débiles y los fuertes para concretar estrategias de cambio.</a:t>
                      </a:r>
                    </a:p>
                    <a:p>
                      <a:endParaRPr lang="es-MX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200" dirty="0" smtClean="0"/>
                    </a:p>
                    <a:p>
                      <a:r>
                        <a:rPr lang="es-MX" sz="1200" dirty="0" smtClean="0"/>
                        <a:t>1.- A través de reconocer el trabajo de cada elemento, se formarán vínculos estrechos.</a:t>
                      </a:r>
                      <a:endParaRPr lang="es-MX" sz="1200" baseline="0" dirty="0" smtClean="0"/>
                    </a:p>
                    <a:p>
                      <a:endParaRPr lang="es-MX" sz="1200" baseline="0" dirty="0" smtClean="0"/>
                    </a:p>
                    <a:p>
                      <a:r>
                        <a:rPr lang="es-MX" sz="1200" baseline="0" dirty="0" smtClean="0"/>
                        <a:t>2.- Capitalizar el conocimiento.</a:t>
                      </a:r>
                    </a:p>
                    <a:p>
                      <a:endParaRPr lang="es-MX" sz="1200" baseline="0" dirty="0" smtClean="0"/>
                    </a:p>
                    <a:p>
                      <a:r>
                        <a:rPr lang="es-MX" sz="1200" baseline="0" dirty="0" smtClean="0"/>
                        <a:t>3.- Innovar, la forma, búsqueda y diseños.</a:t>
                      </a:r>
                      <a:endParaRPr lang="es-MX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ángulo redondeado 4"/>
          <p:cNvSpPr/>
          <p:nvPr/>
        </p:nvSpPr>
        <p:spPr>
          <a:xfrm>
            <a:off x="498473" y="0"/>
            <a:ext cx="1680623" cy="1577805"/>
          </a:xfrm>
          <a:prstGeom prst="roundRect">
            <a:avLst/>
          </a:prstGeom>
          <a:solidFill>
            <a:schemeClr val="accent4">
              <a:alpha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accent6">
                    <a:lumMod val="50000"/>
                  </a:schemeClr>
                </a:solidFill>
              </a:rPr>
              <a:t>Internos</a:t>
            </a:r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             </a:t>
            </a:r>
            <a:r>
              <a:rPr lang="es-MX" sz="3200" dirty="0" smtClean="0"/>
              <a:t>Colaboradores</a:t>
            </a:r>
            <a:endParaRPr lang="es-MX" sz="3200" dirty="0"/>
          </a:p>
        </p:txBody>
      </p:sp>
      <p:sp>
        <p:nvSpPr>
          <p:cNvPr id="4" name="Rectángulo redondeado 4"/>
          <p:cNvSpPr/>
          <p:nvPr/>
        </p:nvSpPr>
        <p:spPr>
          <a:xfrm>
            <a:off x="498474" y="139570"/>
            <a:ext cx="1680623" cy="1577805"/>
          </a:xfrm>
          <a:prstGeom prst="roundRect">
            <a:avLst/>
          </a:prstGeom>
          <a:solidFill>
            <a:schemeClr val="accent4">
              <a:alpha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accent6">
                    <a:lumMod val="50000"/>
                  </a:schemeClr>
                </a:solidFill>
              </a:rPr>
              <a:t>Mixtos</a:t>
            </a:r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717674"/>
              </p:ext>
            </p:extLst>
          </p:nvPr>
        </p:nvGraphicFramePr>
        <p:xfrm>
          <a:off x="1045272" y="2095589"/>
          <a:ext cx="6048672" cy="24688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016224"/>
                <a:gridCol w="2016224"/>
                <a:gridCol w="20162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Vigilancia del entorno</a:t>
                      </a:r>
                      <a:endParaRPr lang="es-MX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Correlación</a:t>
                      </a:r>
                      <a:r>
                        <a:rPr lang="es-MX" sz="1200" baseline="0" dirty="0" smtClean="0"/>
                        <a:t> de elementos</a:t>
                      </a:r>
                      <a:endParaRPr lang="es-MX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Transmisión</a:t>
                      </a:r>
                      <a:r>
                        <a:rPr lang="es-MX" sz="1200" baseline="0" dirty="0" smtClean="0"/>
                        <a:t> del legado cultural</a:t>
                      </a:r>
                      <a:endParaRPr lang="es-MX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1.-Conocer</a:t>
                      </a:r>
                      <a:r>
                        <a:rPr lang="es-MX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los valores organizaciones</a:t>
                      </a:r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lvl="0"/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2.- Tener bien estudiados </a:t>
                      </a:r>
                      <a:r>
                        <a:rPr lang="es-MX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objetivos.</a:t>
                      </a:r>
                    </a:p>
                    <a:p>
                      <a:pPr lvl="0"/>
                      <a:r>
                        <a:rPr lang="es-MX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3.- Cuidar la información confidencial.</a:t>
                      </a:r>
                      <a:endParaRPr lang="es-MX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1.- Conocimiento</a:t>
                      </a:r>
                      <a:r>
                        <a:rPr lang="es-MX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los procesos internos.</a:t>
                      </a:r>
                    </a:p>
                    <a:p>
                      <a:pPr lvl="0"/>
                      <a:r>
                        <a:rPr lang="es-MX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2.- Conocimiento de la cultura organizacional</a:t>
                      </a:r>
                    </a:p>
                    <a:p>
                      <a:pPr lvl="0"/>
                      <a:r>
                        <a:rPr lang="es-MX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3.- Conocer la dinámica de trabajo </a:t>
                      </a:r>
                      <a:endParaRPr lang="es-MX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1.- Conocer el reglamento interno</a:t>
                      </a:r>
                    </a:p>
                    <a:p>
                      <a:pPr lvl="0"/>
                      <a:r>
                        <a:rPr lang="es-MX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2.- Seguir</a:t>
                      </a:r>
                      <a:r>
                        <a:rPr lang="es-MX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política de derechos de autor</a:t>
                      </a:r>
                      <a:endParaRPr lang="es-MX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MX" sz="1400" b="0" dirty="0" smtClean="0">
                          <a:latin typeface="+mn-lt"/>
                          <a:cs typeface="Arial" pitchFamily="34" charset="0"/>
                        </a:rPr>
                        <a:t>3.- Buscar un flujo de trabajo a</a:t>
                      </a:r>
                      <a:r>
                        <a:rPr lang="es-MX" sz="1400" b="0" baseline="0" dirty="0" smtClean="0">
                          <a:latin typeface="+mn-lt"/>
                          <a:cs typeface="Arial" pitchFamily="34" charset="0"/>
                        </a:rPr>
                        <a:t>fín a la filosofía de la empresa.</a:t>
                      </a:r>
                      <a:endParaRPr lang="es-MX" sz="1400" b="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573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            Contralor</a:t>
            </a:r>
            <a:endParaRPr lang="es-MX" dirty="0"/>
          </a:p>
        </p:txBody>
      </p:sp>
      <p:pic>
        <p:nvPicPr>
          <p:cNvPr id="4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057400"/>
            <a:ext cx="8064896" cy="2743200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498474" y="139570"/>
            <a:ext cx="1680623" cy="1577805"/>
          </a:xfrm>
          <a:prstGeom prst="roundRect">
            <a:avLst/>
          </a:prstGeom>
          <a:solidFill>
            <a:schemeClr val="accent4">
              <a:alpha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accent6">
                    <a:lumMod val="50000"/>
                  </a:schemeClr>
                </a:solidFill>
              </a:rPr>
              <a:t>Financiero</a:t>
            </a:r>
            <a:endParaRPr lang="es-E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53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Público Interno</a:t>
            </a:r>
            <a:endParaRPr lang="es-MX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2783459"/>
              </p:ext>
            </p:extLst>
          </p:nvPr>
        </p:nvGraphicFramePr>
        <p:xfrm>
          <a:off x="498474" y="1124744"/>
          <a:ext cx="8366176" cy="5572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185"/>
                <a:gridCol w="2177764"/>
                <a:gridCol w="2212542"/>
                <a:gridCol w="2281685"/>
              </a:tblGrid>
              <a:tr h="2675141"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Arial" pitchFamily="34" charset="0"/>
                          <a:cs typeface="Arial" pitchFamily="34" charset="0"/>
                        </a:rPr>
                        <a:t>Público Interno: </a:t>
                      </a:r>
                      <a:r>
                        <a:rPr kumimoji="0" lang="es-MX" sz="12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Jefe</a:t>
                      </a:r>
                      <a:r>
                        <a:rPr kumimoji="0" lang="es-MX" sz="12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de información</a:t>
                      </a:r>
                      <a:endParaRPr kumimoji="0" lang="es-MX" sz="1200" b="0" kern="1200" dirty="0" smtClean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Arial" pitchFamily="34" charset="0"/>
                          <a:cs typeface="Arial" pitchFamily="34" charset="0"/>
                        </a:rPr>
                        <a:t>Objetivos:</a:t>
                      </a:r>
                    </a:p>
                    <a:p>
                      <a:pPr>
                        <a:buFont typeface="Arial" charset="0"/>
                        <a:buChar char="•"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 Formar</a:t>
                      </a: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 un equipo de trabajo, donde exista una buena comunicación, para aumentar la productividad.</a:t>
                      </a:r>
                    </a:p>
                    <a:p>
                      <a:pPr>
                        <a:buFont typeface="Arial" charset="0"/>
                        <a:buChar char="•"/>
                      </a:pP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Lograr que los colaboradores sientan que su trabajo es valioso.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Arial" pitchFamily="34" charset="0"/>
                          <a:cs typeface="Arial" pitchFamily="34" charset="0"/>
                        </a:rPr>
                        <a:t>Situación inicial: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s-MX" sz="1200" baseline="0" dirty="0" smtClean="0">
                          <a:latin typeface="Arial" pitchFamily="34" charset="0"/>
                          <a:cs typeface="Arial" pitchFamily="34" charset="0"/>
                        </a:rPr>
                        <a:t>El jefe de información no tiene buena comunicación con su equipo de trabajo.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s-MX" sz="1200" baseline="0" dirty="0" smtClean="0">
                          <a:latin typeface="Arial" pitchFamily="34" charset="0"/>
                          <a:cs typeface="Arial" pitchFamily="34" charset="0"/>
                        </a:rPr>
                        <a:t>No tienen un sistema de reconocimiento.</a:t>
                      </a:r>
                      <a:endParaRPr lang="es-MX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Arial" pitchFamily="34" charset="0"/>
                          <a:cs typeface="Arial" pitchFamily="34" charset="0"/>
                        </a:rPr>
                        <a:t>Situación deseable:</a:t>
                      </a:r>
                    </a:p>
                    <a:p>
                      <a:pPr marL="0" algn="l" defTabSz="914400" rtl="0" eaLnBrk="1" latinLnBrk="0" hangingPunct="1">
                        <a:buFont typeface="Arial" charset="0"/>
                        <a:buChar char="•"/>
                      </a:pPr>
                      <a:r>
                        <a:rPr kumimoji="0" lang="es-MX" sz="12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Que</a:t>
                      </a:r>
                      <a:r>
                        <a:rPr kumimoji="0" lang="es-MX" sz="12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todos los empleados logren organizar sus actividades y metas en equipo.</a:t>
                      </a:r>
                    </a:p>
                    <a:p>
                      <a:pPr marL="0" algn="l" defTabSz="914400" rtl="0" eaLnBrk="1" latinLnBrk="0" hangingPunct="1">
                        <a:buFont typeface="Arial" charset="0"/>
                        <a:buChar char="•"/>
                      </a:pPr>
                      <a:r>
                        <a:rPr kumimoji="0" lang="es-MX" sz="12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Implementar un sistema de reconocimiento al desempeño.</a:t>
                      </a:r>
                      <a:endParaRPr lang="es-MX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897485"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latin typeface="Arial" pitchFamily="34" charset="0"/>
                          <a:cs typeface="Arial" pitchFamily="34" charset="0"/>
                        </a:rPr>
                        <a:t>Medios,</a:t>
                      </a:r>
                      <a:r>
                        <a:rPr lang="es-MX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 acciones y </a:t>
                      </a:r>
                      <a:r>
                        <a:rPr lang="es-MX" sz="1200" b="1" baseline="0" dirty="0" err="1" smtClean="0">
                          <a:latin typeface="Arial" pitchFamily="34" charset="0"/>
                          <a:cs typeface="Arial" pitchFamily="34" charset="0"/>
                        </a:rPr>
                        <a:t>presup</a:t>
                      </a:r>
                      <a:r>
                        <a:rPr lang="es-MX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. antes: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 El</a:t>
                      </a: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 equipo no tiene horarios fijos donde plantear estrategias de desarrollo.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El reconocimiento a la labor de los colaboradores es inexistente.</a:t>
                      </a:r>
                      <a:endParaRPr lang="es-MX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latin typeface="Arial" pitchFamily="34" charset="0"/>
                          <a:cs typeface="Arial" pitchFamily="34" charset="0"/>
                        </a:rPr>
                        <a:t>Medios,</a:t>
                      </a:r>
                      <a:r>
                        <a:rPr lang="es-MX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 acciones y </a:t>
                      </a:r>
                      <a:r>
                        <a:rPr lang="es-MX" sz="1200" b="1" baseline="0" dirty="0" err="1" smtClean="0">
                          <a:latin typeface="Arial" pitchFamily="34" charset="0"/>
                          <a:cs typeface="Arial" pitchFamily="34" charset="0"/>
                        </a:rPr>
                        <a:t>presup</a:t>
                      </a:r>
                      <a:r>
                        <a:rPr lang="es-MX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. por emplo: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s-MX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Calendario de actividades.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s-MX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Roles establecidos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s-MX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Campaña de  comunicación interna.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latin typeface="Arial" pitchFamily="34" charset="0"/>
                          <a:cs typeface="Arial" pitchFamily="34" charset="0"/>
                        </a:rPr>
                        <a:t>Calendario de acciones: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 Mayo:</a:t>
                      </a: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 Abrir un grupo en un sitio web donde se indiquen las actividades de cada empleado.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Junio: implementar un sistema de reconocimiento para los colaboradores.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Julio: Primer encuesta de clima organizacional.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Agosto: Continuar con la calendarización con una junta semanal obligatoria.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Sept- Oct.:  </a:t>
                      </a:r>
                      <a:endParaRPr lang="es-MX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b="1" dirty="0" smtClean="0">
                          <a:latin typeface="Arial" pitchFamily="34" charset="0"/>
                          <a:cs typeface="Arial" pitchFamily="34" charset="0"/>
                        </a:rPr>
                        <a:t>Criterios de evaluación: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MX" sz="1200" b="1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Encuesta de clima organizacional.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MX" sz="1200" b="0" dirty="0" smtClean="0">
                          <a:latin typeface="Arial" pitchFamily="34" charset="0"/>
                          <a:cs typeface="Arial" pitchFamily="34" charset="0"/>
                        </a:rPr>
                        <a:t>Encuesta</a:t>
                      </a:r>
                      <a:r>
                        <a:rPr lang="es-MX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 de reconocimiento al final del semestre.</a:t>
                      </a:r>
                      <a:endParaRPr lang="es-MX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935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Ventaja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ntaj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Ventaja.thmx</Template>
  <TotalTime>51</TotalTime>
  <Words>669</Words>
  <Application>Microsoft Macintosh PowerPoint</Application>
  <PresentationFormat>Presentación en pantalla (4:3)</PresentationFormat>
  <Paragraphs>89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Ventaja</vt:lpstr>
      <vt:lpstr>Públicos y Audiencias</vt:lpstr>
      <vt:lpstr>Tipo de público</vt:lpstr>
      <vt:lpstr>             Consumidores</vt:lpstr>
      <vt:lpstr>               Jefe de Información</vt:lpstr>
      <vt:lpstr>              Colaboradores</vt:lpstr>
      <vt:lpstr>             Contralor</vt:lpstr>
      <vt:lpstr>Público Interno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Públicos y Audiencias</dc:title>
  <dc:creator>Mariana Torres</dc:creator>
  <cp:lastModifiedBy>Octavio Islas</cp:lastModifiedBy>
  <cp:revision>9</cp:revision>
  <dcterms:created xsi:type="dcterms:W3CDTF">2012-04-23T18:57:20Z</dcterms:created>
  <dcterms:modified xsi:type="dcterms:W3CDTF">2012-04-25T17:00:47Z</dcterms:modified>
</cp:coreProperties>
</file>