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2489C0CC-CF7E-46C1-9792-B1AC7388800E}" type="datetimeFigureOut">
              <a:rPr lang="es-MX" smtClean="0"/>
              <a:pPr/>
              <a:t>23/04/2012</a:t>
            </a:fld>
            <a:endParaRPr lang="es-MX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B4041523-F654-43C6-B73C-A029342D2EB6}" type="slidenum">
              <a:rPr lang="es-MX" smtClean="0"/>
              <a:pPr/>
              <a:t>‹Nº›</a:t>
            </a:fld>
            <a:endParaRPr lang="es-MX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9C0CC-CF7E-46C1-9792-B1AC7388800E}" type="datetimeFigureOut">
              <a:rPr lang="es-MX" smtClean="0"/>
              <a:pPr/>
              <a:t>23/04/2012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041523-F654-43C6-B73C-A029342D2EB6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9C0CC-CF7E-46C1-9792-B1AC7388800E}" type="datetimeFigureOut">
              <a:rPr lang="es-MX" smtClean="0"/>
              <a:pPr/>
              <a:t>23/04/2012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041523-F654-43C6-B73C-A029342D2EB6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9C0CC-CF7E-46C1-9792-B1AC7388800E}" type="datetimeFigureOut">
              <a:rPr lang="es-MX" smtClean="0"/>
              <a:pPr/>
              <a:t>23/04/2012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041523-F654-43C6-B73C-A029342D2EB6}" type="slidenum">
              <a:rPr lang="es-MX" smtClean="0"/>
              <a:pPr/>
              <a:t>‹Nº›</a:t>
            </a:fld>
            <a:endParaRPr lang="es-MX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9C0CC-CF7E-46C1-9792-B1AC7388800E}" type="datetimeFigureOut">
              <a:rPr lang="es-MX" smtClean="0"/>
              <a:pPr/>
              <a:t>23/04/2012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041523-F654-43C6-B73C-A029342D2EB6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9C0CC-CF7E-46C1-9792-B1AC7388800E}" type="datetimeFigureOut">
              <a:rPr lang="es-MX" smtClean="0"/>
              <a:pPr/>
              <a:t>23/04/2012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041523-F654-43C6-B73C-A029342D2EB6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9C0CC-CF7E-46C1-9792-B1AC7388800E}" type="datetimeFigureOut">
              <a:rPr lang="es-MX" smtClean="0"/>
              <a:pPr/>
              <a:t>23/04/2012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041523-F654-43C6-B73C-A029342D2EB6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9C0CC-CF7E-46C1-9792-B1AC7388800E}" type="datetimeFigureOut">
              <a:rPr lang="es-MX" smtClean="0"/>
              <a:pPr/>
              <a:t>23/04/2012</a:t>
            </a:fld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041523-F654-43C6-B73C-A029342D2EB6}" type="slidenum">
              <a:rPr lang="es-MX" smtClean="0"/>
              <a:pPr/>
              <a:t>‹Nº›</a:t>
            </a:fld>
            <a:endParaRPr lang="es-MX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s-MX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9C0CC-CF7E-46C1-9792-B1AC7388800E}" type="datetimeFigureOut">
              <a:rPr lang="es-MX" smtClean="0"/>
              <a:pPr/>
              <a:t>23/04/2012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041523-F654-43C6-B73C-A029342D2EB6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9C0CC-CF7E-46C1-9792-B1AC7388800E}" type="datetimeFigureOut">
              <a:rPr lang="es-MX" smtClean="0"/>
              <a:pPr/>
              <a:t>23/04/2012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041523-F654-43C6-B73C-A029342D2EB6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9C0CC-CF7E-46C1-9792-B1AC7388800E}" type="datetimeFigureOut">
              <a:rPr lang="es-MX" smtClean="0"/>
              <a:pPr/>
              <a:t>23/04/2012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041523-F654-43C6-B73C-A029342D2EB6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2489C0CC-CF7E-46C1-9792-B1AC7388800E}" type="datetimeFigureOut">
              <a:rPr lang="es-MX" smtClean="0"/>
              <a:pPr/>
              <a:t>23/04/2012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B4041523-F654-43C6-B73C-A029342D2EB6}" type="slidenum">
              <a:rPr lang="es-MX" smtClean="0"/>
              <a:pPr/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s-MX" dirty="0" smtClean="0"/>
              <a:t>Organizaciones sin ánimo de lucro </a:t>
            </a:r>
            <a:endParaRPr lang="es-MX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s-MX" dirty="0" smtClean="0"/>
              <a:t>Gabriela Campos </a:t>
            </a:r>
          </a:p>
          <a:p>
            <a:r>
              <a:rPr lang="es-MX" dirty="0" smtClean="0"/>
              <a:t>Sandra Márquez </a:t>
            </a:r>
          </a:p>
          <a:p>
            <a:r>
              <a:rPr lang="es-MX" dirty="0" smtClean="0"/>
              <a:t>Edgar Rivera</a:t>
            </a:r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8881505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95536" y="692696"/>
            <a:ext cx="8280920" cy="5733256"/>
          </a:xfrm>
        </p:spPr>
        <p:txBody>
          <a:bodyPr>
            <a:normAutofit fontScale="70000" lnSpcReduction="20000"/>
          </a:bodyPr>
          <a:lstStyle/>
          <a:p>
            <a:pPr algn="just">
              <a:lnSpc>
                <a:spcPct val="170000"/>
              </a:lnSpc>
            </a:pPr>
            <a:r>
              <a:rPr lang="es-MX" dirty="0" smtClean="0"/>
              <a:t>Realizan la tarea de relaciones públicas para sufragar los gastos y financiar sus </a:t>
            </a:r>
            <a:r>
              <a:rPr lang="es-MX" dirty="0" smtClean="0"/>
              <a:t>proyectos. </a:t>
            </a:r>
            <a:endParaRPr lang="es-MX" dirty="0" smtClean="0"/>
          </a:p>
          <a:p>
            <a:pPr algn="just">
              <a:lnSpc>
                <a:spcPct val="170000"/>
              </a:lnSpc>
            </a:pPr>
            <a:r>
              <a:rPr lang="es-MX" dirty="0" smtClean="0"/>
              <a:t>Todas las asociaciones (Madres contra los conductores borrachos, Cruz Roja o la Sociedad General de Actores) tienen que realizar las siguientes tareas para tener éxito: </a:t>
            </a:r>
          </a:p>
          <a:p>
            <a:pPr marL="0" indent="0" algn="just">
              <a:lnSpc>
                <a:spcPct val="170000"/>
              </a:lnSpc>
              <a:buNone/>
            </a:pPr>
            <a:r>
              <a:rPr lang="es-MX" dirty="0" smtClean="0"/>
              <a:t>	1.- Campañas y acciones de comunicación para fomentar el interés del público en los objetivos de la organización y también fomentar su participación. </a:t>
            </a:r>
          </a:p>
          <a:p>
            <a:pPr marL="0" indent="0" algn="just">
              <a:lnSpc>
                <a:spcPct val="170000"/>
              </a:lnSpc>
              <a:buNone/>
            </a:pPr>
            <a:r>
              <a:rPr lang="es-MX" dirty="0"/>
              <a:t>	</a:t>
            </a:r>
            <a:r>
              <a:rPr lang="es-MX" dirty="0" smtClean="0"/>
              <a:t>2.- Despliegan una amplia plantilla para realizar el </a:t>
            </a:r>
            <a:r>
              <a:rPr lang="es-MX" dirty="0" smtClean="0"/>
              <a:t>trabajo. </a:t>
            </a:r>
            <a:endParaRPr lang="es-MX" dirty="0" smtClean="0"/>
          </a:p>
          <a:p>
            <a:pPr marL="0" indent="0" algn="just">
              <a:lnSpc>
                <a:spcPct val="170000"/>
              </a:lnSpc>
              <a:buNone/>
            </a:pPr>
            <a:r>
              <a:rPr lang="es-MX" dirty="0"/>
              <a:t>	</a:t>
            </a:r>
            <a:r>
              <a:rPr lang="es-MX" dirty="0" smtClean="0"/>
              <a:t>3.- Definen un objetivo realista de obtención de fondos y un plan para alcanzarlo. </a:t>
            </a:r>
          </a:p>
          <a:p>
            <a:pPr algn="just">
              <a:lnSpc>
                <a:spcPct val="170000"/>
              </a:lnSpc>
            </a:pPr>
            <a:r>
              <a:rPr lang="es-MX" dirty="0" smtClean="0"/>
              <a:t>Las organizaciones sin ánimos de lucro se agrupan en: asociaciones, agencias de defensa u organizaciones sociales. </a:t>
            </a:r>
          </a:p>
        </p:txBody>
      </p:sp>
    </p:spTree>
    <p:extLst>
      <p:ext uri="{BB962C8B-B14F-4D97-AF65-F5344CB8AC3E}">
        <p14:creationId xmlns:p14="http://schemas.microsoft.com/office/powerpoint/2010/main" val="6322412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Sandra\Documents\Tec\Relaciones publicas\ong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44208" y="4221088"/>
            <a:ext cx="2232248" cy="2448664"/>
          </a:xfrm>
          <a:prstGeom prst="rect">
            <a:avLst/>
          </a:prstGeom>
          <a:noFill/>
        </p:spPr>
      </p:pic>
      <p:sp>
        <p:nvSpPr>
          <p:cNvPr id="6" name="5 Título"/>
          <p:cNvSpPr>
            <a:spLocks noGrp="1"/>
          </p:cNvSpPr>
          <p:nvPr>
            <p:ph type="title"/>
          </p:nvPr>
        </p:nvSpPr>
        <p:spPr>
          <a:xfrm>
            <a:off x="1043490" y="476672"/>
            <a:ext cx="7024744" cy="1143000"/>
          </a:xfrm>
        </p:spPr>
        <p:txBody>
          <a:bodyPr/>
          <a:lstStyle/>
          <a:p>
            <a:r>
              <a:rPr lang="es-MX" dirty="0" smtClean="0"/>
              <a:t>Asociaciones </a:t>
            </a:r>
            <a:endParaRPr lang="es-MX" dirty="0"/>
          </a:p>
        </p:txBody>
      </p:sp>
      <p:sp>
        <p:nvSpPr>
          <p:cNvPr id="7" name="6 Marcador de contenido"/>
          <p:cNvSpPr>
            <a:spLocks noGrp="1"/>
          </p:cNvSpPr>
          <p:nvPr>
            <p:ph idx="1"/>
          </p:nvPr>
        </p:nvSpPr>
        <p:spPr>
          <a:xfrm>
            <a:off x="467544" y="2060848"/>
            <a:ext cx="8208912" cy="4201692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s-MX" dirty="0" smtClean="0"/>
              <a:t>Se compone de personas con un interés </a:t>
            </a:r>
            <a:r>
              <a:rPr lang="es-MX" dirty="0" smtClean="0"/>
              <a:t>común. </a:t>
            </a:r>
            <a:endParaRPr lang="es-MX" dirty="0" smtClean="0"/>
          </a:p>
          <a:p>
            <a:pPr>
              <a:lnSpc>
                <a:spcPct val="150000"/>
              </a:lnSpc>
            </a:pPr>
            <a:r>
              <a:rPr lang="es-MX" dirty="0" smtClean="0"/>
              <a:t>Su objetivo es la ayuda mutua y la mejora </a:t>
            </a:r>
            <a:r>
              <a:rPr lang="es-MX" dirty="0" smtClean="0"/>
              <a:t>personal.</a:t>
            </a:r>
            <a:endParaRPr lang="es-MX" dirty="0" smtClean="0"/>
          </a:p>
          <a:p>
            <a:pPr>
              <a:lnSpc>
                <a:spcPct val="150000"/>
              </a:lnSpc>
            </a:pPr>
            <a:r>
              <a:rPr lang="es-MX" dirty="0" smtClean="0"/>
              <a:t>Utilizan la fortaleza de su unión para mejorar el bienestar de la comunidad, aplicar la legislación y respaldar causas socialmente </a:t>
            </a:r>
            <a:r>
              <a:rPr lang="es-MX" dirty="0" smtClean="0"/>
              <a:t>valiosas.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8585008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Sandra\Documents\Tec\Relaciones publicas\XMCH_negociacion_colectiv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48856" y="4293096"/>
            <a:ext cx="2927600" cy="2198268"/>
          </a:xfrm>
          <a:prstGeom prst="rect">
            <a:avLst/>
          </a:prstGeom>
          <a:noFill/>
        </p:spPr>
      </p:pic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67544" y="1340768"/>
            <a:ext cx="8208912" cy="5112568"/>
          </a:xfrm>
        </p:spPr>
        <p:txBody>
          <a:bodyPr>
            <a:normAutofit fontScale="77500" lnSpcReduction="20000"/>
          </a:bodyPr>
          <a:lstStyle/>
          <a:p>
            <a:pPr algn="just">
              <a:lnSpc>
                <a:spcPct val="170000"/>
              </a:lnSpc>
            </a:pPr>
            <a:r>
              <a:rPr lang="es-MX" dirty="0" smtClean="0"/>
              <a:t>El personal de la organización puede controlar la actividad del Congreso, ejercer el </a:t>
            </a:r>
            <a:r>
              <a:rPr lang="es-MX" dirty="0" err="1" smtClean="0"/>
              <a:t>lobbismo</a:t>
            </a:r>
            <a:r>
              <a:rPr lang="es-MX" dirty="0" smtClean="0"/>
              <a:t> a favor o en contra de determinada </a:t>
            </a:r>
            <a:r>
              <a:rPr lang="es-MX" dirty="0" smtClean="0"/>
              <a:t>ley.</a:t>
            </a:r>
            <a:endParaRPr lang="es-MX" dirty="0" smtClean="0"/>
          </a:p>
          <a:p>
            <a:pPr algn="just">
              <a:lnSpc>
                <a:spcPct val="170000"/>
              </a:lnSpc>
            </a:pPr>
            <a:r>
              <a:rPr lang="es-MX" dirty="0" smtClean="0"/>
              <a:t>También comunican los últimos acontecimientos a sus afiliados y se reúnen con funcionarios gubernamentales.</a:t>
            </a:r>
          </a:p>
          <a:p>
            <a:pPr algn="just">
              <a:lnSpc>
                <a:spcPct val="170000"/>
              </a:lnSpc>
            </a:pPr>
            <a:r>
              <a:rPr lang="es-MX" dirty="0" smtClean="0"/>
              <a:t>Los miembros o afiliados de una patronal suelen ser productores, mayoristas, comerciantes minoristas, o distribuidores de un mismo </a:t>
            </a:r>
            <a:r>
              <a:rPr lang="es-MX" dirty="0" smtClean="0"/>
              <a:t>sector.</a:t>
            </a:r>
            <a:endParaRPr lang="es-MX" dirty="0" smtClean="0"/>
          </a:p>
          <a:p>
            <a:pPr algn="just">
              <a:lnSpc>
                <a:spcPct val="170000"/>
              </a:lnSpc>
            </a:pPr>
            <a:r>
              <a:rPr lang="es-MX" dirty="0" smtClean="0"/>
              <a:t>Siempre son entidades </a:t>
            </a:r>
            <a:r>
              <a:rPr lang="es-MX" dirty="0" smtClean="0"/>
              <a:t>empresariales.</a:t>
            </a:r>
            <a:endParaRPr lang="es-MX" dirty="0" smtClean="0"/>
          </a:p>
          <a:p>
            <a:pPr algn="just">
              <a:lnSpc>
                <a:spcPct val="170000"/>
              </a:lnSpc>
            </a:pPr>
            <a:r>
              <a:rPr lang="es-MX" dirty="0" smtClean="0"/>
              <a:t>Una patronal suele ser más eficaz como fuente de información que una empresa </a:t>
            </a:r>
            <a:r>
              <a:rPr lang="es-MX" dirty="0" smtClean="0"/>
              <a:t>individual.</a:t>
            </a:r>
            <a:endParaRPr lang="es-MX" dirty="0" smtClean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43490" y="116632"/>
            <a:ext cx="7024744" cy="1143000"/>
          </a:xfrm>
        </p:spPr>
        <p:txBody>
          <a:bodyPr>
            <a:normAutofit/>
          </a:bodyPr>
          <a:lstStyle/>
          <a:p>
            <a:r>
              <a:rPr lang="es-MX" sz="2800" dirty="0" smtClean="0"/>
              <a:t>Patronales</a:t>
            </a:r>
            <a:endParaRPr lang="es-MX" sz="2800" dirty="0"/>
          </a:p>
        </p:txBody>
      </p:sp>
    </p:spTree>
    <p:extLst>
      <p:ext uri="{BB962C8B-B14F-4D97-AF65-F5344CB8AC3E}">
        <p14:creationId xmlns:p14="http://schemas.microsoft.com/office/powerpoint/2010/main" val="26132131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Sandra\Documents\Tec\Relaciones publicas\sindicato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599810" y="692696"/>
            <a:ext cx="2076646" cy="2273004"/>
          </a:xfrm>
          <a:prstGeom prst="rect">
            <a:avLst/>
          </a:prstGeom>
          <a:noFill/>
        </p:spPr>
      </p:pic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xfrm>
            <a:off x="1043490" y="260648"/>
            <a:ext cx="7024744" cy="1143000"/>
          </a:xfrm>
        </p:spPr>
        <p:txBody>
          <a:bodyPr>
            <a:normAutofit/>
          </a:bodyPr>
          <a:lstStyle/>
          <a:p>
            <a:r>
              <a:rPr lang="es-MX" sz="2800" dirty="0" smtClean="0"/>
              <a:t>Sindicatos</a:t>
            </a:r>
            <a:endParaRPr lang="es-MX" sz="2800" dirty="0"/>
          </a:p>
        </p:txBody>
      </p:sp>
      <p:sp>
        <p:nvSpPr>
          <p:cNvPr id="5" name="4 Marcador de contenido"/>
          <p:cNvSpPr>
            <a:spLocks noGrp="1"/>
          </p:cNvSpPr>
          <p:nvPr>
            <p:ph idx="1"/>
          </p:nvPr>
        </p:nvSpPr>
        <p:spPr>
          <a:xfrm>
            <a:off x="467544" y="1556792"/>
            <a:ext cx="8208912" cy="5040560"/>
          </a:xfrm>
        </p:spPr>
        <p:txBody>
          <a:bodyPr>
            <a:normAutofit fontScale="92500" lnSpcReduction="10000"/>
          </a:bodyPr>
          <a:lstStyle/>
          <a:p>
            <a:pPr algn="just">
              <a:lnSpc>
                <a:spcPct val="160000"/>
              </a:lnSpc>
            </a:pPr>
            <a:r>
              <a:rPr lang="es-MX" dirty="0" smtClean="0"/>
              <a:t>Los movimientos sindicales se basan en las herramientas de las RRPP para recuperar su poder e </a:t>
            </a:r>
            <a:r>
              <a:rPr lang="es-MX" dirty="0" smtClean="0"/>
              <a:t>influencia.</a:t>
            </a:r>
            <a:endParaRPr lang="es-MX" dirty="0" smtClean="0"/>
          </a:p>
          <a:p>
            <a:pPr algn="just">
              <a:lnSpc>
                <a:spcPct val="160000"/>
              </a:lnSpc>
            </a:pPr>
            <a:r>
              <a:rPr lang="es-MX" dirty="0" smtClean="0"/>
              <a:t>En EU los sindicatos invierten millones de dólares para apoyar a aquellos candidatos que sean más favorables para sus </a:t>
            </a:r>
            <a:r>
              <a:rPr lang="es-MX" dirty="0" smtClean="0"/>
              <a:t>intereses.</a:t>
            </a:r>
            <a:endParaRPr lang="es-MX" dirty="0" smtClean="0"/>
          </a:p>
          <a:p>
            <a:pPr algn="just">
              <a:lnSpc>
                <a:spcPct val="160000"/>
              </a:lnSpc>
            </a:pPr>
            <a:r>
              <a:rPr lang="es-MX" dirty="0" smtClean="0"/>
              <a:t>También invierten en campañas de </a:t>
            </a:r>
            <a:r>
              <a:rPr lang="es-MX" dirty="0" err="1" smtClean="0"/>
              <a:t>lobbismo</a:t>
            </a:r>
            <a:r>
              <a:rPr lang="es-MX" dirty="0" smtClean="0"/>
              <a:t>.</a:t>
            </a:r>
            <a:endParaRPr lang="es-MX" dirty="0" smtClean="0"/>
          </a:p>
          <a:p>
            <a:pPr algn="just">
              <a:lnSpc>
                <a:spcPct val="160000"/>
              </a:lnSpc>
            </a:pPr>
            <a:r>
              <a:rPr lang="es-MX" dirty="0" smtClean="0"/>
              <a:t>Hacen uso de las RRPP para mantener informados a los afiliados de los servicios que reciben a cambio de sus </a:t>
            </a:r>
            <a:r>
              <a:rPr lang="es-MX" dirty="0" smtClean="0"/>
              <a:t>cuotas.</a:t>
            </a:r>
            <a:endParaRPr lang="es-MX" dirty="0"/>
          </a:p>
          <a:p>
            <a:pPr>
              <a:lnSpc>
                <a:spcPct val="160000"/>
              </a:lnSpc>
            </a:pPr>
            <a:endParaRPr lang="es-MX" dirty="0" smtClean="0"/>
          </a:p>
        </p:txBody>
      </p:sp>
    </p:spTree>
    <p:extLst>
      <p:ext uri="{BB962C8B-B14F-4D97-AF65-F5344CB8AC3E}">
        <p14:creationId xmlns:p14="http://schemas.microsoft.com/office/powerpoint/2010/main" val="37021378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Sandra\Documents\Tec\Relaciones publicas\img_nosotros_principio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516216" y="4365104"/>
            <a:ext cx="2143125" cy="2124075"/>
          </a:xfrm>
          <a:prstGeom prst="rect">
            <a:avLst/>
          </a:prstGeom>
          <a:noFill/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43490" y="188640"/>
            <a:ext cx="7024744" cy="1143000"/>
          </a:xfrm>
        </p:spPr>
        <p:txBody>
          <a:bodyPr>
            <a:normAutofit/>
          </a:bodyPr>
          <a:lstStyle/>
          <a:p>
            <a:r>
              <a:rPr lang="es-MX" sz="2800" dirty="0" smtClean="0"/>
              <a:t>Asociaciones profesionales</a:t>
            </a:r>
            <a:endParaRPr lang="es-MX" sz="28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67544" y="1484784"/>
            <a:ext cx="8208912" cy="5040560"/>
          </a:xfrm>
        </p:spPr>
        <p:txBody>
          <a:bodyPr>
            <a:normAutofit fontScale="85000" lnSpcReduction="10000"/>
          </a:bodyPr>
          <a:lstStyle/>
          <a:p>
            <a:pPr algn="just">
              <a:lnSpc>
                <a:spcPct val="170000"/>
              </a:lnSpc>
            </a:pPr>
            <a:r>
              <a:rPr lang="es-MX" dirty="0" smtClean="0"/>
              <a:t>Buscan un mayor poder adquisitivo, mejores condiciones de trabajo y una aceptación pública de su papel </a:t>
            </a:r>
            <a:r>
              <a:rPr lang="es-MX" dirty="0" smtClean="0"/>
              <a:t>social.</a:t>
            </a:r>
            <a:endParaRPr lang="es-MX" dirty="0" smtClean="0"/>
          </a:p>
          <a:p>
            <a:pPr algn="just">
              <a:lnSpc>
                <a:spcPct val="170000"/>
              </a:lnSpc>
            </a:pPr>
            <a:r>
              <a:rPr lang="es-MX" dirty="0" smtClean="0"/>
              <a:t>No dedican sus esfuerzos a la negociación colectiva entre empresarios y </a:t>
            </a:r>
            <a:r>
              <a:rPr lang="es-MX" dirty="0" smtClean="0"/>
              <a:t>trabajadores.</a:t>
            </a:r>
            <a:endParaRPr lang="es-MX" dirty="0" smtClean="0"/>
          </a:p>
          <a:p>
            <a:pPr algn="just">
              <a:lnSpc>
                <a:spcPct val="170000"/>
              </a:lnSpc>
            </a:pPr>
            <a:r>
              <a:rPr lang="es-MX" dirty="0" smtClean="0"/>
              <a:t>Definen normas y códigos </a:t>
            </a:r>
            <a:r>
              <a:rPr lang="es-MX" dirty="0" smtClean="0"/>
              <a:t>éticos </a:t>
            </a:r>
            <a:r>
              <a:rPr lang="es-MX" dirty="0" smtClean="0"/>
              <a:t>de la actividad profesional, determinan los requisitos de admisión en su campo laboral y animan a sus miembros a mejorar sus </a:t>
            </a:r>
            <a:r>
              <a:rPr lang="es-MX" dirty="0" smtClean="0"/>
              <a:t>habilidades.</a:t>
            </a:r>
            <a:endParaRPr lang="es-MX" dirty="0" smtClean="0"/>
          </a:p>
          <a:p>
            <a:pPr algn="just">
              <a:lnSpc>
                <a:spcPct val="170000"/>
              </a:lnSpc>
            </a:pPr>
            <a:r>
              <a:rPr lang="es-MX" dirty="0" smtClean="0"/>
              <a:t>Son de alcance </a:t>
            </a:r>
            <a:r>
              <a:rPr lang="es-MX" dirty="0" smtClean="0"/>
              <a:t>nacional.</a:t>
            </a:r>
            <a:endParaRPr lang="es-MX" dirty="0" smtClean="0"/>
          </a:p>
        </p:txBody>
      </p:sp>
    </p:spTree>
    <p:extLst>
      <p:ext uri="{BB962C8B-B14F-4D97-AF65-F5344CB8AC3E}">
        <p14:creationId xmlns:p14="http://schemas.microsoft.com/office/powerpoint/2010/main" val="41779712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Sandra\Documents\Tec\Relaciones publicas\F1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0800000" flipV="1">
            <a:off x="6660232" y="721248"/>
            <a:ext cx="1994336" cy="1915664"/>
          </a:xfrm>
          <a:prstGeom prst="rect">
            <a:avLst/>
          </a:prstGeom>
          <a:noFill/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43490" y="908720"/>
            <a:ext cx="7024744" cy="1143000"/>
          </a:xfrm>
        </p:spPr>
        <p:txBody>
          <a:bodyPr/>
          <a:lstStyle/>
          <a:p>
            <a:r>
              <a:rPr lang="es-MX" dirty="0" smtClean="0"/>
              <a:t>Cámaras de comercio 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67544" y="2323652"/>
            <a:ext cx="8208912" cy="4345708"/>
          </a:xfrm>
        </p:spPr>
        <p:txBody>
          <a:bodyPr>
            <a:normAutofit fontScale="92500"/>
          </a:bodyPr>
          <a:lstStyle/>
          <a:p>
            <a:pPr algn="just">
              <a:lnSpc>
                <a:spcPct val="150000"/>
              </a:lnSpc>
            </a:pPr>
            <a:r>
              <a:rPr lang="es-MX" dirty="0" smtClean="0"/>
              <a:t>Es una asociación de empresarios y a menudo también de profesionales que trabaja para mejorar el clima comercial de su ciudad o para publicitar sus </a:t>
            </a:r>
            <a:r>
              <a:rPr lang="es-MX" dirty="0" smtClean="0"/>
              <a:t>atractivos.</a:t>
            </a:r>
            <a:endParaRPr lang="es-MX" dirty="0" smtClean="0"/>
          </a:p>
          <a:p>
            <a:pPr algn="just">
              <a:lnSpc>
                <a:spcPct val="150000"/>
              </a:lnSpc>
            </a:pPr>
            <a:r>
              <a:rPr lang="es-MX" dirty="0" smtClean="0"/>
              <a:t>Se constituye en el brazo de las relaciones públicas del gobierno </a:t>
            </a:r>
            <a:r>
              <a:rPr lang="es-MX" dirty="0" smtClean="0"/>
              <a:t>municipal. </a:t>
            </a:r>
            <a:endParaRPr lang="es-MX" dirty="0" smtClean="0"/>
          </a:p>
          <a:p>
            <a:pPr algn="just">
              <a:lnSpc>
                <a:spcPct val="150000"/>
              </a:lnSpc>
            </a:pPr>
            <a:r>
              <a:rPr lang="es-MX" dirty="0" smtClean="0"/>
              <a:t>Proporcionan la información para el beneficio de la </a:t>
            </a:r>
            <a:r>
              <a:rPr lang="es-MX" dirty="0" smtClean="0"/>
              <a:t>comunidad.</a:t>
            </a:r>
            <a:endParaRPr lang="es-MX" dirty="0" smtClean="0"/>
          </a:p>
          <a:p>
            <a:pPr algn="just">
              <a:lnSpc>
                <a:spcPct val="150000"/>
              </a:lnSpc>
            </a:pPr>
            <a:r>
              <a:rPr lang="es-MX" dirty="0" smtClean="0"/>
              <a:t>Son impulsores de la </a:t>
            </a:r>
            <a:r>
              <a:rPr lang="es-MX" dirty="0" smtClean="0"/>
              <a:t>comunidad.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5825484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43490" y="188640"/>
            <a:ext cx="7024744" cy="1143000"/>
          </a:xfrm>
        </p:spPr>
        <p:txBody>
          <a:bodyPr>
            <a:normAutofit/>
          </a:bodyPr>
          <a:lstStyle/>
          <a:p>
            <a:r>
              <a:rPr lang="es-MX" sz="2800" dirty="0" smtClean="0"/>
              <a:t>Grupos de defensa</a:t>
            </a:r>
            <a:endParaRPr lang="es-MX" sz="28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67544" y="1844824"/>
            <a:ext cx="8208912" cy="4680520"/>
          </a:xfrm>
        </p:spPr>
        <p:txBody>
          <a:bodyPr/>
          <a:lstStyle/>
          <a:p>
            <a:pPr algn="just">
              <a:lnSpc>
                <a:spcPct val="150000"/>
              </a:lnSpc>
            </a:pPr>
            <a:r>
              <a:rPr lang="es-MX" dirty="0" smtClean="0"/>
              <a:t>Trabajan a través del </a:t>
            </a:r>
            <a:r>
              <a:rPr lang="es-MX" dirty="0" err="1" smtClean="0"/>
              <a:t>lobbismo</a:t>
            </a:r>
            <a:r>
              <a:rPr lang="es-MX" dirty="0" smtClean="0"/>
              <a:t>.</a:t>
            </a:r>
            <a:endParaRPr lang="es-MX" dirty="0" smtClean="0"/>
          </a:p>
          <a:p>
            <a:pPr algn="just">
              <a:lnSpc>
                <a:spcPct val="150000"/>
              </a:lnSpc>
            </a:pPr>
            <a:r>
              <a:rPr lang="es-MX" dirty="0" smtClean="0"/>
              <a:t>Grupos ecologistas: Formas que utilizan para alcanzar sus objetivos </a:t>
            </a:r>
            <a:r>
              <a:rPr lang="es-MX" dirty="0" err="1" smtClean="0"/>
              <a:t>lobbismo</a:t>
            </a:r>
            <a:r>
              <a:rPr lang="es-MX" dirty="0" smtClean="0"/>
              <a:t>, litigios judiciales, manifestaciones </a:t>
            </a:r>
            <a:r>
              <a:rPr lang="es-MX" dirty="0" smtClean="0"/>
              <a:t>masivas.</a:t>
            </a:r>
            <a:endParaRPr lang="es-MX" dirty="0" smtClean="0"/>
          </a:p>
          <a:p>
            <a:pPr algn="just">
              <a:lnSpc>
                <a:spcPct val="150000"/>
              </a:lnSpc>
            </a:pPr>
            <a:r>
              <a:rPr lang="es-MX" dirty="0" smtClean="0"/>
              <a:t>Otros grupos activistas: Instituciones contra el tabaco, organizaciones </a:t>
            </a:r>
            <a:r>
              <a:rPr lang="es-MX" dirty="0" smtClean="0"/>
              <a:t>pro-</a:t>
            </a:r>
            <a:r>
              <a:rPr lang="es-MX" dirty="0" err="1" smtClean="0"/>
              <a:t>gays</a:t>
            </a:r>
            <a:r>
              <a:rPr lang="es-MX" dirty="0" smtClean="0"/>
              <a:t>.</a:t>
            </a:r>
            <a:endParaRPr lang="es-MX" dirty="0" smtClean="0"/>
          </a:p>
          <a:p>
            <a:pPr algn="just">
              <a:lnSpc>
                <a:spcPct val="150000"/>
              </a:lnSpc>
            </a:pPr>
            <a:r>
              <a:rPr lang="es-MX" dirty="0" smtClean="0"/>
              <a:t>Utilizan el </a:t>
            </a:r>
            <a:r>
              <a:rPr lang="es-MX" dirty="0" smtClean="0"/>
              <a:t>boicot.</a:t>
            </a:r>
            <a:endParaRPr lang="es-MX" dirty="0"/>
          </a:p>
        </p:txBody>
      </p:sp>
      <p:pic>
        <p:nvPicPr>
          <p:cNvPr id="6146" name="Picture 2" descr="C:\Users\Sandra\Documents\Tec\Relaciones publicas\14137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952814" y="4723314"/>
            <a:ext cx="2939666" cy="187403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0512884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Sandra\Documents\Tec\Relaciones publicas\fundraising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004044" y="4437112"/>
            <a:ext cx="1672412" cy="2063586"/>
          </a:xfrm>
          <a:prstGeom prst="rect">
            <a:avLst/>
          </a:prstGeom>
          <a:noFill/>
        </p:spPr>
      </p:pic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67544" y="2323652"/>
            <a:ext cx="8208912" cy="3508977"/>
          </a:xfrm>
        </p:spPr>
        <p:txBody>
          <a:bodyPr/>
          <a:lstStyle/>
          <a:p>
            <a:pPr algn="just">
              <a:lnSpc>
                <a:spcPct val="150000"/>
              </a:lnSpc>
            </a:pPr>
            <a:r>
              <a:rPr lang="es-MX" dirty="0" smtClean="0"/>
              <a:t>Campañas de correo directo para captar fondos y de </a:t>
            </a:r>
            <a:r>
              <a:rPr lang="es-MX" dirty="0" err="1" smtClean="0"/>
              <a:t>publicity</a:t>
            </a:r>
            <a:r>
              <a:rPr lang="es-MX" dirty="0" smtClean="0"/>
              <a:t> como </a:t>
            </a:r>
            <a:r>
              <a:rPr lang="es-MX" dirty="0" smtClean="0"/>
              <a:t>herramientas.</a:t>
            </a:r>
            <a:endParaRPr lang="es-MX" dirty="0" smtClean="0"/>
          </a:p>
          <a:p>
            <a:pPr algn="just">
              <a:lnSpc>
                <a:spcPct val="150000"/>
              </a:lnSpc>
              <a:buNone/>
            </a:pPr>
            <a:endParaRPr lang="es-MX" dirty="0" smtClean="0"/>
          </a:p>
          <a:p>
            <a:pPr algn="just">
              <a:lnSpc>
                <a:spcPct val="150000"/>
              </a:lnSpc>
            </a:pPr>
            <a:r>
              <a:rPr lang="es-MX" dirty="0" smtClean="0"/>
              <a:t>Forma para subsidiar y llegar a sus </a:t>
            </a:r>
            <a:r>
              <a:rPr lang="es-MX" dirty="0" smtClean="0"/>
              <a:t>objetivos.</a:t>
            </a:r>
            <a:endParaRPr lang="es-MX" dirty="0" smtClean="0"/>
          </a:p>
          <a:p>
            <a:pPr marL="68580" indent="0">
              <a:buNone/>
            </a:pPr>
            <a:endParaRPr lang="es-MX" dirty="0"/>
          </a:p>
        </p:txBody>
      </p:sp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xfrm>
            <a:off x="1003640" y="188640"/>
            <a:ext cx="7024744" cy="1143000"/>
          </a:xfrm>
        </p:spPr>
        <p:txBody>
          <a:bodyPr>
            <a:normAutofit/>
          </a:bodyPr>
          <a:lstStyle/>
          <a:p>
            <a:r>
              <a:rPr lang="es-MX" sz="2800" dirty="0" smtClean="0"/>
              <a:t>Captación de fondos</a:t>
            </a:r>
            <a:endParaRPr lang="es-MX" sz="2800" dirty="0"/>
          </a:p>
        </p:txBody>
      </p:sp>
    </p:spTree>
    <p:extLst>
      <p:ext uri="{BB962C8B-B14F-4D97-AF65-F5344CB8AC3E}">
        <p14:creationId xmlns:p14="http://schemas.microsoft.com/office/powerpoint/2010/main" val="34897032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43608" y="1124744"/>
            <a:ext cx="7024744" cy="1143000"/>
          </a:xfrm>
        </p:spPr>
        <p:txBody>
          <a:bodyPr/>
          <a:lstStyle/>
          <a:p>
            <a:r>
              <a:rPr lang="es-MX" dirty="0" smtClean="0"/>
              <a:t>Organizaciones Sociales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67544" y="2323652"/>
            <a:ext cx="8208912" cy="4345708"/>
          </a:xfrm>
        </p:spPr>
        <p:txBody>
          <a:bodyPr>
            <a:normAutofit fontScale="70000" lnSpcReduction="20000"/>
          </a:bodyPr>
          <a:lstStyle/>
          <a:p>
            <a:pPr algn="just">
              <a:lnSpc>
                <a:spcPct val="170000"/>
              </a:lnSpc>
            </a:pPr>
            <a:r>
              <a:rPr lang="es-MX" dirty="0" smtClean="0"/>
              <a:t>Estas organizaciones no tienen ánimo de </a:t>
            </a:r>
            <a:r>
              <a:rPr lang="es-MX" dirty="0" smtClean="0"/>
              <a:t>lucro. </a:t>
            </a:r>
            <a:endParaRPr lang="es-MX" dirty="0" smtClean="0"/>
          </a:p>
          <a:p>
            <a:pPr algn="just">
              <a:lnSpc>
                <a:spcPct val="170000"/>
              </a:lnSpc>
            </a:pPr>
            <a:r>
              <a:rPr lang="es-MX" dirty="0" smtClean="0"/>
              <a:t>Han sido considerados como «chicos buenos» de la </a:t>
            </a:r>
            <a:r>
              <a:rPr lang="es-MX" dirty="0" smtClean="0"/>
              <a:t>ciudad.</a:t>
            </a:r>
            <a:endParaRPr lang="es-MX" dirty="0" smtClean="0"/>
          </a:p>
          <a:p>
            <a:pPr algn="just">
              <a:lnSpc>
                <a:spcPct val="170000"/>
              </a:lnSpc>
            </a:pPr>
            <a:r>
              <a:rPr lang="es-MX" dirty="0" smtClean="0"/>
              <a:t>Organizaciones filantrópicas y altruistas que ayudan a la gente a tener una vida </a:t>
            </a:r>
            <a:r>
              <a:rPr lang="es-MX" dirty="0" smtClean="0"/>
              <a:t>mejor. </a:t>
            </a:r>
            <a:endParaRPr lang="es-MX" dirty="0" smtClean="0"/>
          </a:p>
          <a:p>
            <a:pPr algn="just">
              <a:lnSpc>
                <a:spcPct val="170000"/>
              </a:lnSpc>
            </a:pPr>
            <a:r>
              <a:rPr lang="es-MX" dirty="0" err="1" smtClean="0"/>
              <a:t>Boy</a:t>
            </a:r>
            <a:r>
              <a:rPr lang="es-MX" dirty="0" smtClean="0"/>
              <a:t> </a:t>
            </a:r>
            <a:r>
              <a:rPr lang="es-MX" dirty="0" smtClean="0"/>
              <a:t>scouts. </a:t>
            </a:r>
            <a:endParaRPr lang="es-MX" dirty="0" smtClean="0"/>
          </a:p>
          <a:p>
            <a:pPr algn="just">
              <a:lnSpc>
                <a:spcPct val="170000"/>
              </a:lnSpc>
            </a:pPr>
            <a:r>
              <a:rPr lang="es-MX" dirty="0" smtClean="0"/>
              <a:t>Pueden dividirse en dos tipos: </a:t>
            </a:r>
          </a:p>
          <a:p>
            <a:pPr marL="68580" indent="0" algn="just">
              <a:lnSpc>
                <a:spcPct val="170000"/>
              </a:lnSpc>
              <a:buNone/>
            </a:pPr>
            <a:r>
              <a:rPr lang="es-MX" dirty="0"/>
              <a:t>	</a:t>
            </a:r>
            <a:r>
              <a:rPr lang="es-MX" dirty="0" smtClean="0"/>
              <a:t>1.- </a:t>
            </a:r>
            <a:r>
              <a:rPr lang="es-MX" dirty="0" smtClean="0"/>
              <a:t>De </a:t>
            </a:r>
            <a:r>
              <a:rPr lang="es-MX" dirty="0" smtClean="0"/>
              <a:t>servicio (Grupo de asistencia sanitaria para ancianos)</a:t>
            </a:r>
          </a:p>
          <a:p>
            <a:pPr marL="68580" indent="0" algn="just">
              <a:lnSpc>
                <a:spcPct val="170000"/>
              </a:lnSpc>
              <a:buNone/>
            </a:pPr>
            <a:r>
              <a:rPr lang="es-MX" dirty="0"/>
              <a:t>	</a:t>
            </a:r>
            <a:r>
              <a:rPr lang="es-MX" dirty="0" smtClean="0"/>
              <a:t>2.- </a:t>
            </a:r>
            <a:r>
              <a:rPr lang="es-MX" dirty="0" smtClean="0"/>
              <a:t>De </a:t>
            </a:r>
            <a:r>
              <a:rPr lang="es-MX" dirty="0" smtClean="0"/>
              <a:t>defensa de una causa (Consejo de seguridad nacional)</a:t>
            </a:r>
          </a:p>
          <a:p>
            <a:pPr algn="just">
              <a:lnSpc>
                <a:spcPct val="170000"/>
              </a:lnSpc>
            </a:pPr>
            <a:r>
              <a:rPr lang="es-MX" dirty="0" smtClean="0"/>
              <a:t>Algunas pueden ser de ambos </a:t>
            </a:r>
            <a:r>
              <a:rPr lang="es-MX" dirty="0" smtClean="0"/>
              <a:t>tipos. </a:t>
            </a:r>
            <a:endParaRPr lang="es-MX" dirty="0" smtClean="0"/>
          </a:p>
          <a:p>
            <a:pPr marL="68580" indent="0">
              <a:buNone/>
            </a:pPr>
            <a:r>
              <a:rPr lang="es-MX" dirty="0"/>
              <a:t>	</a:t>
            </a:r>
          </a:p>
        </p:txBody>
      </p:sp>
      <p:pic>
        <p:nvPicPr>
          <p:cNvPr id="8194" name="Picture 2" descr="C:\Users\Sandra\Documents\Tec\Relaciones publicas\manos-unida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10800000" flipV="1">
            <a:off x="467545" y="332656"/>
            <a:ext cx="1473086" cy="1099904"/>
          </a:xfrm>
          <a:prstGeom prst="rect">
            <a:avLst/>
          </a:prstGeom>
          <a:noFill/>
        </p:spPr>
      </p:pic>
      <p:pic>
        <p:nvPicPr>
          <p:cNvPr id="8195" name="Picture 3" descr="C:\Users\Sandra\Documents\Tec\Relaciones publicas\NProfit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07704" y="332656"/>
            <a:ext cx="1827860" cy="138335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7089738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43490" y="557808"/>
            <a:ext cx="7024744" cy="1143000"/>
          </a:xfrm>
        </p:spPr>
        <p:txBody>
          <a:bodyPr>
            <a:normAutofit/>
          </a:bodyPr>
          <a:lstStyle/>
          <a:p>
            <a:r>
              <a:rPr lang="es-MX" sz="2800" dirty="0" smtClean="0"/>
              <a:t>Clasificación de organizaciones sociales</a:t>
            </a:r>
            <a:endParaRPr lang="es-MX" sz="28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67544" y="1916832"/>
            <a:ext cx="8208912" cy="4752528"/>
          </a:xfrm>
        </p:spPr>
        <p:txBody>
          <a:bodyPr>
            <a:normAutofit fontScale="70000" lnSpcReduction="20000"/>
          </a:bodyPr>
          <a:lstStyle/>
          <a:p>
            <a:pPr algn="just">
              <a:lnSpc>
                <a:spcPct val="160000"/>
              </a:lnSpc>
            </a:pPr>
            <a:r>
              <a:rPr lang="es-MX" dirty="0" smtClean="0"/>
              <a:t>De servicio social: trabajan por las necesidades sociales de individuos y </a:t>
            </a:r>
            <a:r>
              <a:rPr lang="es-MX" dirty="0" smtClean="0"/>
              <a:t>familias. </a:t>
            </a:r>
            <a:r>
              <a:rPr lang="es-MX" dirty="0" smtClean="0"/>
              <a:t>(Cruz Roja) </a:t>
            </a:r>
          </a:p>
          <a:p>
            <a:pPr algn="just">
              <a:lnSpc>
                <a:spcPct val="160000"/>
              </a:lnSpc>
            </a:pPr>
            <a:r>
              <a:rPr lang="es-MX" dirty="0" smtClean="0"/>
              <a:t>Sanitarias: Asociaciones que combaten una enfermedad </a:t>
            </a:r>
            <a:r>
              <a:rPr lang="es-MX" dirty="0" smtClean="0"/>
              <a:t>específica. </a:t>
            </a:r>
            <a:r>
              <a:rPr lang="es-MX" dirty="0" smtClean="0"/>
              <a:t>(Sociedad americana contra el cáncer) </a:t>
            </a:r>
          </a:p>
          <a:p>
            <a:pPr algn="just">
              <a:lnSpc>
                <a:spcPct val="160000"/>
              </a:lnSpc>
            </a:pPr>
            <a:r>
              <a:rPr lang="es-MX" dirty="0" smtClean="0"/>
              <a:t>Hospitales: Área RP amplia y en expansión, fin no </a:t>
            </a:r>
            <a:r>
              <a:rPr lang="es-MX" dirty="0" smtClean="0"/>
              <a:t>lucrativo. </a:t>
            </a:r>
            <a:endParaRPr lang="es-MX" dirty="0" smtClean="0"/>
          </a:p>
          <a:p>
            <a:pPr algn="just">
              <a:lnSpc>
                <a:spcPct val="160000"/>
              </a:lnSpc>
            </a:pPr>
            <a:r>
              <a:rPr lang="es-MX" dirty="0" smtClean="0"/>
              <a:t>Religiosas: Desarrollan proyectos de </a:t>
            </a:r>
            <a:r>
              <a:rPr lang="es-MX" dirty="0" smtClean="0"/>
              <a:t>beneficencia.</a:t>
            </a:r>
            <a:endParaRPr lang="es-MX" dirty="0" smtClean="0"/>
          </a:p>
          <a:p>
            <a:pPr algn="just">
              <a:lnSpc>
                <a:spcPct val="160000"/>
              </a:lnSpc>
            </a:pPr>
            <a:r>
              <a:rPr lang="es-MX" dirty="0" smtClean="0"/>
              <a:t>De asistencia social: Agencias gubernamentales y financiada con fondos </a:t>
            </a:r>
            <a:r>
              <a:rPr lang="es-MX" dirty="0" smtClean="0"/>
              <a:t>públicos. </a:t>
            </a:r>
            <a:endParaRPr lang="es-MX" dirty="0" smtClean="0"/>
          </a:p>
          <a:p>
            <a:pPr algn="just">
              <a:lnSpc>
                <a:spcPct val="160000"/>
              </a:lnSpc>
            </a:pPr>
            <a:r>
              <a:rPr lang="es-MX" dirty="0" smtClean="0"/>
              <a:t>Culturales: Desarrollan interés y participación del </a:t>
            </a:r>
            <a:r>
              <a:rPr lang="es-MX" dirty="0" smtClean="0"/>
              <a:t>público.</a:t>
            </a:r>
            <a:endParaRPr lang="es-MX" dirty="0" smtClean="0"/>
          </a:p>
          <a:p>
            <a:pPr algn="just">
              <a:lnSpc>
                <a:spcPct val="160000"/>
              </a:lnSpc>
            </a:pPr>
            <a:r>
              <a:rPr lang="es-MX" dirty="0" smtClean="0"/>
              <a:t>Fundaciones: El dinero para crear una fundación suele ser facilitado por una familia o un individuo </a:t>
            </a:r>
            <a:r>
              <a:rPr lang="es-MX" dirty="0" smtClean="0"/>
              <a:t>adinerado.</a:t>
            </a:r>
            <a:endParaRPr lang="es-MX" dirty="0" smtClean="0"/>
          </a:p>
        </p:txBody>
      </p:sp>
    </p:spTree>
    <p:extLst>
      <p:ext uri="{BB962C8B-B14F-4D97-AF65-F5344CB8AC3E}">
        <p14:creationId xmlns:p14="http://schemas.microsoft.com/office/powerpoint/2010/main" val="34029958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Metas de RRPP 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67544" y="2323652"/>
            <a:ext cx="8208912" cy="4345708"/>
          </a:xfrm>
        </p:spPr>
        <p:txBody>
          <a:bodyPr/>
          <a:lstStyle/>
          <a:p>
            <a:pPr algn="just">
              <a:lnSpc>
                <a:spcPct val="150000"/>
              </a:lnSpc>
            </a:pPr>
            <a:r>
              <a:rPr lang="es-MX" dirty="0" smtClean="0"/>
              <a:t>Fomentar el conocimiento por parte del público del propósito y actividades de la </a:t>
            </a:r>
            <a:r>
              <a:rPr lang="es-MX" dirty="0" smtClean="0"/>
              <a:t>organización.</a:t>
            </a:r>
            <a:endParaRPr lang="es-MX" dirty="0" smtClean="0"/>
          </a:p>
          <a:p>
            <a:pPr algn="just">
              <a:lnSpc>
                <a:spcPct val="150000"/>
              </a:lnSpc>
            </a:pPr>
            <a:r>
              <a:rPr lang="es-MX" dirty="0" smtClean="0"/>
              <a:t>Inducir a los individuos a utilizar los </a:t>
            </a:r>
            <a:r>
              <a:rPr lang="es-MX" dirty="0" smtClean="0"/>
              <a:t>servicios. </a:t>
            </a:r>
            <a:endParaRPr lang="es-MX" dirty="0" smtClean="0"/>
          </a:p>
          <a:p>
            <a:pPr algn="just">
              <a:lnSpc>
                <a:spcPct val="150000"/>
              </a:lnSpc>
            </a:pPr>
            <a:r>
              <a:rPr lang="es-MX" dirty="0" smtClean="0"/>
              <a:t>Crear materiales </a:t>
            </a:r>
            <a:r>
              <a:rPr lang="es-MX" dirty="0" smtClean="0"/>
              <a:t>educativos.</a:t>
            </a:r>
            <a:endParaRPr lang="es-MX" dirty="0" smtClean="0"/>
          </a:p>
          <a:p>
            <a:pPr algn="just">
              <a:lnSpc>
                <a:spcPct val="150000"/>
              </a:lnSpc>
            </a:pPr>
            <a:r>
              <a:rPr lang="es-MX" dirty="0" smtClean="0"/>
              <a:t>Reclutar y formar </a:t>
            </a:r>
            <a:r>
              <a:rPr lang="es-MX" dirty="0" smtClean="0"/>
              <a:t>voluntarios. </a:t>
            </a:r>
            <a:endParaRPr lang="es-MX" dirty="0" smtClean="0"/>
          </a:p>
          <a:p>
            <a:pPr algn="just">
              <a:lnSpc>
                <a:spcPct val="150000"/>
              </a:lnSpc>
            </a:pPr>
            <a:r>
              <a:rPr lang="es-MX" dirty="0" smtClean="0"/>
              <a:t>Obtener </a:t>
            </a:r>
            <a:r>
              <a:rPr lang="es-MX" dirty="0" smtClean="0"/>
              <a:t>fondos. </a:t>
            </a:r>
            <a:endParaRPr lang="es-MX" dirty="0" smtClean="0"/>
          </a:p>
          <a:p>
            <a:pPr marL="68580" indent="0">
              <a:buNone/>
            </a:pP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1337504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Sandra\Documents\Tec\Relaciones publicas\comunicacion-empresarial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499992" y="1720310"/>
            <a:ext cx="4198466" cy="3148850"/>
          </a:xfrm>
          <a:prstGeom prst="rect">
            <a:avLst/>
          </a:prstGeom>
          <a:noFill/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43490" y="188640"/>
            <a:ext cx="7024744" cy="1143000"/>
          </a:xfrm>
        </p:spPr>
        <p:txBody>
          <a:bodyPr>
            <a:normAutofit/>
          </a:bodyPr>
          <a:lstStyle/>
          <a:p>
            <a:r>
              <a:rPr lang="es-MX" sz="2800" dirty="0" smtClean="0"/>
              <a:t>Modo para lograrlo </a:t>
            </a:r>
            <a:endParaRPr lang="es-MX" sz="28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67544" y="2323652"/>
            <a:ext cx="7353265" cy="3508977"/>
          </a:xfrm>
        </p:spPr>
        <p:txBody>
          <a:bodyPr/>
          <a:lstStyle/>
          <a:p>
            <a:pPr algn="just">
              <a:lnSpc>
                <a:spcPct val="150000"/>
              </a:lnSpc>
            </a:pPr>
            <a:r>
              <a:rPr lang="es-MX" dirty="0" smtClean="0"/>
              <a:t>Patrocinio de </a:t>
            </a:r>
            <a:r>
              <a:rPr lang="es-MX" dirty="0" smtClean="0"/>
              <a:t>eventos. </a:t>
            </a:r>
            <a:endParaRPr lang="es-MX" dirty="0" smtClean="0"/>
          </a:p>
          <a:p>
            <a:pPr algn="just">
              <a:lnSpc>
                <a:spcPct val="150000"/>
              </a:lnSpc>
            </a:pPr>
            <a:r>
              <a:rPr lang="es-MX" dirty="0" smtClean="0"/>
              <a:t>Motivación de </a:t>
            </a:r>
            <a:r>
              <a:rPr lang="es-MX" dirty="0" smtClean="0"/>
              <a:t>donantes. </a:t>
            </a:r>
            <a:endParaRPr lang="es-MX" dirty="0" smtClean="0"/>
          </a:p>
          <a:p>
            <a:pPr algn="just">
              <a:lnSpc>
                <a:spcPct val="150000"/>
              </a:lnSpc>
            </a:pPr>
            <a:r>
              <a:rPr lang="es-MX" dirty="0" smtClean="0"/>
              <a:t>Donativos de </a:t>
            </a:r>
            <a:r>
              <a:rPr lang="es-MX" dirty="0" smtClean="0"/>
              <a:t>empresas.</a:t>
            </a:r>
            <a:endParaRPr lang="es-MX" dirty="0" smtClean="0"/>
          </a:p>
          <a:p>
            <a:pPr algn="just">
              <a:lnSpc>
                <a:spcPct val="150000"/>
              </a:lnSpc>
            </a:pPr>
            <a:r>
              <a:rPr lang="es-MX" dirty="0" smtClean="0"/>
              <a:t>Correo </a:t>
            </a:r>
            <a:r>
              <a:rPr lang="es-MX" dirty="0" smtClean="0"/>
              <a:t>directo. </a:t>
            </a:r>
            <a:endParaRPr lang="es-MX" dirty="0" smtClean="0"/>
          </a:p>
          <a:p>
            <a:pPr algn="just">
              <a:lnSpc>
                <a:spcPct val="150000"/>
              </a:lnSpc>
            </a:pPr>
            <a:r>
              <a:rPr lang="es-MX" dirty="0" smtClean="0"/>
              <a:t>Líneas telefónicas </a:t>
            </a:r>
            <a:r>
              <a:rPr lang="es-MX" dirty="0" smtClean="0"/>
              <a:t>gratuitas. </a:t>
            </a:r>
            <a:endParaRPr lang="es-MX" dirty="0" smtClean="0"/>
          </a:p>
          <a:p>
            <a:pPr marL="68580" indent="0">
              <a:buNone/>
            </a:pP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38634317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Origen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105</TotalTime>
  <Words>651</Words>
  <Application>Microsoft Office PowerPoint</Application>
  <PresentationFormat>Presentación en pantalla (4:3)</PresentationFormat>
  <Paragraphs>74</Paragraphs>
  <Slides>13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14" baseType="lpstr">
      <vt:lpstr>Austin</vt:lpstr>
      <vt:lpstr>Organizaciones sin ánimo de lucro </vt:lpstr>
      <vt:lpstr>Presentación de PowerPoint</vt:lpstr>
      <vt:lpstr>Asociaciones </vt:lpstr>
      <vt:lpstr>Patronales</vt:lpstr>
      <vt:lpstr>Sindicatos</vt:lpstr>
      <vt:lpstr>Asociaciones profesionales</vt:lpstr>
      <vt:lpstr>Cámaras de comercio </vt:lpstr>
      <vt:lpstr>Grupos de defensa</vt:lpstr>
      <vt:lpstr>Captación de fondos</vt:lpstr>
      <vt:lpstr>Organizaciones Sociales</vt:lpstr>
      <vt:lpstr>Clasificación de organizaciones sociales</vt:lpstr>
      <vt:lpstr>Metas de RRPP </vt:lpstr>
      <vt:lpstr>Modo para lograrlo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Organizaciones sin ánimo de lucro</dc:title>
  <dc:creator>Sandra Lorena Márquez Reyes</dc:creator>
  <cp:lastModifiedBy>Sandra Lorena Márquez Reyes</cp:lastModifiedBy>
  <cp:revision>11</cp:revision>
  <dcterms:created xsi:type="dcterms:W3CDTF">2012-03-12T22:59:06Z</dcterms:created>
  <dcterms:modified xsi:type="dcterms:W3CDTF">2012-04-24T01:09:12Z</dcterms:modified>
</cp:coreProperties>
</file>