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8" r:id="rId10"/>
    <p:sldId id="269" r:id="rId11"/>
    <p:sldId id="270" r:id="rId12"/>
    <p:sldId id="271" r:id="rId13"/>
    <p:sldId id="272" r:id="rId14"/>
    <p:sldId id="275" r:id="rId15"/>
    <p:sldId id="276" r:id="rId16"/>
    <p:sldId id="277" r:id="rId17"/>
    <p:sldId id="278" r:id="rId18"/>
    <p:sldId id="265" r:id="rId19"/>
    <p:sldId id="26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6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abril 25,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abril 25,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abril 25,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abril 25,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abril 25,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abril 25,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abril 25,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abril 25,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abril 25,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abril 25,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abril 25,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abril 25, 2012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 err="1" smtClean="0"/>
              <a:t>Membership</a:t>
            </a:r>
            <a:r>
              <a:rPr lang="es-ES" dirty="0" smtClean="0"/>
              <a:t> </a:t>
            </a:r>
            <a:r>
              <a:rPr lang="es-ES" dirty="0" err="1" smtClean="0"/>
              <a:t>Organizations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098954" y="3703443"/>
            <a:ext cx="3886200" cy="1825625"/>
          </a:xfrm>
        </p:spPr>
        <p:txBody>
          <a:bodyPr/>
          <a:lstStyle/>
          <a:p>
            <a:pPr algn="r"/>
            <a:r>
              <a:rPr lang="es-ES" dirty="0" smtClean="0"/>
              <a:t>Mariana Torres Morales</a:t>
            </a:r>
          </a:p>
          <a:p>
            <a:pPr algn="r"/>
            <a:r>
              <a:rPr lang="es-ES" dirty="0" smtClean="0"/>
              <a:t>Ingrid Rodríguez Barrera</a:t>
            </a:r>
          </a:p>
          <a:p>
            <a:pPr algn="r"/>
            <a:r>
              <a:rPr lang="es-ES" dirty="0" smtClean="0"/>
              <a:t>Verónica Castillo Polo</a:t>
            </a:r>
          </a:p>
          <a:p>
            <a:pPr algn="r"/>
            <a:r>
              <a:rPr lang="es-ES" dirty="0" smtClean="0"/>
              <a:t>Isaac </a:t>
            </a:r>
            <a:r>
              <a:rPr lang="es-ES" dirty="0"/>
              <a:t>R</a:t>
            </a:r>
            <a:r>
              <a:rPr lang="es-ES" dirty="0" smtClean="0"/>
              <a:t>uiz Moyo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7564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Trade</a:t>
            </a:r>
            <a:r>
              <a:rPr lang="es-ES" dirty="0" smtClean="0"/>
              <a:t> </a:t>
            </a:r>
            <a:r>
              <a:rPr lang="es-ES" dirty="0" err="1" smtClean="0"/>
              <a:t>Associations</a:t>
            </a:r>
            <a:r>
              <a:rPr lang="es-ES" sz="1800" dirty="0" smtClean="0"/>
              <a:t/>
            </a:r>
            <a:br>
              <a:rPr lang="es-ES" sz="1800" dirty="0" smtClean="0"/>
            </a:br>
            <a:r>
              <a:rPr lang="es-ES" sz="1800" dirty="0" smtClean="0"/>
              <a:t>Asociaciones Comerciales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4114518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s-ES" dirty="0" smtClean="0"/>
              <a:t>Se encuentran en </a:t>
            </a:r>
            <a:r>
              <a:rPr lang="es-ES" dirty="0"/>
              <a:t>manos de entidades </a:t>
            </a:r>
            <a:r>
              <a:rPr lang="es-ES" dirty="0" smtClean="0"/>
              <a:t>corporativas.</a:t>
            </a:r>
          </a:p>
          <a:p>
            <a:pPr marL="68580" indent="0">
              <a:buNone/>
            </a:pPr>
            <a:endParaRPr lang="es-ES" dirty="0"/>
          </a:p>
          <a:p>
            <a:pPr marL="68580" indent="0">
              <a:buNone/>
            </a:pPr>
            <a:r>
              <a:rPr lang="es-ES" dirty="0" smtClean="0"/>
              <a:t>Los afiliados son personas dentro de las Asociaciones Comerciales, usualmente son:</a:t>
            </a:r>
          </a:p>
          <a:p>
            <a:r>
              <a:rPr lang="es-ES" dirty="0" smtClean="0"/>
              <a:t>Manufactureras</a:t>
            </a:r>
          </a:p>
          <a:p>
            <a:r>
              <a:rPr lang="es-ES" dirty="0" smtClean="0"/>
              <a:t>Mayoristas y Minoristas</a:t>
            </a:r>
          </a:p>
          <a:p>
            <a:r>
              <a:rPr lang="es-ES" dirty="0" smtClean="0"/>
              <a:t>Distribuidores.</a:t>
            </a:r>
          </a:p>
          <a:p>
            <a:pPr marL="68580" indent="0">
              <a:buNone/>
            </a:pPr>
            <a:endParaRPr lang="es-ES" i="1" dirty="0" smtClean="0"/>
          </a:p>
          <a:p>
            <a:pPr marL="68580" indent="0">
              <a:buNone/>
            </a:pPr>
            <a:endParaRPr lang="es-ES" i="1" dirty="0"/>
          </a:p>
          <a:p>
            <a:pPr marL="68580" indent="0" algn="ctr">
              <a:buNone/>
            </a:pPr>
            <a:r>
              <a:rPr lang="es-ES" i="1" dirty="0"/>
              <a:t>M</a:t>
            </a:r>
            <a:r>
              <a:rPr lang="es-ES" i="1" dirty="0" smtClean="0"/>
              <a:t>ediante </a:t>
            </a:r>
            <a:r>
              <a:rPr lang="es-ES" i="1" dirty="0"/>
              <a:t>la representación de la industria en su conjunto, una asociación a</a:t>
            </a:r>
            <a:r>
              <a:rPr lang="es-ES" i="1" dirty="0" smtClean="0"/>
              <a:t> </a:t>
            </a:r>
            <a:r>
              <a:rPr lang="es-ES" i="1" dirty="0"/>
              <a:t>menudo es más eficaz como fuente de noticias </a:t>
            </a:r>
            <a:r>
              <a:rPr lang="es-ES" i="1" dirty="0" smtClean="0"/>
              <a:t>que una </a:t>
            </a:r>
            <a:r>
              <a:rPr lang="es-ES" i="1" dirty="0"/>
              <a:t>empresa </a:t>
            </a:r>
            <a:r>
              <a:rPr lang="es-ES" i="1" dirty="0" smtClean="0"/>
              <a:t>individual.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3563693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apc-main.png"/>
          <p:cNvPicPr>
            <a:picLocks noChangeAspect="1"/>
          </p:cNvPicPr>
          <p:nvPr/>
        </p:nvPicPr>
        <p:blipFill>
          <a:blip r:embed="rId2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034" y="1277375"/>
            <a:ext cx="1595432" cy="109089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A </a:t>
            </a:r>
            <a:r>
              <a:rPr lang="es-ES" dirty="0" err="1" smtClean="0"/>
              <a:t>Typical</a:t>
            </a:r>
            <a:r>
              <a:rPr lang="es-ES" dirty="0" smtClean="0"/>
              <a:t> </a:t>
            </a:r>
            <a:r>
              <a:rPr lang="es-ES" dirty="0" err="1" smtClean="0"/>
              <a:t>Program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1600" dirty="0" smtClean="0"/>
              <a:t>¿Cómo funcionan las RRPP dentro de las Asociaciones?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8580" indent="0" algn="ctr">
              <a:buNone/>
            </a:pPr>
            <a:r>
              <a:rPr lang="es-ES" b="1" cap="small" dirty="0" smtClean="0">
                <a:solidFill>
                  <a:srgbClr val="000038"/>
                </a:solidFill>
              </a:rPr>
              <a:t>                American </a:t>
            </a:r>
            <a:r>
              <a:rPr lang="es-ES" b="1" cap="small" dirty="0" err="1" smtClean="0">
                <a:solidFill>
                  <a:srgbClr val="000038"/>
                </a:solidFill>
              </a:rPr>
              <a:t>Plastics</a:t>
            </a:r>
            <a:r>
              <a:rPr lang="es-ES" b="1" cap="small" dirty="0" smtClean="0">
                <a:solidFill>
                  <a:srgbClr val="000038"/>
                </a:solidFill>
              </a:rPr>
              <a:t> Council</a:t>
            </a:r>
          </a:p>
          <a:p>
            <a:pPr marL="68580" indent="0" algn="ctr">
              <a:buNone/>
            </a:pPr>
            <a:endParaRPr lang="es-ES" b="1" cap="small" dirty="0"/>
          </a:p>
          <a:p>
            <a:pPr marL="68580" indent="0" algn="just">
              <a:buNone/>
            </a:pPr>
            <a:r>
              <a:rPr lang="es-ES" dirty="0" smtClean="0"/>
              <a:t>Cuenta con</a:t>
            </a:r>
            <a:r>
              <a:rPr lang="es-ES" b="1" dirty="0" smtClean="0"/>
              <a:t>: </a:t>
            </a:r>
            <a:r>
              <a:rPr lang="es-ES" dirty="0"/>
              <a:t>consejo de administración, el personal </a:t>
            </a:r>
            <a:r>
              <a:rPr lang="es-ES" dirty="0" smtClean="0"/>
              <a:t>remunerado y el servicio de </a:t>
            </a:r>
            <a:r>
              <a:rPr lang="es-ES" b="1" dirty="0" smtClean="0"/>
              <a:t>una firma de RRPP</a:t>
            </a:r>
            <a:r>
              <a:rPr lang="es-ES" dirty="0" smtClean="0"/>
              <a:t>.</a:t>
            </a:r>
          </a:p>
          <a:p>
            <a:pPr marL="68580" indent="0" algn="just">
              <a:buNone/>
            </a:pPr>
            <a:endParaRPr lang="es-ES" dirty="0"/>
          </a:p>
          <a:p>
            <a:pPr marL="68580" indent="0" algn="ctr">
              <a:buNone/>
            </a:pPr>
            <a:r>
              <a:rPr lang="es-ES" cap="small" dirty="0" smtClean="0">
                <a:solidFill>
                  <a:srgbClr val="800000"/>
                </a:solidFill>
              </a:rPr>
              <a:t>Problema</a:t>
            </a:r>
            <a:r>
              <a:rPr lang="es-ES" dirty="0" smtClean="0">
                <a:solidFill>
                  <a:srgbClr val="800000"/>
                </a:solidFill>
              </a:rPr>
              <a:t>: La industria del plástico es atacada por </a:t>
            </a:r>
            <a:r>
              <a:rPr lang="es-ES" smtClean="0">
                <a:solidFill>
                  <a:srgbClr val="800000"/>
                </a:solidFill>
              </a:rPr>
              <a:t>grupos ecológicos.</a:t>
            </a:r>
            <a:endParaRPr lang="es-ES" dirty="0" smtClean="0">
              <a:solidFill>
                <a:srgbClr val="800000"/>
              </a:solidFill>
            </a:endParaRPr>
          </a:p>
          <a:p>
            <a:pPr marL="68580" indent="0" algn="just">
              <a:buNone/>
            </a:pPr>
            <a:endParaRPr lang="es-ES" b="1" dirty="0" smtClean="0"/>
          </a:p>
          <a:p>
            <a:pPr marL="68580" indent="0" algn="just">
              <a:buNone/>
            </a:pPr>
            <a:r>
              <a:rPr lang="es-ES" dirty="0" smtClean="0"/>
              <a:t>OBJETIVOS:</a:t>
            </a:r>
          </a:p>
          <a:p>
            <a:pPr algn="just"/>
            <a:r>
              <a:rPr lang="es-ES" dirty="0" smtClean="0"/>
              <a:t>Crear soluciones objetivas a largo plazo.</a:t>
            </a:r>
          </a:p>
          <a:p>
            <a:pPr algn="just"/>
            <a:r>
              <a:rPr lang="es-ES" dirty="0" smtClean="0"/>
              <a:t>Convertirse en un recurso informativo/educativo </a:t>
            </a:r>
            <a:r>
              <a:rPr lang="es-ES" dirty="0"/>
              <a:t>disponibles para la gestión de residuos </a:t>
            </a:r>
            <a:r>
              <a:rPr lang="es-ES" dirty="0" smtClean="0"/>
              <a:t>y personas influyentes.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564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solución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0" y="1492120"/>
            <a:ext cx="7772400" cy="4465777"/>
          </a:xfrm>
        </p:spPr>
        <p:txBody>
          <a:bodyPr>
            <a:normAutofit/>
          </a:bodyPr>
          <a:lstStyle/>
          <a:p>
            <a:r>
              <a:rPr lang="es-ES" dirty="0" smtClean="0"/>
              <a:t>Folleto de 36 páginas llamado “</a:t>
            </a:r>
            <a:r>
              <a:rPr lang="es-ES" dirty="0" err="1" smtClean="0"/>
              <a:t>The</a:t>
            </a:r>
            <a:r>
              <a:rPr lang="es-ES" dirty="0" smtClean="0"/>
              <a:t> Solid </a:t>
            </a:r>
            <a:r>
              <a:rPr lang="es-ES" dirty="0" err="1" smtClean="0"/>
              <a:t>Waste</a:t>
            </a:r>
            <a:r>
              <a:rPr lang="es-ES" dirty="0" smtClean="0"/>
              <a:t> </a:t>
            </a:r>
            <a:r>
              <a:rPr lang="es-ES" dirty="0" err="1" smtClean="0"/>
              <a:t>Problem</a:t>
            </a:r>
            <a:r>
              <a:rPr lang="es-ES" dirty="0" smtClean="0"/>
              <a:t>: No Single Cause, No Single </a:t>
            </a:r>
            <a:r>
              <a:rPr lang="es-ES" dirty="0" err="1" smtClean="0"/>
              <a:t>Solution</a:t>
            </a:r>
            <a:r>
              <a:rPr lang="es-ES" dirty="0" smtClean="0"/>
              <a:t>”.</a:t>
            </a:r>
          </a:p>
          <a:p>
            <a:r>
              <a:rPr lang="es-ES" dirty="0" smtClean="0"/>
              <a:t>Folletos con datos duros y estadísticas.</a:t>
            </a:r>
          </a:p>
          <a:p>
            <a:r>
              <a:rPr lang="es-ES" dirty="0" smtClean="0"/>
              <a:t>Presentación de un anuncio “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Urgent</a:t>
            </a:r>
            <a:r>
              <a:rPr lang="es-ES" dirty="0" smtClean="0"/>
              <a:t> </a:t>
            </a:r>
            <a:r>
              <a:rPr lang="es-ES" dirty="0" err="1" smtClean="0"/>
              <a:t>Need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Recycle</a:t>
            </a:r>
            <a:r>
              <a:rPr lang="es-ES" dirty="0" smtClean="0"/>
              <a:t>” en revistas como TIME.</a:t>
            </a:r>
          </a:p>
          <a:p>
            <a:pPr marL="68580" indent="0" algn="ctr">
              <a:buNone/>
            </a:pPr>
            <a:r>
              <a:rPr lang="es-ES" sz="9500" dirty="0" smtClean="0">
                <a:solidFill>
                  <a:srgbClr val="800000"/>
                </a:solidFill>
              </a:rPr>
              <a:t>=</a:t>
            </a:r>
          </a:p>
          <a:p>
            <a:pPr marL="68580" indent="0" algn="ctr">
              <a:buNone/>
            </a:pPr>
            <a:r>
              <a:rPr lang="es-ES" dirty="0" smtClean="0"/>
              <a:t>Más de un tercio de los líderes de opinión comenzaron a percibir a la industria del plástico como una industria </a:t>
            </a:r>
            <a:r>
              <a:rPr lang="es-ES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comprometida</a:t>
            </a:r>
            <a:r>
              <a:rPr lang="es-ES" dirty="0" smtClean="0"/>
              <a:t> con el medio ambiente.</a:t>
            </a:r>
          </a:p>
          <a:p>
            <a:pPr marL="6858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709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 </a:t>
            </a:r>
            <a:r>
              <a:rPr lang="es-ES" dirty="0" err="1" smtClean="0"/>
              <a:t>Variety</a:t>
            </a:r>
            <a:r>
              <a:rPr lang="es-ES" dirty="0" smtClean="0"/>
              <a:t> of </a:t>
            </a:r>
            <a:r>
              <a:rPr lang="es-ES" dirty="0" err="1" smtClean="0"/>
              <a:t>Approaches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280451" y="1574831"/>
            <a:ext cx="3657600" cy="3200400"/>
          </a:xfrm>
        </p:spPr>
        <p:txBody>
          <a:bodyPr/>
          <a:lstStyle/>
          <a:p>
            <a:r>
              <a:rPr lang="es-ES" dirty="0" smtClean="0"/>
              <a:t>Preparación de historias para los periódicos y revistas</a:t>
            </a:r>
          </a:p>
          <a:p>
            <a:pPr marL="68580" indent="0">
              <a:buNone/>
            </a:pPr>
            <a:r>
              <a:rPr lang="es-ES" dirty="0" smtClean="0"/>
              <a:t> (recetas, instructivos …).</a:t>
            </a:r>
          </a:p>
          <a:p>
            <a:endParaRPr lang="es-ES" dirty="0"/>
          </a:p>
          <a:p>
            <a:r>
              <a:rPr lang="es-ES" dirty="0" smtClean="0"/>
              <a:t>Distribución de </a:t>
            </a:r>
            <a:r>
              <a:rPr lang="es-ES" i="1" dirty="0" smtClean="0"/>
              <a:t>media kits.</a:t>
            </a:r>
          </a:p>
          <a:p>
            <a:endParaRPr lang="es-ES" i="1" dirty="0"/>
          </a:p>
          <a:p>
            <a:r>
              <a:rPr lang="es-ES" dirty="0" smtClean="0"/>
              <a:t>Campañas publicitarias.</a:t>
            </a:r>
            <a:endParaRPr lang="es-ES" dirty="0"/>
          </a:p>
        </p:txBody>
      </p:sp>
      <p:pic>
        <p:nvPicPr>
          <p:cNvPr id="8" name="Imagen 7" descr="tumblr_m0hvyuX33c1qfzis7o1_5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475" y="1417638"/>
            <a:ext cx="3094639" cy="398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830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Título"/>
          <p:cNvSpPr>
            <a:spLocks noGrp="1"/>
          </p:cNvSpPr>
          <p:nvPr>
            <p:ph type="ctrTitle"/>
          </p:nvPr>
        </p:nvSpPr>
        <p:spPr>
          <a:xfrm>
            <a:off x="805249" y="533616"/>
            <a:ext cx="5470525" cy="844406"/>
          </a:xfrm>
        </p:spPr>
        <p:txBody>
          <a:bodyPr/>
          <a:lstStyle/>
          <a:p>
            <a:r>
              <a:rPr lang="es-MX" dirty="0">
                <a:latin typeface="Calibri" charset="0"/>
              </a:rPr>
              <a:t>Una Campaña Local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94946" y="1795798"/>
            <a:ext cx="7161212" cy="3960812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80000"/>
              </a:lnSpc>
              <a:buFont typeface="Arial" charset="0"/>
              <a:buChar char="•"/>
            </a:pPr>
            <a:r>
              <a:rPr lang="es-MX" sz="2200" dirty="0">
                <a:solidFill>
                  <a:srgbClr val="FFFFFF"/>
                </a:solidFill>
                <a:latin typeface="Calibri" charset="0"/>
              </a:rPr>
              <a:t>Los programas de RRPP deben estar dirigidos a audiencias o públicos específicos.</a:t>
            </a:r>
          </a:p>
          <a:p>
            <a:pPr marL="457200" indent="-457200" algn="just">
              <a:lnSpc>
                <a:spcPct val="80000"/>
              </a:lnSpc>
              <a:buFont typeface="Arial" charset="0"/>
              <a:buChar char="•"/>
            </a:pPr>
            <a:r>
              <a:rPr lang="es-MX" sz="2200" dirty="0">
                <a:solidFill>
                  <a:srgbClr val="FFFFFF"/>
                </a:solidFill>
                <a:latin typeface="Calibri" charset="0"/>
              </a:rPr>
              <a:t>Hay que hacer una investigación y encontrar el target indicado.</a:t>
            </a:r>
          </a:p>
          <a:p>
            <a:pPr marL="457200" indent="-457200" algn="just">
              <a:lnSpc>
                <a:spcPct val="80000"/>
              </a:lnSpc>
              <a:buFont typeface="Arial" charset="0"/>
              <a:buChar char="•"/>
            </a:pPr>
            <a:r>
              <a:rPr lang="es-MX" sz="2200" dirty="0">
                <a:solidFill>
                  <a:srgbClr val="FFFFFF"/>
                </a:solidFill>
                <a:latin typeface="Calibri" charset="0"/>
              </a:rPr>
              <a:t>Los medios de comunicación son canales para llegar al público definido para persuadir, informar y motivar.</a:t>
            </a:r>
          </a:p>
          <a:p>
            <a:pPr marL="457200" indent="-457200" algn="just">
              <a:lnSpc>
                <a:spcPct val="80000"/>
              </a:lnSpc>
              <a:buFont typeface="Arial" charset="0"/>
              <a:buChar char="•"/>
            </a:pPr>
            <a:r>
              <a:rPr lang="es-MX" sz="2200" dirty="0">
                <a:solidFill>
                  <a:srgbClr val="FFFFFF"/>
                </a:solidFill>
                <a:latin typeface="Calibri" charset="0"/>
              </a:rPr>
              <a:t>Es importante saber </a:t>
            </a:r>
            <a:r>
              <a:rPr lang="es-MX" sz="2200" dirty="0" smtClean="0">
                <a:solidFill>
                  <a:srgbClr val="FFFFFF"/>
                </a:solidFill>
                <a:latin typeface="Calibri" charset="0"/>
              </a:rPr>
              <a:t>qué </a:t>
            </a:r>
            <a:r>
              <a:rPr lang="es-MX" sz="2200" dirty="0">
                <a:solidFill>
                  <a:srgbClr val="FFFFFF"/>
                </a:solidFill>
                <a:latin typeface="Calibri" charset="0"/>
              </a:rPr>
              <a:t>siente el público y </a:t>
            </a:r>
            <a:r>
              <a:rPr lang="es-MX" sz="2200" dirty="0" smtClean="0">
                <a:solidFill>
                  <a:srgbClr val="FFFFFF"/>
                </a:solidFill>
                <a:latin typeface="Calibri" charset="0"/>
              </a:rPr>
              <a:t>qué </a:t>
            </a:r>
            <a:r>
              <a:rPr lang="es-MX" sz="2200" dirty="0">
                <a:solidFill>
                  <a:srgbClr val="FFFFFF"/>
                </a:solidFill>
                <a:latin typeface="Calibri" charset="0"/>
              </a:rPr>
              <a:t>queremos que sienta.</a:t>
            </a:r>
          </a:p>
          <a:p>
            <a:pPr marL="457200" indent="-457200" algn="just">
              <a:lnSpc>
                <a:spcPct val="80000"/>
              </a:lnSpc>
              <a:buFont typeface="Arial" charset="0"/>
              <a:buChar char="•"/>
            </a:pPr>
            <a:r>
              <a:rPr lang="es-MX" sz="2200" dirty="0">
                <a:solidFill>
                  <a:srgbClr val="FFFFFF"/>
                </a:solidFill>
                <a:latin typeface="Calibri" charset="0"/>
              </a:rPr>
              <a:t>Demostrar al público el interés por parte de la compañía.</a:t>
            </a:r>
          </a:p>
          <a:p>
            <a:pPr marL="457200" indent="-457200" algn="just">
              <a:lnSpc>
                <a:spcPct val="80000"/>
              </a:lnSpc>
              <a:buFont typeface="Arial" charset="0"/>
              <a:buChar char="•"/>
            </a:pPr>
            <a:r>
              <a:rPr lang="es-MX" sz="2200" dirty="0">
                <a:solidFill>
                  <a:srgbClr val="FFFFFF"/>
                </a:solidFill>
                <a:latin typeface="Calibri" charset="0"/>
              </a:rPr>
              <a:t>Establecer buenas relaciones a largo plazo con líderes civiles y gubernamentales.</a:t>
            </a:r>
          </a:p>
          <a:p>
            <a:pPr marL="457200" indent="-457200" algn="l">
              <a:lnSpc>
                <a:spcPct val="80000"/>
              </a:lnSpc>
              <a:buFont typeface="Arial" charset="0"/>
              <a:buChar char="•"/>
            </a:pPr>
            <a:endParaRPr lang="es-MX" sz="2200" dirty="0">
              <a:solidFill>
                <a:srgbClr val="FFFFFF"/>
              </a:solidFill>
              <a:latin typeface="Calibri" charset="0"/>
            </a:endParaRPr>
          </a:p>
          <a:p>
            <a:pPr marL="457200" indent="-457200" algn="l">
              <a:lnSpc>
                <a:spcPct val="80000"/>
              </a:lnSpc>
            </a:pPr>
            <a:endParaRPr lang="es-MX" sz="2200" dirty="0">
              <a:solidFill>
                <a:srgbClr val="FFFFFF"/>
              </a:solidFill>
              <a:latin typeface="Calibri" charset="0"/>
            </a:endParaRPr>
          </a:p>
          <a:p>
            <a:pPr marL="457200" indent="-457200" algn="l">
              <a:lnSpc>
                <a:spcPct val="80000"/>
              </a:lnSpc>
              <a:buFont typeface="Arial" charset="0"/>
              <a:buChar char="•"/>
            </a:pPr>
            <a:endParaRPr lang="es-MX" sz="2200" dirty="0">
              <a:solidFill>
                <a:srgbClr val="FFFFFF"/>
              </a:solidFill>
              <a:latin typeface="Calibri" charset="0"/>
            </a:endParaRPr>
          </a:p>
          <a:p>
            <a:pPr marL="457200" indent="-457200">
              <a:lnSpc>
                <a:spcPct val="80000"/>
              </a:lnSpc>
            </a:pPr>
            <a:endParaRPr lang="es-MX" sz="2200" dirty="0">
              <a:solidFill>
                <a:srgbClr val="FFFFFF"/>
              </a:solidFill>
              <a:latin typeface="Calibri" charset="0"/>
            </a:endParaRPr>
          </a:p>
          <a:p>
            <a:pPr marL="457200" indent="-457200">
              <a:lnSpc>
                <a:spcPct val="80000"/>
              </a:lnSpc>
            </a:pPr>
            <a:endParaRPr lang="es-MX" sz="2200" dirty="0">
              <a:solidFill>
                <a:srgbClr val="FFFFFF"/>
              </a:solidFill>
              <a:latin typeface="Calibri" charset="0"/>
            </a:endParaRPr>
          </a:p>
          <a:p>
            <a:pPr marL="457200" indent="-457200">
              <a:lnSpc>
                <a:spcPct val="80000"/>
              </a:lnSpc>
            </a:pPr>
            <a:endParaRPr lang="es-MX" sz="2200" dirty="0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97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ctrTitle"/>
          </p:nvPr>
        </p:nvSpPr>
        <p:spPr>
          <a:xfrm>
            <a:off x="611188" y="245782"/>
            <a:ext cx="7772400" cy="956818"/>
          </a:xfrm>
        </p:spPr>
        <p:txBody>
          <a:bodyPr/>
          <a:lstStyle/>
          <a:p>
            <a:r>
              <a:rPr lang="es-MX" dirty="0">
                <a:latin typeface="Calibri" charset="0"/>
              </a:rPr>
              <a:t>Sindicatos.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41385" y="1488346"/>
            <a:ext cx="8439040" cy="3755003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80000"/>
              </a:lnSpc>
              <a:buFont typeface="Arial"/>
              <a:buChar char="•"/>
            </a:pPr>
            <a:r>
              <a:rPr lang="es-MX" sz="2000" dirty="0">
                <a:solidFill>
                  <a:schemeClr val="tx1"/>
                </a:solidFill>
                <a:latin typeface="Gill Sans"/>
                <a:cs typeface="Gill Sans"/>
              </a:rPr>
              <a:t>Mal percepción de los sindicatos.</a:t>
            </a:r>
          </a:p>
          <a:p>
            <a:pPr marL="342900" indent="-342900" algn="just">
              <a:lnSpc>
                <a:spcPct val="80000"/>
              </a:lnSpc>
              <a:buFont typeface="Arial"/>
              <a:buChar char="•"/>
            </a:pPr>
            <a:r>
              <a:rPr lang="es-MX" sz="2000" dirty="0">
                <a:solidFill>
                  <a:schemeClr val="tx1"/>
                </a:solidFill>
                <a:latin typeface="Gill Sans"/>
                <a:cs typeface="Gill Sans"/>
              </a:rPr>
              <a:t>Gran influencia y fuerza en política EU.</a:t>
            </a:r>
          </a:p>
          <a:p>
            <a:pPr marL="342900" indent="-342900" algn="just">
              <a:lnSpc>
                <a:spcPct val="80000"/>
              </a:lnSpc>
              <a:buFont typeface="Arial"/>
              <a:buChar char="•"/>
            </a:pPr>
            <a:r>
              <a:rPr lang="es-MX" sz="2000" dirty="0">
                <a:solidFill>
                  <a:schemeClr val="tx1"/>
                </a:solidFill>
                <a:latin typeface="Gill Sans"/>
                <a:cs typeface="Gill Sans"/>
              </a:rPr>
              <a:t>Su trabajo es proteger el empleo y ver por los beneficios del trabajador.</a:t>
            </a:r>
          </a:p>
          <a:p>
            <a:pPr marL="342900" indent="-342900" algn="just">
              <a:lnSpc>
                <a:spcPct val="80000"/>
              </a:lnSpc>
              <a:buFont typeface="Arial"/>
              <a:buChar char="•"/>
            </a:pPr>
            <a:r>
              <a:rPr lang="es-MX" sz="2000" dirty="0">
                <a:solidFill>
                  <a:schemeClr val="tx1"/>
                </a:solidFill>
                <a:latin typeface="Gill Sans"/>
                <a:cs typeface="Gill Sans"/>
              </a:rPr>
              <a:t>Los logros de los sindicatos pueden ser desde el aumento del salario mínimo o mejoras en el ambiente laboral.</a:t>
            </a:r>
          </a:p>
          <a:p>
            <a:pPr marL="342900" indent="-342900" algn="just">
              <a:lnSpc>
                <a:spcPct val="80000"/>
              </a:lnSpc>
              <a:buFont typeface="Arial"/>
              <a:buChar char="•"/>
            </a:pPr>
            <a:r>
              <a:rPr lang="es-MX" sz="2000" dirty="0">
                <a:solidFill>
                  <a:schemeClr val="tx1"/>
                </a:solidFill>
                <a:latin typeface="Gill Sans"/>
                <a:cs typeface="Gill Sans"/>
              </a:rPr>
              <a:t>En las elecciones apoyan al candidato que creen que les beneficia más y gran cantidad del dinero se va directo a ellos y a anuncios publicitarios en pro del trabajador.</a:t>
            </a:r>
          </a:p>
          <a:p>
            <a:pPr marL="342900" indent="-342900" algn="just">
              <a:lnSpc>
                <a:spcPct val="80000"/>
              </a:lnSpc>
              <a:buFont typeface="Arial"/>
              <a:buChar char="•"/>
            </a:pPr>
            <a:r>
              <a:rPr lang="es-MX" sz="2000" dirty="0">
                <a:solidFill>
                  <a:schemeClr val="tx1"/>
                </a:solidFill>
                <a:latin typeface="Gill Sans"/>
                <a:cs typeface="Gill Sans"/>
              </a:rPr>
              <a:t>Deben mantener comunicados a los afiliados de que se hace con las cuotas.</a:t>
            </a:r>
          </a:p>
          <a:p>
            <a:pPr marL="342900" indent="-342900" algn="just">
              <a:lnSpc>
                <a:spcPct val="80000"/>
              </a:lnSpc>
              <a:buFont typeface="Arial"/>
              <a:buChar char="•"/>
            </a:pPr>
            <a:r>
              <a:rPr lang="es-MX" sz="2000" dirty="0">
                <a:solidFill>
                  <a:schemeClr val="tx1"/>
                </a:solidFill>
                <a:latin typeface="Gill Sans"/>
                <a:cs typeface="Gill Sans"/>
              </a:rPr>
              <a:t>Por lo general la comunicación interna es mejor que la externa de los sindicatos</a:t>
            </a:r>
            <a:r>
              <a:rPr lang="es-MX" sz="2000" dirty="0" smtClean="0">
                <a:solidFill>
                  <a:schemeClr val="tx1"/>
                </a:solidFill>
                <a:latin typeface="Gill Sans"/>
                <a:cs typeface="Gill Sans"/>
              </a:rPr>
              <a:t>.</a:t>
            </a:r>
            <a:endParaRPr lang="es-MX" sz="2000" dirty="0">
              <a:solidFill>
                <a:schemeClr val="tx1"/>
              </a:solidFill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665879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/>
          <p:cNvSpPr txBox="1">
            <a:spLocks noChangeArrowheads="1"/>
          </p:cNvSpPr>
          <p:nvPr/>
        </p:nvSpPr>
        <p:spPr bwMode="auto">
          <a:xfrm>
            <a:off x="395288" y="692150"/>
            <a:ext cx="842486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s-MX" sz="2000" dirty="0" smtClean="0">
                <a:latin typeface="Gill Sans"/>
                <a:cs typeface="Gill Sans"/>
              </a:rPr>
              <a:t>Asociación </a:t>
            </a:r>
            <a:r>
              <a:rPr lang="es-MX" sz="2000" dirty="0">
                <a:latin typeface="Gill Sans"/>
                <a:cs typeface="Gill Sans"/>
              </a:rPr>
              <a:t>de empresarios, y a menudo también de profesionales del mundo comercial que trabaja para mejorar el clima comercial de su ciudad o para publicitar sus atractivos.</a:t>
            </a:r>
          </a:p>
          <a:p>
            <a:r>
              <a:rPr lang="es-MX" sz="2000" dirty="0">
                <a:latin typeface="Gill Sans"/>
                <a:cs typeface="Gill Sans"/>
              </a:rPr>
              <a:t>Las cámaras de comercio a nivel nacional asesoran a las locales </a:t>
            </a:r>
          </a:p>
          <a:p>
            <a:endParaRPr lang="es-MX" sz="2000" dirty="0">
              <a:latin typeface="Gill Sans"/>
              <a:cs typeface="Gill Sans"/>
            </a:endParaRPr>
          </a:p>
          <a:p>
            <a:r>
              <a:rPr lang="es-MX" sz="2000" dirty="0">
                <a:latin typeface="Gill Sans"/>
                <a:cs typeface="Gill Sans"/>
              </a:rPr>
              <a:t>Cámara de comercio </a:t>
            </a:r>
            <a:r>
              <a:rPr lang="es-MX" sz="2000" dirty="0">
                <a:latin typeface="Gill Sans"/>
                <a:cs typeface="Gill Sans"/>
                <a:sym typeface="Wingdings" charset="0"/>
              </a:rPr>
              <a:t> brazo armado de las relaciones públicas del gobierno municipal</a:t>
            </a:r>
          </a:p>
          <a:p>
            <a:pPr>
              <a:buFont typeface="Arial" charset="0"/>
              <a:buChar char="•"/>
            </a:pPr>
            <a:r>
              <a:rPr lang="es-MX" sz="2000" dirty="0">
                <a:latin typeface="Gill Sans"/>
                <a:cs typeface="Gill Sans"/>
                <a:sym typeface="Wingdings" charset="0"/>
              </a:rPr>
              <a:t>Atraen nuevas empresas y convenciones</a:t>
            </a:r>
          </a:p>
          <a:p>
            <a:pPr>
              <a:buFont typeface="Arial" charset="0"/>
              <a:buChar char="•"/>
            </a:pPr>
            <a:r>
              <a:rPr lang="es-MX" sz="2000" dirty="0">
                <a:latin typeface="Gill Sans"/>
                <a:cs typeface="Gill Sans"/>
                <a:sym typeface="Wingdings" charset="0"/>
              </a:rPr>
              <a:t>Impulsores de la comunidad</a:t>
            </a:r>
          </a:p>
          <a:p>
            <a:pPr>
              <a:buFont typeface="Arial" charset="0"/>
              <a:buChar char="•"/>
            </a:pPr>
            <a:r>
              <a:rPr lang="es-MX" sz="2000" dirty="0">
                <a:latin typeface="Gill Sans"/>
                <a:cs typeface="Gill Sans"/>
                <a:sym typeface="Wingdings" charset="0"/>
              </a:rPr>
              <a:t>Propulsores del crecimiento empresarial</a:t>
            </a:r>
            <a:endParaRPr lang="es-MX" sz="2000" dirty="0">
              <a:latin typeface="Gill Sans"/>
              <a:cs typeface="Gill Sans"/>
            </a:endParaRPr>
          </a:p>
          <a:p>
            <a:endParaRPr lang="es-MX" sz="2000" dirty="0">
              <a:latin typeface="Gill Sans"/>
              <a:cs typeface="Gill Sans"/>
            </a:endParaRPr>
          </a:p>
          <a:p>
            <a:endParaRPr lang="en-US" sz="2000" dirty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4032663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Relaciones con los inversores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3364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2606" y="1638162"/>
            <a:ext cx="78976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Miembros de una profesión o un oficio calificado organizado para mutuo beneficio.</a:t>
            </a:r>
          </a:p>
          <a:p>
            <a:endParaRPr lang="es-ES" dirty="0"/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Buscan mejores condiciones de trabajo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Aceptación pública de su rol en la sociedad.</a:t>
            </a:r>
          </a:p>
          <a:p>
            <a:endParaRPr lang="es-ES" dirty="0"/>
          </a:p>
          <a:p>
            <a:r>
              <a:rPr lang="es-ES" dirty="0" smtClean="0"/>
              <a:t>Desarrollan estándares para el desempeño profesional como: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Códigos de ética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Determinan los requerimientos para ser admitidos en el campo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Motivan a los empleados a continuar obteniendo habilidades con educación continua.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1051076" y="832158"/>
            <a:ext cx="46634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/>
              <a:t>Asociaciones Profesionales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86804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95534" y="327547"/>
            <a:ext cx="75752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endParaRPr lang="es-ES" dirty="0" smtClean="0"/>
          </a:p>
          <a:p>
            <a:pPr marL="285750" indent="-285750">
              <a:buFont typeface="Arial"/>
              <a:buChar char="•"/>
            </a:pPr>
            <a:endParaRPr lang="es-ES" dirty="0"/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Son de ámbito nacional, con distrito, estado, y capítulos locales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Hay internacionales como la Asociación Internacional de Comunicación (ICA) que es un grupo de expertos en comunicación </a:t>
            </a:r>
          </a:p>
          <a:p>
            <a:pPr marL="285750" indent="-285750">
              <a:buFont typeface="Arial"/>
              <a:buChar char="•"/>
            </a:pPr>
            <a:endParaRPr lang="es-ES" dirty="0" smtClean="0"/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Ofrecen útiles servicios al público</a:t>
            </a:r>
          </a:p>
          <a:p>
            <a:endParaRPr lang="es-ES" dirty="0"/>
          </a:p>
          <a:p>
            <a:r>
              <a:rPr lang="es-ES" dirty="0" smtClean="0"/>
              <a:t>Relaciones Públicas para profesionistas es una actividad nueva: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Sociedades médicas prohibían que sus miembros contrataran agencias de relaciones públicas. 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La Corte Suprema dijo que </a:t>
            </a:r>
            <a:r>
              <a:rPr lang="es-ES" dirty="0" err="1" smtClean="0"/>
              <a:t>ésto</a:t>
            </a:r>
            <a:r>
              <a:rPr lang="es-ES" dirty="0" smtClean="0"/>
              <a:t> iba en contra de la libertad de expresión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La competencia por clientes y pacientes está tirando abajo los </a:t>
            </a:r>
            <a:r>
              <a:rPr lang="es-ES" dirty="0" err="1" smtClean="0"/>
              <a:t>taboos</a:t>
            </a:r>
            <a:endParaRPr lang="es-ES" dirty="0" smtClean="0"/>
          </a:p>
          <a:p>
            <a:endParaRPr lang="es-ES" dirty="0"/>
          </a:p>
          <a:p>
            <a:r>
              <a:rPr lang="es-ES" dirty="0" smtClean="0"/>
              <a:t>Problemas de tener firmas de abogados como clientes: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4174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Métodos de operación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291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44331" y="680320"/>
            <a:ext cx="83464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endParaRPr lang="es-ES" dirty="0"/>
          </a:p>
          <a:p>
            <a:r>
              <a:rPr lang="es-ES" dirty="0" smtClean="0"/>
              <a:t>Las principales maneras en las que una organización ambiental trabaja para conseguir sus metas se encuentran las siguientes:</a:t>
            </a:r>
          </a:p>
          <a:p>
            <a:endParaRPr lang="es-ES" dirty="0"/>
          </a:p>
          <a:p>
            <a:pPr marL="285750" indent="-285750">
              <a:buFontTx/>
              <a:buChar char="•"/>
            </a:pPr>
            <a:r>
              <a:rPr lang="es-ES" dirty="0" smtClean="0"/>
              <a:t>Cabildeo: a nivel estatal o federal.</a:t>
            </a:r>
          </a:p>
          <a:p>
            <a:pPr marL="285750" indent="-285750">
              <a:buFontTx/>
              <a:buChar char="•"/>
            </a:pPr>
            <a:r>
              <a:rPr lang="es-ES" dirty="0" smtClean="0"/>
              <a:t>Litigación: logran que la corte fallen a favor de sus proyectos o bloqueen proyectos desfavorables.</a:t>
            </a:r>
          </a:p>
          <a:p>
            <a:pPr marL="285750" indent="-285750">
              <a:buFontTx/>
              <a:buChar char="•"/>
            </a:pPr>
            <a:r>
              <a:rPr lang="es-ES" dirty="0" smtClean="0"/>
              <a:t>Demostraciones Masivas: Diseñadas para demostrar apoyo públicamente a una causa y en algunos casos para perseguir a los operadores de los proyectos a los que los grupos objetan. Deben obtener permisos, informar a los medios y arreglar la transportación, hospedaje, programas y el control de la multitud</a:t>
            </a:r>
            <a:endParaRPr lang="es-ES" dirty="0"/>
          </a:p>
          <a:p>
            <a:pPr marL="285750" indent="-285750">
              <a:buFontTx/>
              <a:buChar char="•"/>
            </a:pPr>
            <a:r>
              <a:rPr lang="es-ES" dirty="0" smtClean="0"/>
              <a:t>Boicots: </a:t>
            </a:r>
          </a:p>
          <a:p>
            <a:pPr marL="285750" indent="-285750">
              <a:buFontTx/>
              <a:buChar char="•"/>
            </a:pPr>
            <a:r>
              <a:rPr lang="es-ES" dirty="0" smtClean="0"/>
              <a:t>Reconciliación: cooperan con corporaciones para resolver problemas de contaminación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2184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Relaciones </a:t>
            </a:r>
            <a:r>
              <a:rPr lang="es-MX" dirty="0"/>
              <a:t>Medioambientales</a:t>
            </a:r>
            <a:endParaRPr lang="es-E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Faceta de la responsabilidad social  corporativa.</a:t>
            </a:r>
          </a:p>
          <a:p>
            <a:r>
              <a:rPr lang="es-MX"/>
              <a:t>Medio ambiente y conservación de recursos sostenibles.</a:t>
            </a:r>
          </a:p>
          <a:p>
            <a:r>
              <a:rPr lang="es-MX"/>
              <a:t>Caso Shell y ecologistas= preservar zonas selváticas e incluso restituir los recursos naturales explotados.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292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Ganar- Ganar= la empresa es reconocida por su preocupación por el ambiente y genera lealtad de los consumidores.</a:t>
            </a:r>
          </a:p>
          <a:p>
            <a:r>
              <a:rPr lang="es-MX"/>
              <a:t>Grandes corporaciones forjan alianzas con ONG’s.</a:t>
            </a:r>
          </a:p>
          <a:p>
            <a:r>
              <a:rPr lang="es-MX"/>
              <a:t>Preservar ambiente, promover los derechos humanos y ofrecer servicios sociales/médicos.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844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Filantropía Corporativa</a:t>
            </a:r>
            <a:endParaRPr lang="es-E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00200"/>
            <a:ext cx="8362950" cy="49244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MX" sz="2800"/>
              <a:t>Donación de fondos, productos y servicios a diversas causas.</a:t>
            </a:r>
          </a:p>
          <a:p>
            <a:pPr>
              <a:lnSpc>
                <a:spcPct val="80000"/>
              </a:lnSpc>
            </a:pPr>
            <a:r>
              <a:rPr lang="es-MX" sz="2800"/>
              <a:t>El departamento que se ocupa de eso es el de RRPP.</a:t>
            </a:r>
          </a:p>
          <a:p>
            <a:pPr>
              <a:lnSpc>
                <a:spcPct val="80000"/>
              </a:lnSpc>
            </a:pPr>
            <a:r>
              <a:rPr lang="es-MX" sz="2800"/>
              <a:t>Buena voluntad y pulir reputación como buenos ciudadanos.</a:t>
            </a:r>
          </a:p>
          <a:p>
            <a:pPr>
              <a:lnSpc>
                <a:spcPct val="80000"/>
              </a:lnSpc>
            </a:pPr>
            <a:r>
              <a:rPr lang="es-MX" sz="2800"/>
              <a:t>No se hace para obtener cobertura informativa, sino para asentar el negocio, su capital de marca y sus relaciones con públicos estratégicos.</a:t>
            </a:r>
          </a:p>
          <a:p>
            <a:pPr>
              <a:lnSpc>
                <a:spcPct val="80000"/>
              </a:lnSpc>
            </a:pPr>
            <a:r>
              <a:rPr lang="es-MX" sz="2800"/>
              <a:t>Importante, seleccionar una actividad que sea coherente con el negocio y el perfil de los consumidores de la organización.</a:t>
            </a:r>
            <a:endParaRPr lang="es-ES" sz="2800"/>
          </a:p>
        </p:txBody>
      </p:sp>
    </p:spTree>
    <p:extLst>
      <p:ext uri="{BB962C8B-B14F-4D97-AF65-F5344CB8AC3E}">
        <p14:creationId xmlns:p14="http://schemas.microsoft.com/office/powerpoint/2010/main" val="3559665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Beneficios  </a:t>
            </a:r>
            <a:endParaRPr lang="es-E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s-MX" sz="2800"/>
              <a:t>Reputación fortalecida y reconocimeinto de marca.</a:t>
            </a:r>
          </a:p>
          <a:p>
            <a:r>
              <a:rPr lang="es-MX" sz="2800"/>
              <a:t>Mayores oportunidades en los MC</a:t>
            </a:r>
          </a:p>
          <a:p>
            <a:r>
              <a:rPr lang="es-MX" sz="2800"/>
              <a:t>Mejores relaciones con la comunidad y gubernamentales.</a:t>
            </a:r>
          </a:p>
          <a:p>
            <a:r>
              <a:rPr lang="es-MX" sz="2800"/>
              <a:t>Facilidad para reclutar y mantener empleados.</a:t>
            </a:r>
          </a:p>
          <a:p>
            <a:r>
              <a:rPr lang="es-MX" sz="2800"/>
              <a:t>Mejor MKT</a:t>
            </a:r>
          </a:p>
          <a:p>
            <a:r>
              <a:rPr lang="es-MX" sz="2800"/>
              <a:t>Acceso a Investigación y desarrollo </a:t>
            </a:r>
          </a:p>
          <a:p>
            <a:r>
              <a:rPr lang="es-MX" sz="2800"/>
              <a:t>Mayor rentabilidad empresarial</a:t>
            </a:r>
            <a:endParaRPr lang="es-ES" sz="2800"/>
          </a:p>
        </p:txBody>
      </p:sp>
    </p:spTree>
    <p:extLst>
      <p:ext uri="{BB962C8B-B14F-4D97-AF65-F5344CB8AC3E}">
        <p14:creationId xmlns:p14="http://schemas.microsoft.com/office/powerpoint/2010/main" val="444848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MX" dirty="0" smtClean="0">
                <a:ea typeface="+mj-ea"/>
              </a:rPr>
              <a:t>Grupos ecologistas y defensores de causas sociales</a:t>
            </a:r>
            <a:endParaRPr lang="en-US" dirty="0"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82495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/>
          <p:cNvSpPr txBox="1">
            <a:spLocks noChangeArrowheads="1"/>
          </p:cNvSpPr>
          <p:nvPr/>
        </p:nvSpPr>
        <p:spPr bwMode="auto">
          <a:xfrm>
            <a:off x="468313" y="836613"/>
            <a:ext cx="82804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s-MX">
                <a:latin typeface="Century Gothic" charset="0"/>
              </a:rPr>
              <a:t>Las organizaciones que luchan por causas sociales consiguen un impacto importante positivo o negativo.</a:t>
            </a:r>
          </a:p>
          <a:p>
            <a:endParaRPr lang="es-MX">
              <a:latin typeface="Century Gothic" charset="0"/>
            </a:endParaRPr>
          </a:p>
          <a:p>
            <a:r>
              <a:rPr lang="es-MX">
                <a:latin typeface="Century Gothic" charset="0"/>
              </a:rPr>
              <a:t>Algunas actúan discretamente: Lobbismo, litigios y educación pública</a:t>
            </a:r>
          </a:p>
          <a:p>
            <a:r>
              <a:rPr lang="es-MX">
                <a:latin typeface="Century Gothic" charset="0"/>
              </a:rPr>
              <a:t>Otras son polémicas</a:t>
            </a:r>
          </a:p>
          <a:p>
            <a:endParaRPr lang="es-MX">
              <a:latin typeface="Century Gothic" charset="0"/>
            </a:endParaRPr>
          </a:p>
          <a:p>
            <a:r>
              <a:rPr lang="es-MX">
                <a:latin typeface="Century Gothic" charset="0"/>
              </a:rPr>
              <a:t>Las relaciones públicas son necesarias para ellas.</a:t>
            </a:r>
          </a:p>
          <a:p>
            <a:endParaRPr lang="es-MX" b="1">
              <a:latin typeface="Century Gothic" charset="0"/>
            </a:endParaRPr>
          </a:p>
          <a:p>
            <a:r>
              <a:rPr lang="es-MX" b="1">
                <a:latin typeface="Century Gothic" charset="0"/>
              </a:rPr>
              <a:t>OTROS GRUPOS ACTIVISTAS</a:t>
            </a:r>
          </a:p>
          <a:p>
            <a:endParaRPr lang="es-MX" b="1">
              <a:latin typeface="Century Gothic" charset="0"/>
            </a:endParaRPr>
          </a:p>
          <a:p>
            <a:r>
              <a:rPr lang="es-MX">
                <a:latin typeface="Century Gothic" charset="0"/>
              </a:rPr>
              <a:t>El trabajo de las principales organizaciones, que suelen recibir toda la atención nacional, es ilsutrativo de los intensos esfuerzos de otras importantes asociaciones.</a:t>
            </a:r>
          </a:p>
          <a:p>
            <a:endParaRPr lang="es-MX">
              <a:latin typeface="Century Gothic" charset="0"/>
            </a:endParaRPr>
          </a:p>
          <a:p>
            <a:endParaRPr lang="es-MX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744437"/>
      </p:ext>
    </p:extLst>
  </p:cSld>
  <p:clrMapOvr>
    <a:masterClrMapping/>
  </p:clrMapOvr>
</p:sld>
</file>

<file path=ppt/theme/theme1.xml><?xml version="1.0" encoding="utf-8"?>
<a:theme xmlns:a="http://schemas.openxmlformats.org/drawingml/2006/main" name="Pop urbano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Pop urbano.thmx</Template>
  <TotalTime>58</TotalTime>
  <Words>1022</Words>
  <Application>Microsoft Macintosh PowerPoint</Application>
  <PresentationFormat>Presentación en pantalla (4:3)</PresentationFormat>
  <Paragraphs>130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Pop urbano</vt:lpstr>
      <vt:lpstr>Membership Organizations</vt:lpstr>
      <vt:lpstr>Trade Associations Asociaciones Comerciales</vt:lpstr>
      <vt:lpstr>A Typical Program ¿Cómo funcionan las RRPP dentro de las Asociaciones?</vt:lpstr>
      <vt:lpstr>solución</vt:lpstr>
      <vt:lpstr>A Variety of Approaches</vt:lpstr>
      <vt:lpstr>Una Campaña Local</vt:lpstr>
      <vt:lpstr>Sindicatos.</vt:lpstr>
      <vt:lpstr>Presentación de PowerPoint</vt:lpstr>
      <vt:lpstr>Relaciones con los inversores</vt:lpstr>
      <vt:lpstr>Presentación de PowerPoint</vt:lpstr>
      <vt:lpstr>Presentación de PowerPoint</vt:lpstr>
      <vt:lpstr>Métodos de operación</vt:lpstr>
      <vt:lpstr>Presentación de PowerPoint</vt:lpstr>
      <vt:lpstr>Relaciones Medioambientales</vt:lpstr>
      <vt:lpstr>Presentación de PowerPoint</vt:lpstr>
      <vt:lpstr>Filantropía Corporativa</vt:lpstr>
      <vt:lpstr>Beneficios  </vt:lpstr>
      <vt:lpstr>Grupos ecologistas y defensores de causas sociales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Membership Organizations</dc:title>
  <dc:creator>Mariana Torres</dc:creator>
  <cp:lastModifiedBy>Octavio Islas</cp:lastModifiedBy>
  <cp:revision>6</cp:revision>
  <dcterms:created xsi:type="dcterms:W3CDTF">2012-03-11T22:53:54Z</dcterms:created>
  <dcterms:modified xsi:type="dcterms:W3CDTF">2012-04-25T16:53:21Z</dcterms:modified>
</cp:coreProperties>
</file>