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432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7B1AF3E4-BBA0-46C6-AE3F-5087E94D6309}" type="datetimeFigureOut">
              <a:rPr lang="fr-FR" smtClean="0"/>
              <a:t>05/03/12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AF3E4-BBA0-46C6-AE3F-5087E94D6309}" type="datetimeFigureOut">
              <a:rPr lang="fr-FR" smtClean="0"/>
              <a:t>05/03/12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10439-D6B4-49C9-A947-24B5ACB32D25}" type="slidenum">
              <a:rPr lang="fr-FR" smtClean="0"/>
              <a:t>‹Nr.›</a:t>
            </a:fld>
            <a:endParaRPr lang="fr-FR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objetos, alternati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AF3E4-BBA0-46C6-AE3F-5087E94D6309}" type="datetimeFigureOut">
              <a:rPr lang="fr-FR" smtClean="0"/>
              <a:t>05/03/12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10439-D6B4-49C9-A947-24B5ACB32D25}" type="slidenum">
              <a:rPr lang="fr-FR" smtClean="0"/>
              <a:t>‹Nr.›</a:t>
            </a:fld>
            <a:endParaRPr lang="fr-FR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 con 2 imág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7B1AF3E4-BBA0-46C6-AE3F-5087E94D6309}" type="datetimeFigureOut">
              <a:rPr lang="fr-FR" smtClean="0"/>
              <a:t>05/03/12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7B1AF3E4-BBA0-46C6-AE3F-5087E94D6309}" type="datetimeFigureOut">
              <a:rPr lang="fr-FR" smtClean="0"/>
              <a:t>05/03/12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B1D10439-D6B4-49C9-A947-24B5ACB32D25}" type="slidenum">
              <a:rPr lang="fr-FR" smtClean="0"/>
              <a:t>‹Nr.›</a:t>
            </a:fld>
            <a:endParaRPr lang="fr-FR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AF3E4-BBA0-46C6-AE3F-5087E94D6309}" type="datetimeFigureOut">
              <a:rPr lang="fr-FR" smtClean="0"/>
              <a:t>05/03/12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10439-D6B4-49C9-A947-24B5ACB32D25}" type="slidenum">
              <a:rPr lang="fr-FR" smtClean="0"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AF3E4-BBA0-46C6-AE3F-5087E94D6309}" type="datetimeFigureOut">
              <a:rPr lang="fr-FR" smtClean="0"/>
              <a:t>05/03/12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10439-D6B4-49C9-A947-24B5ACB32D25}" type="slidenum">
              <a:rPr lang="fr-FR" smtClean="0"/>
              <a:t>‹Nr.›</a:t>
            </a:fld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objetos, superior e inf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AF3E4-BBA0-46C6-AE3F-5087E94D6309}" type="datetimeFigureOut">
              <a:rPr lang="fr-FR" smtClean="0"/>
              <a:t>05/03/12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B1D10439-D6B4-49C9-A947-24B5ACB32D25}" type="slidenum">
              <a:rPr lang="fr-FR" smtClean="0"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AF3E4-BBA0-46C6-AE3F-5087E94D6309}" type="datetimeFigureOut">
              <a:rPr lang="fr-FR" smtClean="0"/>
              <a:t>05/03/12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10439-D6B4-49C9-A947-24B5ACB32D25}" type="slidenum">
              <a:rPr lang="fr-FR" smtClean="0"/>
              <a:t>‹Nr.›</a:t>
            </a:fld>
            <a:endParaRPr lang="fr-FR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AF3E4-BBA0-46C6-AE3F-5087E94D6309}" type="datetimeFigureOut">
              <a:rPr lang="fr-FR" smtClean="0"/>
              <a:t>05/03/12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10439-D6B4-49C9-A947-24B5ACB32D25}" type="slidenum">
              <a:rPr lang="fr-FR" smtClean="0"/>
              <a:t>‹Nr.›</a:t>
            </a:fld>
            <a:endParaRPr lang="fr-FR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AF3E4-BBA0-46C6-AE3F-5087E94D6309}" type="datetimeFigureOut">
              <a:rPr lang="fr-FR" smtClean="0"/>
              <a:t>05/03/12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10439-D6B4-49C9-A947-24B5ACB32D25}" type="slidenum">
              <a:rPr lang="fr-FR" smtClean="0"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AF3E4-BBA0-46C6-AE3F-5087E94D6309}" type="datetimeFigureOut">
              <a:rPr lang="fr-FR" smtClean="0"/>
              <a:t>05/03/12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10439-D6B4-49C9-A947-24B5ACB32D25}" type="slidenum">
              <a:rPr lang="fr-FR" smtClean="0"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7B1AF3E4-BBA0-46C6-AE3F-5087E94D6309}" type="datetimeFigureOut">
              <a:rPr lang="fr-FR" smtClean="0"/>
              <a:t>05/03/12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7B1AF3E4-BBA0-46C6-AE3F-5087E94D6309}" type="datetimeFigureOut">
              <a:rPr lang="fr-FR" smtClean="0"/>
              <a:t>05/03/12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10439-D6B4-49C9-A947-24B5ACB32D25}" type="slidenum">
              <a:rPr lang="fr-FR" smtClean="0"/>
              <a:t>‹Nr.›</a:t>
            </a:fld>
            <a:endParaRPr lang="fr-FR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encima d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AF3E4-BBA0-46C6-AE3F-5087E94D6309}" type="datetimeFigureOut">
              <a:rPr lang="fr-FR" smtClean="0"/>
              <a:t>05/03/12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10439-D6B4-49C9-A947-24B5ACB32D25}" type="slidenum">
              <a:rPr lang="fr-FR" smtClean="0"/>
              <a:t>‹Nr.›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imágenes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B1AF3E4-BBA0-46C6-AE3F-5087E94D6309}" type="datetimeFigureOut">
              <a:rPr lang="fr-FR" smtClean="0"/>
              <a:t>05/03/12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10439-D6B4-49C9-A947-24B5ACB32D25}" type="slidenum">
              <a:rPr lang="fr-FR" smtClean="0"/>
              <a:t>‹Nr.›</a:t>
            </a:fld>
            <a:endParaRPr lang="fr-FR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mágenes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B1AF3E4-BBA0-46C6-AE3F-5087E94D6309}" type="datetimeFigureOut">
              <a:rPr lang="fr-FR" smtClean="0"/>
              <a:t>05/03/12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10439-D6B4-49C9-A947-24B5ACB32D25}" type="slidenum">
              <a:rPr lang="fr-FR" smtClean="0"/>
              <a:t>‹Nr.›</a:t>
            </a:fld>
            <a:endParaRPr lang="fr-FR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mágenes con título, alternati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7B1AF3E4-BBA0-46C6-AE3F-5087E94D6309}" type="datetimeFigureOut">
              <a:rPr lang="fr-FR" smtClean="0"/>
              <a:t>05/03/12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10439-D6B4-49C9-A947-24B5ACB32D25}" type="slidenum">
              <a:rPr lang="fr-FR" smtClean="0"/>
              <a:t>‹Nr.›</a:t>
            </a:fld>
            <a:endParaRPr lang="fr-FR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AF3E4-BBA0-46C6-AE3F-5087E94D6309}" type="datetimeFigureOut">
              <a:rPr lang="fr-FR" smtClean="0"/>
              <a:t>05/03/12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10439-D6B4-49C9-A947-24B5ACB32D25}" type="slidenum">
              <a:rPr lang="fr-FR" smtClean="0"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AF3E4-BBA0-46C6-AE3F-5087E94D6309}" type="datetimeFigureOut">
              <a:rPr lang="fr-FR" smtClean="0"/>
              <a:t>05/03/12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10439-D6B4-49C9-A947-24B5ACB32D25}" type="slidenum">
              <a:rPr lang="fr-FR" smtClean="0"/>
              <a:t>‹Nr.›</a:t>
            </a:fld>
            <a:endParaRPr lang="fr-FR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B1AF3E4-BBA0-46C6-AE3F-5087E94D6309}" type="datetimeFigureOut">
              <a:rPr lang="fr-FR" smtClean="0"/>
              <a:t>05/03/12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B1D10439-D6B4-49C9-A947-24B5ACB32D25}" type="slidenum">
              <a:rPr lang="fr-FR" smtClean="0"/>
              <a:t>‹Nr.›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MX" dirty="0"/>
              <a:t>L</a:t>
            </a:r>
            <a:r>
              <a:rPr lang="es-MX" dirty="0" smtClean="0"/>
              <a:t>a </a:t>
            </a:r>
            <a:r>
              <a:rPr lang="es-MX" dirty="0"/>
              <a:t>C</a:t>
            </a:r>
            <a:r>
              <a:rPr lang="es-MX" dirty="0" smtClean="0"/>
              <a:t>risis </a:t>
            </a:r>
            <a:r>
              <a:rPr lang="es-MX" dirty="0" smtClean="0"/>
              <a:t>de Chernóbil</a:t>
            </a:r>
            <a:endParaRPr lang="es-MX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Daniela </a:t>
            </a:r>
            <a:r>
              <a:rPr lang="fr-FR" dirty="0" err="1" smtClean="0"/>
              <a:t>Villela</a:t>
            </a:r>
            <a:r>
              <a:rPr lang="fr-FR" dirty="0" smtClean="0"/>
              <a:t>, Jessica </a:t>
            </a:r>
            <a:r>
              <a:rPr lang="fr-FR" dirty="0" err="1" smtClean="0"/>
              <a:t>Arena</a:t>
            </a:r>
            <a:r>
              <a:rPr lang="fr-FR" dirty="0" smtClean="0"/>
              <a:t>, Regina Mitre, Jean </a:t>
            </a:r>
            <a:r>
              <a:rPr lang="fr-FR" dirty="0" err="1" smtClean="0"/>
              <a:t>Nen</a:t>
            </a:r>
            <a:r>
              <a:rPr lang="fr-FR" dirty="0" err="1" smtClean="0"/>
              <a:t>y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6957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Acontecimientos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8475" y="1981200"/>
            <a:ext cx="4289550" cy="4144963"/>
          </a:xfrm>
        </p:spPr>
        <p:txBody>
          <a:bodyPr>
            <a:normAutofit/>
          </a:bodyPr>
          <a:lstStyle/>
          <a:p>
            <a:pPr lvl="0"/>
            <a:r>
              <a:rPr lang="fr-FR" dirty="0" smtClean="0"/>
              <a:t>El </a:t>
            </a:r>
            <a:r>
              <a:rPr lang="es-MX" dirty="0"/>
              <a:t>26 Abril 1986</a:t>
            </a:r>
            <a:r>
              <a:rPr lang="es-MX" dirty="0" smtClean="0"/>
              <a:t>, hubo un caso de emergenc</a:t>
            </a:r>
            <a:r>
              <a:rPr lang="es-MX" dirty="0" smtClean="0"/>
              <a:t>ia en la central de Chernóbil que dio pie a una explosión y más tarde a un incendio. </a:t>
            </a:r>
            <a:endParaRPr lang="es-MX" dirty="0"/>
          </a:p>
          <a:p>
            <a:pPr lvl="0"/>
            <a:r>
              <a:rPr lang="es-MX" dirty="0"/>
              <a:t>E</a:t>
            </a:r>
            <a:r>
              <a:rPr lang="es-MX" dirty="0" smtClean="0"/>
              <a:t>l </a:t>
            </a:r>
            <a:r>
              <a:rPr lang="es-MX" dirty="0"/>
              <a:t>incendio y del reactor en fusión tomaba desde el 14 de Mayo.</a:t>
            </a:r>
            <a:endParaRPr lang="fr-FR" dirty="0"/>
          </a:p>
          <a:p>
            <a:pPr lvl="0"/>
            <a:r>
              <a:rPr lang="es-MX" dirty="0"/>
              <a:t>La instalación de una protección sobre el reactor </a:t>
            </a:r>
            <a:r>
              <a:rPr lang="es-MX" dirty="0" smtClean="0"/>
              <a:t>fue hasta </a:t>
            </a:r>
            <a:r>
              <a:rPr lang="es-MX" dirty="0"/>
              <a:t>diciembre 1988.</a:t>
            </a:r>
            <a:endParaRPr lang="fr-FR" dirty="0"/>
          </a:p>
          <a:p>
            <a:endParaRPr lang="fr-FR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040" y="2132856"/>
            <a:ext cx="3618161" cy="3885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192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Características y naturaleza de la crisis</a:t>
            </a:r>
            <a:endParaRPr lang="es-MX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8475" y="1981200"/>
            <a:ext cx="4001518" cy="4144963"/>
          </a:xfrm>
        </p:spPr>
        <p:txBody>
          <a:bodyPr>
            <a:normAutofit fontScale="92500" lnSpcReduction="10000"/>
          </a:bodyPr>
          <a:lstStyle/>
          <a:p>
            <a:r>
              <a:rPr lang="es-MX" dirty="0"/>
              <a:t>La crisis de Chernóbil tiene la particularidad </a:t>
            </a:r>
            <a:r>
              <a:rPr lang="es-MX" dirty="0" smtClean="0"/>
              <a:t>de haber sido la </a:t>
            </a:r>
            <a:r>
              <a:rPr lang="es-MX" dirty="0"/>
              <a:t>primera de </a:t>
            </a:r>
            <a:r>
              <a:rPr lang="es-MX" dirty="0" smtClean="0"/>
              <a:t>gran </a:t>
            </a:r>
            <a:r>
              <a:rPr lang="es-MX" dirty="0"/>
              <a:t>importancia con </a:t>
            </a:r>
            <a:r>
              <a:rPr lang="es-MX" dirty="0" smtClean="0"/>
              <a:t>una </a:t>
            </a:r>
            <a:r>
              <a:rPr lang="es-MX" dirty="0" smtClean="0"/>
              <a:t>central </a:t>
            </a:r>
            <a:r>
              <a:rPr lang="es-MX" dirty="0"/>
              <a:t>nuclear </a:t>
            </a:r>
            <a:r>
              <a:rPr lang="es-MX" dirty="0" smtClean="0"/>
              <a:t>y la </a:t>
            </a:r>
            <a:r>
              <a:rPr lang="es-MX" dirty="0"/>
              <a:t>catástrofe </a:t>
            </a:r>
            <a:r>
              <a:rPr lang="es-MX" dirty="0" smtClean="0"/>
              <a:t>fue controlada:</a:t>
            </a:r>
            <a:endParaRPr lang="es-MX" dirty="0" smtClean="0"/>
          </a:p>
          <a:p>
            <a:pPr lvl="1"/>
            <a:r>
              <a:rPr lang="es-MX" dirty="0"/>
              <a:t>La contaminación de la población y de la naturaleza.</a:t>
            </a:r>
            <a:endParaRPr lang="fr-FR" dirty="0"/>
          </a:p>
          <a:p>
            <a:pPr lvl="1"/>
            <a:r>
              <a:rPr lang="es-MX" dirty="0" smtClean="0"/>
              <a:t>Desalojar </a:t>
            </a:r>
            <a:r>
              <a:rPr lang="es-MX" dirty="0"/>
              <a:t>la población que vive al lado de la </a:t>
            </a:r>
            <a:r>
              <a:rPr lang="es-MX" dirty="0" smtClean="0"/>
              <a:t>central.</a:t>
            </a:r>
            <a:endParaRPr lang="fr-FR" dirty="0"/>
          </a:p>
          <a:p>
            <a:pPr lvl="1"/>
            <a:r>
              <a:rPr lang="es-MX" dirty="0"/>
              <a:t>Controlar las emisiones de materiales nucleares</a:t>
            </a:r>
            <a:r>
              <a:rPr lang="es-MX" dirty="0" smtClean="0"/>
              <a:t>.</a:t>
            </a:r>
          </a:p>
          <a:p>
            <a:pPr lvl="1"/>
            <a:r>
              <a:rPr lang="es-MX" dirty="0" smtClean="0"/>
              <a:t>Preservar la </a:t>
            </a:r>
            <a:r>
              <a:rPr lang="es-MX" dirty="0"/>
              <a:t>reputación y la credibilidad de la Unión Soviética.</a:t>
            </a:r>
            <a:endParaRPr lang="fr-FR" dirty="0"/>
          </a:p>
          <a:p>
            <a:pPr lvl="1"/>
            <a:endParaRPr lang="fr-FR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3520" y="2348880"/>
            <a:ext cx="3996444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028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/>
              <a:t>Las diferentes fases de la </a:t>
            </a:r>
            <a:r>
              <a:rPr lang="es-MX" dirty="0" smtClean="0"/>
              <a:t>crisis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8474" y="1124744"/>
            <a:ext cx="7556313" cy="5001419"/>
          </a:xfrm>
        </p:spPr>
        <p:txBody>
          <a:bodyPr>
            <a:normAutofit fontScale="85000" lnSpcReduction="10000"/>
          </a:bodyPr>
          <a:lstStyle/>
          <a:p>
            <a:r>
              <a:rPr lang="es-MX" dirty="0" smtClean="0"/>
              <a:t>Sorpresa:</a:t>
            </a:r>
          </a:p>
          <a:p>
            <a:pPr lvl="1"/>
            <a:r>
              <a:rPr lang="es-MX" dirty="0" smtClean="0"/>
              <a:t>Sobre </a:t>
            </a:r>
            <a:r>
              <a:rPr lang="es-MX" dirty="0"/>
              <a:t>la explosión y el incendio del corazón del </a:t>
            </a:r>
            <a:r>
              <a:rPr lang="es-MX" dirty="0" smtClean="0"/>
              <a:t>reactor.</a:t>
            </a:r>
            <a:endParaRPr lang="fr-FR" dirty="0"/>
          </a:p>
          <a:p>
            <a:pPr lvl="0"/>
            <a:r>
              <a:rPr lang="es-MX" dirty="0"/>
              <a:t>Falta de información:</a:t>
            </a:r>
            <a:endParaRPr lang="fr-FR" dirty="0"/>
          </a:p>
          <a:p>
            <a:pPr lvl="1"/>
            <a:r>
              <a:rPr lang="fr-FR" dirty="0"/>
              <a:t> </a:t>
            </a:r>
            <a:r>
              <a:rPr lang="es-MX" dirty="0"/>
              <a:t>El presidente </a:t>
            </a:r>
            <a:r>
              <a:rPr lang="es-MX" dirty="0" smtClean="0"/>
              <a:t>dijo que </a:t>
            </a:r>
            <a:r>
              <a:rPr lang="es-MX" dirty="0"/>
              <a:t>“el corazón del reactor no tiene </a:t>
            </a:r>
            <a:r>
              <a:rPr lang="es-MX" dirty="0" smtClean="0"/>
              <a:t>daños</a:t>
            </a:r>
            <a:r>
              <a:rPr lang="es-MX" dirty="0"/>
              <a:t>”.</a:t>
            </a:r>
            <a:endParaRPr lang="fr-FR" dirty="0"/>
          </a:p>
          <a:p>
            <a:pPr lvl="1"/>
            <a:r>
              <a:rPr lang="es-MX" dirty="0"/>
              <a:t>La población de Pripiat, una ciudad al lado de Chernóbil, </a:t>
            </a:r>
            <a:r>
              <a:rPr lang="es-MX" dirty="0" smtClean="0"/>
              <a:t>tuvo que evacuar. </a:t>
            </a:r>
            <a:endParaRPr lang="es-MX" dirty="0" smtClean="0"/>
          </a:p>
          <a:p>
            <a:pPr lvl="1"/>
            <a:r>
              <a:rPr lang="es-MX" dirty="0" smtClean="0"/>
              <a:t>Las </a:t>
            </a:r>
            <a:r>
              <a:rPr lang="es-MX" dirty="0" smtClean="0"/>
              <a:t>autoridades </a:t>
            </a:r>
            <a:r>
              <a:rPr lang="es-MX" dirty="0" smtClean="0"/>
              <a:t>dijeron que </a:t>
            </a:r>
            <a:r>
              <a:rPr lang="es-MX" dirty="0" smtClean="0"/>
              <a:t>la situación iba a durar tres días.</a:t>
            </a:r>
          </a:p>
          <a:p>
            <a:pPr lvl="0"/>
            <a:r>
              <a:rPr lang="es-MX" dirty="0" smtClean="0"/>
              <a:t>Estalación </a:t>
            </a:r>
            <a:r>
              <a:rPr lang="es-MX" dirty="0"/>
              <a:t>de eventos:</a:t>
            </a:r>
            <a:endParaRPr lang="fr-FR" dirty="0"/>
          </a:p>
          <a:p>
            <a:pPr lvl="1"/>
            <a:r>
              <a:rPr lang="es-ES" dirty="0"/>
              <a:t>L</a:t>
            </a:r>
            <a:r>
              <a:rPr lang="es-ES" dirty="0" smtClean="0"/>
              <a:t>a </a:t>
            </a:r>
            <a:r>
              <a:rPr lang="es-ES" dirty="0"/>
              <a:t>decisión de </a:t>
            </a:r>
            <a:r>
              <a:rPr lang="es-ES" dirty="0" smtClean="0"/>
              <a:t>extinguir</a:t>
            </a:r>
            <a:r>
              <a:rPr lang="es-ES" dirty="0" smtClean="0"/>
              <a:t> </a:t>
            </a:r>
            <a:r>
              <a:rPr lang="es-ES" dirty="0"/>
              <a:t>el fuego con agua </a:t>
            </a:r>
            <a:r>
              <a:rPr lang="es-ES" dirty="0" smtClean="0"/>
              <a:t>agravo </a:t>
            </a:r>
            <a:r>
              <a:rPr lang="es-ES" dirty="0"/>
              <a:t>la </a:t>
            </a:r>
            <a:r>
              <a:rPr lang="es-ES" dirty="0" smtClean="0"/>
              <a:t>situación.</a:t>
            </a:r>
          </a:p>
          <a:p>
            <a:pPr lvl="1"/>
            <a:r>
              <a:rPr lang="es-ES" dirty="0"/>
              <a:t>Los bomberos llamados a la planta estaban </a:t>
            </a:r>
            <a:r>
              <a:rPr lang="es-ES" dirty="0" smtClean="0"/>
              <a:t>irradiados</a:t>
            </a:r>
          </a:p>
          <a:p>
            <a:r>
              <a:rPr lang="es-ES" dirty="0" smtClean="0"/>
              <a:t>Perdida de control:</a:t>
            </a:r>
          </a:p>
          <a:p>
            <a:pPr lvl="1"/>
            <a:r>
              <a:rPr lang="es-MX" dirty="0"/>
              <a:t>Liberación de una nube de humo radioactivos partículas saturadas.</a:t>
            </a:r>
            <a:endParaRPr lang="fr-FR" dirty="0"/>
          </a:p>
          <a:p>
            <a:r>
              <a:rPr lang="fr-FR" dirty="0" err="1" smtClean="0"/>
              <a:t>Escrutinio</a:t>
            </a:r>
            <a:r>
              <a:rPr lang="fr-FR" dirty="0" smtClean="0"/>
              <a:t>:</a:t>
            </a:r>
          </a:p>
          <a:p>
            <a:pPr lvl="1"/>
            <a:r>
              <a:rPr lang="es-MX" dirty="0"/>
              <a:t>Identificación de los elementos que están </a:t>
            </a:r>
            <a:r>
              <a:rPr lang="es-MX" dirty="0" smtClean="0"/>
              <a:t>quemados </a:t>
            </a:r>
            <a:r>
              <a:rPr lang="es-MX" dirty="0"/>
              <a:t>y análisis de la </a:t>
            </a:r>
            <a:r>
              <a:rPr lang="es-MX" dirty="0" smtClean="0"/>
              <a:t>mejora </a:t>
            </a:r>
            <a:r>
              <a:rPr lang="es-MX" dirty="0"/>
              <a:t>manera de extinguir el fuego y la liberación de partículas radioactivas</a:t>
            </a:r>
            <a:r>
              <a:rPr lang="es-MX" dirty="0" smtClean="0"/>
              <a:t>.</a:t>
            </a:r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1793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8474" y="188640"/>
            <a:ext cx="7556313" cy="1116106"/>
          </a:xfrm>
        </p:spPr>
        <p:txBody>
          <a:bodyPr>
            <a:normAutofit/>
          </a:bodyPr>
          <a:lstStyle/>
          <a:p>
            <a:r>
              <a:rPr lang="es-MX" dirty="0" smtClean="0"/>
              <a:t>Las diferentes fases de la crisis</a:t>
            </a:r>
            <a:endParaRPr lang="es-MX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8474" y="1052736"/>
            <a:ext cx="7556313" cy="5805264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es-MX" dirty="0"/>
              <a:t>Percepción de  ser atacado:</a:t>
            </a:r>
            <a:endParaRPr lang="fr-FR" dirty="0"/>
          </a:p>
          <a:p>
            <a:pPr lvl="1"/>
            <a:r>
              <a:rPr lang="es-MX" dirty="0"/>
              <a:t>Esta parte del proceso de crisis no se ha producido porque la población ha ignorado  durante mucho tiempo la extensión del daño.</a:t>
            </a:r>
            <a:endParaRPr lang="fr-FR" dirty="0"/>
          </a:p>
          <a:p>
            <a:pPr lvl="1"/>
            <a:r>
              <a:rPr lang="es-MX" dirty="0" smtClean="0"/>
              <a:t>Críticas </a:t>
            </a:r>
            <a:r>
              <a:rPr lang="es-MX" dirty="0"/>
              <a:t>acerca de la crisis de </a:t>
            </a:r>
            <a:r>
              <a:rPr lang="es-MX" dirty="0" smtClean="0"/>
              <a:t>Chernóbil </a:t>
            </a:r>
            <a:r>
              <a:rPr lang="es-MX" dirty="0" smtClean="0"/>
              <a:t>llegaron </a:t>
            </a:r>
            <a:r>
              <a:rPr lang="es-MX" dirty="0"/>
              <a:t>tarde</a:t>
            </a:r>
            <a:r>
              <a:rPr lang="es-MX" dirty="0" smtClean="0"/>
              <a:t>.</a:t>
            </a:r>
          </a:p>
          <a:p>
            <a:pPr lvl="1"/>
            <a:r>
              <a:rPr lang="es-ES" dirty="0" smtClean="0"/>
              <a:t>La población </a:t>
            </a:r>
            <a:r>
              <a:rPr lang="es-ES" dirty="0"/>
              <a:t>no tenía los medios para criticar abiertamente el </a:t>
            </a:r>
            <a:r>
              <a:rPr lang="es-ES" dirty="0" smtClean="0"/>
              <a:t>régimen.</a:t>
            </a:r>
            <a:endParaRPr lang="es-ES" dirty="0" smtClean="0"/>
          </a:p>
          <a:p>
            <a:r>
              <a:rPr lang="es-MX" dirty="0" smtClean="0"/>
              <a:t>Pánico:</a:t>
            </a:r>
          </a:p>
          <a:p>
            <a:pPr lvl="1"/>
            <a:r>
              <a:rPr lang="es-MX" dirty="0"/>
              <a:t>El pánico no ocurre de manera significativa porque </a:t>
            </a:r>
            <a:r>
              <a:rPr lang="es-MX" dirty="0" smtClean="0"/>
              <a:t>el </a:t>
            </a:r>
            <a:r>
              <a:rPr lang="es-MX" dirty="0"/>
              <a:t>evento fue subestimado por las </a:t>
            </a:r>
            <a:r>
              <a:rPr lang="es-MX" dirty="0" smtClean="0"/>
              <a:t>autoridades, </a:t>
            </a:r>
            <a:r>
              <a:rPr lang="es-MX" dirty="0"/>
              <a:t>el personal de la </a:t>
            </a:r>
            <a:r>
              <a:rPr lang="es-MX" dirty="0" smtClean="0"/>
              <a:t>central respondi</a:t>
            </a:r>
            <a:r>
              <a:rPr lang="es-MX" dirty="0" smtClean="0"/>
              <a:t>ó </a:t>
            </a:r>
            <a:r>
              <a:rPr lang="es-MX" dirty="0" smtClean="0"/>
              <a:t>de </a:t>
            </a:r>
            <a:r>
              <a:rPr lang="es-MX" dirty="0"/>
              <a:t>forma adecuada, mediante el bombeo de agua, </a:t>
            </a:r>
            <a:r>
              <a:rPr lang="es-MX" dirty="0" smtClean="0"/>
              <a:t>se evit</a:t>
            </a:r>
            <a:r>
              <a:rPr lang="es-MX" dirty="0" smtClean="0"/>
              <a:t>ó</a:t>
            </a:r>
            <a:r>
              <a:rPr lang="es-MX" dirty="0" smtClean="0"/>
              <a:t> </a:t>
            </a:r>
            <a:r>
              <a:rPr lang="es-MX" dirty="0"/>
              <a:t>un desastre en todo el continente europeo.</a:t>
            </a:r>
            <a:endParaRPr lang="fr-FR" dirty="0"/>
          </a:p>
          <a:p>
            <a:pPr lvl="1"/>
            <a:r>
              <a:rPr lang="es-MX" dirty="0"/>
              <a:t>El gobierno, con Gorbachov y su política de glasnost, </a:t>
            </a:r>
            <a:r>
              <a:rPr lang="es-MX" dirty="0" smtClean="0"/>
              <a:t>reconoci</a:t>
            </a:r>
            <a:r>
              <a:rPr lang="es-MX" dirty="0" smtClean="0"/>
              <a:t>ó </a:t>
            </a:r>
            <a:r>
              <a:rPr lang="es-MX" dirty="0" smtClean="0"/>
              <a:t>la </a:t>
            </a:r>
            <a:r>
              <a:rPr lang="es-MX" dirty="0"/>
              <a:t>gravedad de la catástrofe, pero no hubo pánico entre la población o personas presentes en la escena del desastre</a:t>
            </a:r>
            <a:r>
              <a:rPr lang="es-MX" dirty="0" smtClean="0"/>
              <a:t>.</a:t>
            </a:r>
            <a:endParaRPr lang="fr-FR" dirty="0" smtClean="0"/>
          </a:p>
          <a:p>
            <a:pPr lvl="0"/>
            <a:r>
              <a:rPr lang="es-MX" dirty="0"/>
              <a:t>Soluciones a corto plazo:</a:t>
            </a:r>
            <a:endParaRPr lang="fr-FR" dirty="0"/>
          </a:p>
          <a:p>
            <a:pPr lvl="1"/>
            <a:r>
              <a:rPr lang="es-MX" dirty="0"/>
              <a:t>Propaganda muy fuerte: un rotulo que contenga “el pueblo soviético es </a:t>
            </a:r>
            <a:r>
              <a:rPr lang="es-MX" dirty="0" smtClean="0"/>
              <a:t>más </a:t>
            </a:r>
            <a:r>
              <a:rPr lang="es-MX" dirty="0"/>
              <a:t>fuerte que el </a:t>
            </a:r>
            <a:r>
              <a:rPr lang="es-MX" dirty="0" smtClean="0"/>
              <a:t>átomo” </a:t>
            </a:r>
            <a:r>
              <a:rPr lang="es-MX" dirty="0"/>
              <a:t>fue desplegada en el reactor</a:t>
            </a:r>
            <a:r>
              <a:rPr lang="es-MX" dirty="0" smtClean="0"/>
              <a:t>.</a:t>
            </a:r>
          </a:p>
          <a:p>
            <a:pPr lvl="1"/>
            <a:r>
              <a:rPr lang="es-MX" dirty="0"/>
              <a:t>Presencia de un una bandera roja sobre la </a:t>
            </a:r>
            <a:r>
              <a:rPr lang="es-MX" dirty="0" smtClean="0"/>
              <a:t>central.</a:t>
            </a:r>
            <a:endParaRPr lang="fr-FR" dirty="0"/>
          </a:p>
          <a:p>
            <a:pPr lvl="1"/>
            <a:r>
              <a:rPr lang="es-MX" dirty="0"/>
              <a:t>Utilización de 600.000 trabajadores  para limpiar y descontaminar la zona.</a:t>
            </a:r>
            <a:endParaRPr lang="fr-FR" dirty="0"/>
          </a:p>
          <a:p>
            <a:pPr lvl="1"/>
            <a:r>
              <a:rPr lang="es-MX" dirty="0"/>
              <a:t>Aislamiento del </a:t>
            </a:r>
            <a:r>
              <a:rPr lang="es-MX" dirty="0" smtClean="0"/>
              <a:t>reactor.</a:t>
            </a:r>
            <a:endParaRPr lang="fr-FR" dirty="0"/>
          </a:p>
          <a:p>
            <a:pPr lvl="1"/>
            <a:r>
              <a:rPr lang="es-MX" dirty="0"/>
              <a:t>Construcción de un sarcófago sobre el reactor</a:t>
            </a:r>
            <a:r>
              <a:rPr lang="es-MX" dirty="0" smtClean="0"/>
              <a:t>.</a:t>
            </a:r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291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Tipo de crisis</a:t>
            </a:r>
            <a:endParaRPr lang="es-MX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s-MX" dirty="0"/>
              <a:t>C</a:t>
            </a:r>
            <a:r>
              <a:rPr lang="es-MX" dirty="0" smtClean="0"/>
              <a:t>risis </a:t>
            </a:r>
            <a:r>
              <a:rPr lang="es-MX" dirty="0"/>
              <a:t>en el </a:t>
            </a:r>
            <a:r>
              <a:rPr lang="es-MX" dirty="0" smtClean="0"/>
              <a:t>proceso:</a:t>
            </a:r>
          </a:p>
          <a:p>
            <a:pPr lvl="1"/>
            <a:r>
              <a:rPr lang="es-MX" dirty="0" smtClean="0"/>
              <a:t>Explosiones</a:t>
            </a:r>
          </a:p>
          <a:p>
            <a:pPr lvl="1"/>
            <a:r>
              <a:rPr lang="es-MX" dirty="0" smtClean="0"/>
              <a:t>Emisiones</a:t>
            </a:r>
          </a:p>
          <a:p>
            <a:pPr lvl="1"/>
            <a:r>
              <a:rPr lang="es-MX" dirty="0" smtClean="0"/>
              <a:t>Cierres ambientales</a:t>
            </a:r>
            <a:endParaRPr lang="fr-FR" dirty="0"/>
          </a:p>
          <a:p>
            <a:pPr lvl="0"/>
            <a:r>
              <a:rPr lang="es-MX" dirty="0"/>
              <a:t>C</a:t>
            </a:r>
            <a:r>
              <a:rPr lang="es-MX" dirty="0" smtClean="0"/>
              <a:t>risis </a:t>
            </a:r>
            <a:r>
              <a:rPr lang="es-MX" dirty="0"/>
              <a:t>en la </a:t>
            </a:r>
            <a:r>
              <a:rPr lang="es-MX" dirty="0" smtClean="0"/>
              <a:t>afectación:</a:t>
            </a:r>
          </a:p>
          <a:p>
            <a:pPr lvl="1"/>
            <a:r>
              <a:rPr lang="es-MX" dirty="0" smtClean="0"/>
              <a:t>Reputación</a:t>
            </a:r>
          </a:p>
          <a:p>
            <a:pPr lvl="1"/>
            <a:r>
              <a:rPr lang="es-MX" dirty="0" smtClean="0"/>
              <a:t>Credibilidad</a:t>
            </a:r>
          </a:p>
          <a:p>
            <a:pPr lvl="1"/>
            <a:r>
              <a:rPr lang="es-MX" dirty="0"/>
              <a:t>I</a:t>
            </a:r>
            <a:r>
              <a:rPr lang="es-MX" dirty="0" smtClean="0"/>
              <a:t>magen</a:t>
            </a:r>
            <a:r>
              <a:rPr lang="es-MX" dirty="0" smtClean="0"/>
              <a:t>.</a:t>
            </a:r>
          </a:p>
          <a:p>
            <a:pPr lvl="0"/>
            <a:endParaRPr lang="fr-FR" dirty="0"/>
          </a:p>
          <a:p>
            <a:endParaRPr lang="fr-FR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9912" y="2420888"/>
            <a:ext cx="4896036" cy="3264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367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Consecuencias de la catástrofe</a:t>
            </a:r>
            <a:endParaRPr lang="es-MX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</a:t>
            </a:r>
            <a:r>
              <a:rPr lang="es-ES" dirty="0" smtClean="0"/>
              <a:t>ánico=</a:t>
            </a:r>
            <a:r>
              <a:rPr lang="es-ES" dirty="0"/>
              <a:t> miedo y ansiedad que </a:t>
            </a:r>
            <a:r>
              <a:rPr lang="es-ES" dirty="0" smtClean="0"/>
              <a:t>habr</a:t>
            </a:r>
            <a:r>
              <a:rPr lang="es-ES" dirty="0" smtClean="0"/>
              <a:t>ía = </a:t>
            </a:r>
            <a:r>
              <a:rPr lang="es-ES" dirty="0"/>
              <a:t> heridas más graves que la exposición a materiales </a:t>
            </a:r>
            <a:r>
              <a:rPr lang="es-ES" dirty="0" smtClean="0"/>
              <a:t>radiactivos.</a:t>
            </a:r>
            <a:endParaRPr lang="fr-FR" dirty="0" smtClean="0"/>
          </a:p>
          <a:p>
            <a:r>
              <a:rPr lang="es-ES" dirty="0"/>
              <a:t>L</a:t>
            </a:r>
            <a:r>
              <a:rPr lang="es-ES" dirty="0" smtClean="0"/>
              <a:t>a </a:t>
            </a:r>
            <a:r>
              <a:rPr lang="es-ES" dirty="0"/>
              <a:t>muerte de muchos trabajadores que limpian el área alrededor de la </a:t>
            </a:r>
            <a:r>
              <a:rPr lang="es-ES" dirty="0" smtClean="0"/>
              <a:t>central.</a:t>
            </a:r>
            <a:endParaRPr lang="es-ES" dirty="0"/>
          </a:p>
          <a:p>
            <a:r>
              <a:rPr lang="es-ES" dirty="0" smtClean="0"/>
              <a:t>La exposición </a:t>
            </a:r>
            <a:r>
              <a:rPr lang="es-ES" dirty="0"/>
              <a:t>a la radiactividad causó </a:t>
            </a:r>
            <a:r>
              <a:rPr lang="es-ES" dirty="0" smtClean="0"/>
              <a:t>cáncer a varios ciudadanos.</a:t>
            </a:r>
            <a:endParaRPr lang="es-ES" dirty="0"/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50932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Consecuencias de la gestión de crisis</a:t>
            </a:r>
            <a:endParaRPr lang="es-MX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s-ES" dirty="0"/>
              <a:t>E</a:t>
            </a:r>
            <a:r>
              <a:rPr lang="es-ES" dirty="0" smtClean="0"/>
              <a:t>l </a:t>
            </a:r>
            <a:r>
              <a:rPr lang="es-ES" dirty="0"/>
              <a:t>desastre podría haber sido peor si las autoridades </a:t>
            </a:r>
            <a:r>
              <a:rPr lang="es-ES" dirty="0" smtClean="0"/>
              <a:t>no hubieran</a:t>
            </a:r>
            <a:r>
              <a:rPr lang="es-ES" dirty="0"/>
              <a:t> tomado las decisiones </a:t>
            </a:r>
            <a:r>
              <a:rPr lang="es-ES" dirty="0" smtClean="0"/>
              <a:t>correctas.</a:t>
            </a:r>
            <a:endParaRPr lang="es-ES" dirty="0"/>
          </a:p>
          <a:p>
            <a:r>
              <a:rPr lang="es-ES" dirty="0"/>
              <a:t>R</a:t>
            </a:r>
            <a:r>
              <a:rPr lang="es-ES" dirty="0" smtClean="0"/>
              <a:t>econocimiento </a:t>
            </a:r>
            <a:r>
              <a:rPr lang="es-ES" dirty="0"/>
              <a:t>de sólo 56 personas por parte del gobierno </a:t>
            </a:r>
            <a:r>
              <a:rPr lang="es-ES" dirty="0" smtClean="0"/>
              <a:t>=</a:t>
            </a:r>
            <a:r>
              <a:rPr lang="es-ES" dirty="0"/>
              <a:t> pérdida de </a:t>
            </a:r>
            <a:r>
              <a:rPr lang="es-ES" dirty="0" smtClean="0"/>
              <a:t>credibilidad.</a:t>
            </a:r>
            <a:endParaRPr lang="es-ES" dirty="0"/>
          </a:p>
          <a:p>
            <a:r>
              <a:rPr lang="es-ES" dirty="0"/>
              <a:t>N</a:t>
            </a:r>
            <a:r>
              <a:rPr lang="es-ES" dirty="0" smtClean="0"/>
              <a:t>o considerar las afectaciones psicol</a:t>
            </a:r>
            <a:r>
              <a:rPr lang="es-ES" dirty="0" smtClean="0"/>
              <a:t>ógicas de la </a:t>
            </a:r>
            <a:r>
              <a:rPr lang="es-ES" dirty="0" smtClean="0"/>
              <a:t>población,</a:t>
            </a:r>
            <a:r>
              <a:rPr lang="es-ES" dirty="0"/>
              <a:t> fue un </a:t>
            </a:r>
            <a:r>
              <a:rPr lang="es-ES" dirty="0" smtClean="0"/>
              <a:t>error.</a:t>
            </a:r>
            <a:endParaRPr lang="es-ES" dirty="0"/>
          </a:p>
          <a:p>
            <a:r>
              <a:rPr lang="es-ES" dirty="0"/>
              <a:t>E</a:t>
            </a:r>
            <a:r>
              <a:rPr lang="es-ES" dirty="0" smtClean="0"/>
              <a:t>valuaciones </a:t>
            </a:r>
            <a:r>
              <a:rPr lang="es-ES" dirty="0"/>
              <a:t>de impacto variado y opuesto a la catástrofe por la comunidad </a:t>
            </a:r>
            <a:r>
              <a:rPr lang="es-ES" dirty="0" smtClean="0"/>
              <a:t>científica, incluso </a:t>
            </a:r>
            <a:r>
              <a:rPr lang="es-ES" dirty="0"/>
              <a:t>hoy en día, </a:t>
            </a:r>
            <a:r>
              <a:rPr lang="es-ES" dirty="0" smtClean="0"/>
              <a:t>se ha perdido credibilidad en </a:t>
            </a:r>
            <a:r>
              <a:rPr lang="es-ES" dirty="0" smtClean="0"/>
              <a:t>las organizaciones </a:t>
            </a:r>
            <a:r>
              <a:rPr lang="es-ES" dirty="0"/>
              <a:t>internacionales y </a:t>
            </a:r>
            <a:r>
              <a:rPr lang="es-ES" dirty="0" smtClean="0"/>
              <a:t>nacionales</a:t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255308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Análisis de la gestión de crisis</a:t>
            </a:r>
            <a:endParaRPr lang="es-MX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8475" y="1981200"/>
            <a:ext cx="4073526" cy="4144963"/>
          </a:xfrm>
        </p:spPr>
        <p:txBody>
          <a:bodyPr/>
          <a:lstStyle/>
          <a:p>
            <a:r>
              <a:rPr lang="es-ES" dirty="0"/>
              <a:t>Podemos decir que, técnicamente, la crisis se </a:t>
            </a:r>
            <a:r>
              <a:rPr lang="es-ES" dirty="0" smtClean="0"/>
              <a:t>gestion</a:t>
            </a:r>
            <a:r>
              <a:rPr lang="es-ES" dirty="0" smtClean="0"/>
              <a:t>ó </a:t>
            </a:r>
            <a:r>
              <a:rPr lang="es-ES" dirty="0" smtClean="0"/>
              <a:t>bien</a:t>
            </a:r>
            <a:r>
              <a:rPr lang="es-ES" dirty="0"/>
              <a:t> ya que el daño </a:t>
            </a:r>
            <a:r>
              <a:rPr lang="es-ES" dirty="0" smtClean="0"/>
              <a:t>fue </a:t>
            </a:r>
            <a:r>
              <a:rPr lang="es-ES" dirty="0"/>
              <a:t>local.</a:t>
            </a:r>
          </a:p>
          <a:p>
            <a:r>
              <a:rPr lang="es-ES" dirty="0" smtClean="0"/>
              <a:t>Las opiniones contrarias </a:t>
            </a:r>
            <a:r>
              <a:rPr lang="es-ES" dirty="0" smtClean="0"/>
              <a:t>no </a:t>
            </a:r>
            <a:r>
              <a:rPr lang="es-ES" dirty="0"/>
              <a:t>han tenido éxito en la gestión de la </a:t>
            </a:r>
            <a:r>
              <a:rPr lang="es-ES" dirty="0" smtClean="0"/>
              <a:t>catástrofe.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008" y="1916832"/>
            <a:ext cx="3391024" cy="3391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102445"/>
      </p:ext>
    </p:extLst>
  </p:cSld>
  <p:clrMapOvr>
    <a:masterClrMapping/>
  </p:clrMapOvr>
</p:sld>
</file>

<file path=ppt/theme/theme1.xml><?xml version="1.0" encoding="utf-8"?>
<a:theme xmlns:a="http://schemas.openxmlformats.org/drawingml/2006/main" name="Ventaja">
  <a:themeElements>
    <a:clrScheme name="Ventaja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Ventaja">
      <a:maj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Ventaj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Ventaja.thmx</Template>
  <TotalTime>56</TotalTime>
  <Words>304</Words>
  <Application>Microsoft Macintosh PowerPoint</Application>
  <PresentationFormat>Presentación en pantalla (4:3)</PresentationFormat>
  <Paragraphs>61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Ventaja</vt:lpstr>
      <vt:lpstr>La Crisis de Chernóbil</vt:lpstr>
      <vt:lpstr>Acontecimientos</vt:lpstr>
      <vt:lpstr>Características y naturaleza de la crisis</vt:lpstr>
      <vt:lpstr>Las diferentes fases de la crisis</vt:lpstr>
      <vt:lpstr>Las diferentes fases de la crisis</vt:lpstr>
      <vt:lpstr>Tipo de crisis</vt:lpstr>
      <vt:lpstr>Consecuencias de la catástrofe</vt:lpstr>
      <vt:lpstr>Consecuencias de la gestión de crisis</vt:lpstr>
      <vt:lpstr>Análisis de la gestión de crisis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crisis de Chernóbil</dc:title>
  <dc:creator>Etudiant</dc:creator>
  <cp:lastModifiedBy>Jessica Arenas</cp:lastModifiedBy>
  <cp:revision>6</cp:revision>
  <dcterms:created xsi:type="dcterms:W3CDTF">2012-03-05T23:15:10Z</dcterms:created>
  <dcterms:modified xsi:type="dcterms:W3CDTF">2012-03-06T01:40:29Z</dcterms:modified>
</cp:coreProperties>
</file>