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E133650-0963-4812-A5FE-985069C755B4}">
          <p14:sldIdLst>
            <p14:sldId id="256"/>
            <p14:sldId id="257"/>
            <p14:sldId id="260"/>
            <p14:sldId id="258"/>
            <p14:sldId id="259"/>
            <p14:sldId id="261"/>
            <p14:sldId id="262"/>
            <p14:sldId id="263"/>
            <p14:sldId id="264"/>
            <p14:sldId id="266"/>
            <p14:sldId id="2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io Isla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22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06T19:37:39.110" idx="1">
    <p:pos x="4133" y="987"/>
    <p:text>No todas las fuentes que citan las recuperan en las fuentes de información 
95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B69C2-5EFC-49B2-B80B-2F4022B0D3BF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E7A6C-9ADA-4A90-95E0-D354CF289955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8017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BD114-E3CA-46B5-ACA8-4F46160CB9D1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833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16C47F8-2BAF-4055-9E26-D97E47E39AFA}" type="datetimeFigureOut">
              <a:rPr lang="es-MX" smtClean="0"/>
              <a:t>06/02/12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624A085-9C75-4950-9368-B5D3EC3BC36A}" type="slidenum">
              <a:rPr lang="es-MX" smtClean="0"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La naturaleza de la persuasión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Gabriela Haces</a:t>
            </a:r>
          </a:p>
          <a:p>
            <a:r>
              <a:rPr lang="es-MX" dirty="0" smtClean="0"/>
              <a:t>Mario Sámano</a:t>
            </a:r>
          </a:p>
          <a:p>
            <a:r>
              <a:rPr lang="es-MX" dirty="0" err="1" smtClean="0"/>
              <a:t>Sindy</a:t>
            </a:r>
            <a:r>
              <a:rPr lang="es-MX" dirty="0" smtClean="0"/>
              <a:t> Rodríguez</a:t>
            </a:r>
          </a:p>
          <a:p>
            <a:r>
              <a:rPr lang="es-MX" dirty="0" smtClean="0"/>
              <a:t>Noé González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920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Definiciones de persuasión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1800" dirty="0" smtClean="0"/>
              <a:t>Viene </a:t>
            </a:r>
            <a:r>
              <a:rPr lang="es-MX" sz="1800" i="1" dirty="0" err="1" smtClean="0"/>
              <a:t>suadere</a:t>
            </a:r>
            <a:r>
              <a:rPr lang="es-MX" sz="1800" dirty="0" smtClean="0"/>
              <a:t> que significa aconsejar o invitar a algo con palabras suaves.</a:t>
            </a:r>
          </a:p>
          <a:p>
            <a:r>
              <a:rPr lang="es-MX" dirty="0" smtClean="0"/>
              <a:t>Atraer </a:t>
            </a:r>
            <a:r>
              <a:rPr lang="es-MX" sz="3200" b="1" dirty="0" smtClean="0">
                <a:solidFill>
                  <a:srgbClr val="0070C0"/>
                </a:solidFill>
              </a:rPr>
              <a:t>el alma </a:t>
            </a:r>
            <a:r>
              <a:rPr lang="es-MX" dirty="0" smtClean="0"/>
              <a:t>de quien escucha.</a:t>
            </a:r>
            <a:endParaRPr lang="es-MX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645024"/>
            <a:ext cx="3600400" cy="27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49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Elementos de las definiciones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2636912"/>
            <a:ext cx="7200800" cy="312157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s-MX" b="1" dirty="0">
                <a:solidFill>
                  <a:srgbClr val="0070C0"/>
                </a:solidFill>
              </a:rPr>
              <a:t>Fuerza</a:t>
            </a:r>
            <a:r>
              <a:rPr lang="es-MX" dirty="0"/>
              <a:t> de atracción por </a:t>
            </a:r>
            <a:r>
              <a:rPr lang="es-MX" b="1" dirty="0">
                <a:solidFill>
                  <a:srgbClr val="0070C0"/>
                </a:solidFill>
              </a:rPr>
              <a:t>medios psicológicos</a:t>
            </a:r>
            <a:r>
              <a:rPr lang="es-MX" dirty="0"/>
              <a:t>, pues </a:t>
            </a:r>
            <a:r>
              <a:rPr lang="es-MX" b="1" dirty="0">
                <a:solidFill>
                  <a:srgbClr val="0070C0"/>
                </a:solidFill>
              </a:rPr>
              <a:t>convence</a:t>
            </a:r>
            <a:r>
              <a:rPr lang="es-MX" dirty="0"/>
              <a:t> a la razón y mueve a la voluntad, consiguiendo una adhesión entusiasta y afectiva a la propia opinión  (Blair, 1804, citado en Fernández, 1997, p.16)</a:t>
            </a:r>
          </a:p>
          <a:p>
            <a:r>
              <a:rPr lang="es-MX" dirty="0" smtClean="0"/>
              <a:t>Intento </a:t>
            </a:r>
            <a:r>
              <a:rPr lang="es-MX" b="1" dirty="0" smtClean="0">
                <a:solidFill>
                  <a:srgbClr val="0070C0"/>
                </a:solidFill>
              </a:rPr>
              <a:t>consiente</a:t>
            </a:r>
            <a:r>
              <a:rPr lang="es-MX" dirty="0" smtClean="0"/>
              <a:t> para </a:t>
            </a:r>
            <a:r>
              <a:rPr lang="es-MX" b="1" dirty="0" smtClean="0">
                <a:solidFill>
                  <a:srgbClr val="0070C0"/>
                </a:solidFill>
              </a:rPr>
              <a:t>cambiar</a:t>
            </a:r>
            <a:r>
              <a:rPr lang="es-MX" dirty="0" smtClean="0"/>
              <a:t> actitudes, creencias o conductas de los otros por medio de un mensaje  (</a:t>
            </a:r>
            <a:r>
              <a:rPr lang="es-MX" dirty="0" err="1" smtClean="0"/>
              <a:t>Bettinghaus</a:t>
            </a:r>
            <a:r>
              <a:rPr lang="es-MX" dirty="0" smtClean="0"/>
              <a:t> 1973, p.10)</a:t>
            </a:r>
          </a:p>
          <a:p>
            <a:r>
              <a:rPr lang="es-MX" b="1" dirty="0" smtClean="0">
                <a:solidFill>
                  <a:srgbClr val="0070C0"/>
                </a:solidFill>
              </a:rPr>
              <a:t>Influir</a:t>
            </a:r>
            <a:r>
              <a:rPr lang="es-MX" dirty="0" smtClean="0"/>
              <a:t> en la selección de alternativas. (</a:t>
            </a:r>
            <a:r>
              <a:rPr lang="es-MX" dirty="0" err="1" smtClean="0"/>
              <a:t>Brembeck</a:t>
            </a:r>
            <a:r>
              <a:rPr lang="es-MX" dirty="0" smtClean="0"/>
              <a:t>, 1976, p.19)</a:t>
            </a:r>
          </a:p>
          <a:p>
            <a:r>
              <a:rPr lang="es-MX" dirty="0" smtClean="0"/>
              <a:t>Manipulación de símbolos para producir acciones en otros (</a:t>
            </a:r>
            <a:r>
              <a:rPr lang="es-MX" dirty="0" err="1" smtClean="0"/>
              <a:t>Lerbinger</a:t>
            </a:r>
            <a:r>
              <a:rPr lang="es-MX" dirty="0" smtClean="0"/>
              <a:t>, 1979, p.1)</a:t>
            </a:r>
          </a:p>
          <a:p>
            <a:r>
              <a:rPr lang="es-MX" dirty="0" smtClean="0"/>
              <a:t>Estado de </a:t>
            </a:r>
            <a:r>
              <a:rPr lang="es-MX" b="1" dirty="0" smtClean="0">
                <a:solidFill>
                  <a:srgbClr val="0070C0"/>
                </a:solidFill>
              </a:rPr>
              <a:t>identificación entre </a:t>
            </a:r>
            <a:r>
              <a:rPr lang="es-MX" dirty="0" smtClean="0"/>
              <a:t>fuente y receptor que resulta de la utilización de símbolos. (</a:t>
            </a:r>
            <a:r>
              <a:rPr lang="es-MX" dirty="0" err="1" smtClean="0"/>
              <a:t>Larson</a:t>
            </a:r>
            <a:r>
              <a:rPr lang="es-MX" dirty="0" smtClean="0"/>
              <a:t>, 1986, p.7)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23445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2400" dirty="0" smtClean="0"/>
              <a:t>Características de la persuasión </a:t>
            </a:r>
            <a:br>
              <a:rPr lang="es-MX" sz="2400" dirty="0" smtClean="0"/>
            </a:br>
            <a:endParaRPr lang="es-MX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3" y="2323652"/>
            <a:ext cx="3888548" cy="3508977"/>
          </a:xfrm>
        </p:spPr>
        <p:txBody>
          <a:bodyPr>
            <a:normAutofit fontScale="70000" lnSpcReduction="20000"/>
          </a:bodyPr>
          <a:lstStyle/>
          <a:p>
            <a:r>
              <a:rPr lang="es-MX" dirty="0" smtClean="0"/>
              <a:t>Comunicación intencional con el objetivo de influir o controlar.</a:t>
            </a:r>
          </a:p>
          <a:p>
            <a:r>
              <a:rPr lang="es-MX" dirty="0" smtClean="0"/>
              <a:t>Comprende opiniones, selección de alternativas.</a:t>
            </a:r>
          </a:p>
          <a:p>
            <a:r>
              <a:rPr lang="es-MX" dirty="0" smtClean="0"/>
              <a:t>Se deja al receptor la libertad de la decisión.</a:t>
            </a:r>
          </a:p>
          <a:p>
            <a:r>
              <a:rPr lang="es-MX" dirty="0" smtClean="0"/>
              <a:t>Aspecto simbólico que contiene:</a:t>
            </a:r>
          </a:p>
          <a:p>
            <a:pPr lvl="1"/>
            <a:r>
              <a:rPr lang="es-MX" dirty="0" smtClean="0"/>
              <a:t>Argumentos racionales y emocionales.</a:t>
            </a:r>
          </a:p>
          <a:p>
            <a:pPr lvl="1"/>
            <a:r>
              <a:rPr lang="es-MX" dirty="0" smtClean="0"/>
              <a:t>Llamados al intelecto y al sentimiento.</a:t>
            </a:r>
          </a:p>
          <a:p>
            <a:r>
              <a:rPr lang="es-MX" dirty="0" smtClean="0"/>
              <a:t>Cooperación entre fuente y receptor.</a:t>
            </a:r>
          </a:p>
          <a:p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05582"/>
            <a:ext cx="3924737" cy="2619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857582"/>
            <a:ext cx="231648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39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Antecedentes de la persuasión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Fuerza física vs comunicación persuasiva.</a:t>
            </a:r>
          </a:p>
          <a:p>
            <a:r>
              <a:rPr lang="es-MX" dirty="0" smtClean="0"/>
              <a:t>Señales o indicios de la fuerza.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8" y="3429000"/>
            <a:ext cx="2567624" cy="298375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58505"/>
            <a:ext cx="4109783" cy="2750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6682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Usos y aplicaciones de la persuasión.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Para denotar:</a:t>
            </a:r>
          </a:p>
          <a:p>
            <a:pPr lvl="1"/>
            <a:r>
              <a:rPr lang="es-MX" dirty="0" smtClean="0"/>
              <a:t>Dominar</a:t>
            </a:r>
          </a:p>
          <a:p>
            <a:pPr lvl="1"/>
            <a:r>
              <a:rPr lang="es-MX" dirty="0"/>
              <a:t>I</a:t>
            </a:r>
            <a:r>
              <a:rPr lang="es-MX" dirty="0" smtClean="0"/>
              <a:t>nfluir</a:t>
            </a:r>
          </a:p>
          <a:p>
            <a:pPr lvl="1"/>
            <a:r>
              <a:rPr lang="es-MX" dirty="0" smtClean="0"/>
              <a:t>Diálogo persuasivo</a:t>
            </a:r>
          </a:p>
          <a:p>
            <a:pPr lvl="1"/>
            <a:r>
              <a:rPr lang="es-MX" dirty="0"/>
              <a:t>T</a:t>
            </a:r>
            <a:r>
              <a:rPr lang="es-MX" dirty="0" smtClean="0"/>
              <a:t>oma de decisiones. </a:t>
            </a:r>
          </a:p>
          <a:p>
            <a:pPr lvl="1"/>
            <a:r>
              <a:rPr lang="es-MX" dirty="0"/>
              <a:t>L</a:t>
            </a:r>
            <a:r>
              <a:rPr lang="es-MX" dirty="0" smtClean="0"/>
              <a:t>iderar</a:t>
            </a:r>
          </a:p>
          <a:p>
            <a:pPr lvl="1"/>
            <a:r>
              <a:rPr lang="es-MX" dirty="0"/>
              <a:t>A</a:t>
            </a:r>
            <a:r>
              <a:rPr lang="es-MX" dirty="0" smtClean="0"/>
              <a:t>utoridad (fuerza legalizada)</a:t>
            </a:r>
          </a:p>
          <a:p>
            <a:pPr lvl="2"/>
            <a:r>
              <a:rPr lang="es-MX" dirty="0"/>
              <a:t>J</a:t>
            </a:r>
            <a:r>
              <a:rPr lang="es-MX" dirty="0" smtClean="0"/>
              <a:t>erarquización.</a:t>
            </a:r>
          </a:p>
          <a:p>
            <a:pPr lvl="2"/>
            <a:r>
              <a:rPr lang="es-MX" dirty="0" smtClean="0"/>
              <a:t>Trabajo en equipo.</a:t>
            </a:r>
          </a:p>
          <a:p>
            <a:pPr marL="914400" lvl="2" indent="0">
              <a:buNone/>
            </a:pPr>
            <a:endParaRPr lang="es-MX" dirty="0" smtClean="0"/>
          </a:p>
          <a:p>
            <a:pPr marL="457200" lvl="1" indent="0">
              <a:buNone/>
            </a:pP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796733"/>
            <a:ext cx="2637638" cy="1945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247" y="4437112"/>
            <a:ext cx="2466077" cy="1638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322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Usos y aplicaciones de la persuasión.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Propiedad psicológica de libertad a través de:</a:t>
            </a:r>
          </a:p>
          <a:p>
            <a:pPr lvl="1"/>
            <a:r>
              <a:rPr lang="es-MX" dirty="0" smtClean="0"/>
              <a:t>Propaganda</a:t>
            </a:r>
          </a:p>
          <a:p>
            <a:pPr lvl="1"/>
            <a:r>
              <a:rPr lang="es-MX" dirty="0" smtClean="0"/>
              <a:t>Relaciones públicas.</a:t>
            </a:r>
          </a:p>
          <a:p>
            <a:pPr lvl="1"/>
            <a:r>
              <a:rPr lang="es-MX" dirty="0" smtClean="0"/>
              <a:t>Desarrollo organizacional.</a:t>
            </a:r>
          </a:p>
          <a:p>
            <a:pPr lvl="1"/>
            <a:r>
              <a:rPr lang="es-MX" dirty="0" smtClean="0"/>
              <a:t>Política.</a:t>
            </a:r>
          </a:p>
          <a:p>
            <a:pPr lvl="1"/>
            <a:r>
              <a:rPr lang="es-MX" dirty="0" smtClean="0"/>
              <a:t>Publicidad.</a:t>
            </a:r>
          </a:p>
          <a:p>
            <a:pPr lvl="1"/>
            <a:r>
              <a:rPr lang="es-MX" dirty="0" smtClean="0"/>
              <a:t>Publicidad subliminal.</a:t>
            </a:r>
          </a:p>
          <a:p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717032"/>
            <a:ext cx="2425452" cy="23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72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Disciplinas auxiliares de la persuasión.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Retorica tradicional </a:t>
            </a:r>
            <a:r>
              <a:rPr lang="es-MX" dirty="0" smtClean="0"/>
              <a:t>– elaboración, organización y presentación del mensaje.</a:t>
            </a:r>
          </a:p>
          <a:p>
            <a:r>
              <a:rPr lang="es-MX" b="1" dirty="0" smtClean="0">
                <a:solidFill>
                  <a:srgbClr val="C00000"/>
                </a:solidFill>
              </a:rPr>
              <a:t>Teorías de la comunicación </a:t>
            </a:r>
            <a:r>
              <a:rPr lang="es-MX" dirty="0" smtClean="0"/>
              <a:t>– Informan sobre el proceso, problemas y elementos de la comunicación humana.</a:t>
            </a:r>
          </a:p>
          <a:p>
            <a:r>
              <a:rPr lang="es-MX" b="1" dirty="0" smtClean="0">
                <a:solidFill>
                  <a:srgbClr val="FFC000"/>
                </a:solidFill>
              </a:rPr>
              <a:t>Psicología (social) </a:t>
            </a:r>
            <a:r>
              <a:rPr lang="es-MX" dirty="0" smtClean="0"/>
              <a:t>– motivación humana y efectos de la persuasión.</a:t>
            </a:r>
          </a:p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Mercadotecnia</a:t>
            </a:r>
            <a:r>
              <a:rPr lang="es-MX" dirty="0" smtClean="0"/>
              <a:t> – investigación de mercados y análisis de audiencias.</a:t>
            </a:r>
          </a:p>
          <a:p>
            <a:r>
              <a:rPr lang="es-MX" b="1" dirty="0" smtClean="0">
                <a:solidFill>
                  <a:srgbClr val="00B050"/>
                </a:solidFill>
              </a:rPr>
              <a:t>Relaciones públicas </a:t>
            </a:r>
            <a:r>
              <a:rPr lang="es-MX" dirty="0" smtClean="0"/>
              <a:t>– estudio de la persuasión entre personas, medios y organizaciones.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94684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Técnicas de estimulación para lograr persuadir.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Semiótica.</a:t>
            </a:r>
          </a:p>
          <a:p>
            <a:r>
              <a:rPr lang="es-MX" dirty="0" smtClean="0"/>
              <a:t>Investigación y referencia a fuentes confiables.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861048"/>
            <a:ext cx="1627919" cy="163336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717032"/>
            <a:ext cx="2792338" cy="2559643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422995"/>
            <a:ext cx="2140260" cy="285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2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59 Grupo"/>
          <p:cNvGrpSpPr/>
          <p:nvPr/>
        </p:nvGrpSpPr>
        <p:grpSpPr>
          <a:xfrm>
            <a:off x="899592" y="1257814"/>
            <a:ext cx="7344816" cy="5123514"/>
            <a:chOff x="899592" y="980728"/>
            <a:chExt cx="7344816" cy="5123514"/>
          </a:xfrm>
        </p:grpSpPr>
        <p:sp>
          <p:nvSpPr>
            <p:cNvPr id="26" name="25 Rectángulo"/>
            <p:cNvSpPr/>
            <p:nvPr/>
          </p:nvSpPr>
          <p:spPr>
            <a:xfrm>
              <a:off x="1802964" y="2176535"/>
              <a:ext cx="5505339" cy="2116561"/>
            </a:xfrm>
            <a:prstGeom prst="rect">
              <a:avLst/>
            </a:prstGeom>
            <a:noFill/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4" name="33 Rectángulo"/>
            <p:cNvSpPr/>
            <p:nvPr/>
          </p:nvSpPr>
          <p:spPr>
            <a:xfrm>
              <a:off x="899592" y="980728"/>
              <a:ext cx="7344816" cy="4536504"/>
            </a:xfrm>
            <a:prstGeom prst="rect">
              <a:avLst/>
            </a:prstGeom>
            <a:noFill/>
            <a:ln w="317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6" name="55 Flecha abajo"/>
            <p:cNvSpPr/>
            <p:nvPr/>
          </p:nvSpPr>
          <p:spPr>
            <a:xfrm>
              <a:off x="3879741" y="3068960"/>
              <a:ext cx="1224136" cy="3035282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cxnSp>
          <p:nvCxnSpPr>
            <p:cNvPr id="10" name="9 Conector recto de flecha"/>
            <p:cNvCxnSpPr/>
            <p:nvPr/>
          </p:nvCxnSpPr>
          <p:spPr>
            <a:xfrm>
              <a:off x="2843808" y="3130022"/>
              <a:ext cx="3312368" cy="0"/>
            </a:xfrm>
            <a:prstGeom prst="straightConnector1">
              <a:avLst/>
            </a:prstGeom>
            <a:ln w="952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3 Rectángulo"/>
            <p:cNvSpPr/>
            <p:nvPr/>
          </p:nvSpPr>
          <p:spPr>
            <a:xfrm>
              <a:off x="5796136" y="2805986"/>
              <a:ext cx="1413975" cy="648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Receptor</a:t>
              </a:r>
              <a:endPara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3527884" y="2629885"/>
              <a:ext cx="1944216" cy="9387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300" b="1" dirty="0" smtClean="0"/>
                <a:t>Mensaje persuasivo</a:t>
              </a:r>
            </a:p>
            <a:p>
              <a:endParaRPr lang="es-MX" sz="600" dirty="0"/>
            </a:p>
            <a:p>
              <a:pPr marL="285750" indent="-285750">
                <a:buFont typeface="Wingdings" pitchFamily="2" charset="2"/>
                <a:buChar char="§"/>
              </a:pPr>
              <a:r>
                <a:rPr lang="es-MX" sz="900" dirty="0" smtClean="0"/>
                <a:t>Intención comunicacional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es-MX" sz="900" dirty="0" smtClean="0"/>
                <a:t>Tono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es-MX" sz="900" dirty="0" smtClean="0"/>
                <a:t>Contexto histórico-social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es-MX" sz="900" dirty="0" smtClean="0"/>
                <a:t>Contenido</a:t>
              </a:r>
            </a:p>
          </p:txBody>
        </p:sp>
        <p:sp>
          <p:nvSpPr>
            <p:cNvPr id="6" name="5 Rectángulo"/>
            <p:cNvSpPr/>
            <p:nvPr/>
          </p:nvSpPr>
          <p:spPr>
            <a:xfrm>
              <a:off x="1802965" y="2805986"/>
              <a:ext cx="1472891" cy="648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Emisor</a:t>
              </a:r>
              <a:endParaRPr lang="es-MX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2195736" y="2564904"/>
              <a:ext cx="4680520" cy="1065255"/>
            </a:xfrm>
            <a:prstGeom prst="rect">
              <a:avLst/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cxnSp>
          <p:nvCxnSpPr>
            <p:cNvPr id="18" name="17 Conector angular"/>
            <p:cNvCxnSpPr/>
            <p:nvPr/>
          </p:nvCxnSpPr>
          <p:spPr>
            <a:xfrm rot="10800000" flipV="1">
              <a:off x="2539412" y="3630159"/>
              <a:ext cx="3963714" cy="364052"/>
            </a:xfrm>
            <a:prstGeom prst="bentConnector3">
              <a:avLst>
                <a:gd name="adj1" fmla="val 54"/>
              </a:avLst>
            </a:prstGeom>
            <a:ln w="25400">
              <a:solidFill>
                <a:schemeClr val="accent6">
                  <a:lumMod val="7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 de flecha"/>
            <p:cNvCxnSpPr/>
            <p:nvPr/>
          </p:nvCxnSpPr>
          <p:spPr>
            <a:xfrm flipV="1">
              <a:off x="2539410" y="3630159"/>
              <a:ext cx="0" cy="364054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28 Conector recto de flecha"/>
            <p:cNvCxnSpPr>
              <a:endCxn id="43" idx="2"/>
            </p:cNvCxnSpPr>
            <p:nvPr/>
          </p:nvCxnSpPr>
          <p:spPr>
            <a:xfrm flipV="1">
              <a:off x="2716146" y="1446219"/>
              <a:ext cx="1775663" cy="730316"/>
            </a:xfrm>
            <a:prstGeom prst="straightConnector1">
              <a:avLst/>
            </a:prstGeom>
            <a:ln w="31750">
              <a:solidFill>
                <a:schemeClr val="tx2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 de flecha"/>
            <p:cNvCxnSpPr>
              <a:endCxn id="43" idx="2"/>
            </p:cNvCxnSpPr>
            <p:nvPr/>
          </p:nvCxnSpPr>
          <p:spPr>
            <a:xfrm flipH="1" flipV="1">
              <a:off x="4491809" y="1446219"/>
              <a:ext cx="1952399" cy="730316"/>
            </a:xfrm>
            <a:prstGeom prst="straightConnector1">
              <a:avLst/>
            </a:prstGeom>
            <a:ln w="31750">
              <a:solidFill>
                <a:schemeClr val="tx2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42 Rectángulo"/>
            <p:cNvSpPr/>
            <p:nvPr/>
          </p:nvSpPr>
          <p:spPr>
            <a:xfrm>
              <a:off x="3403506" y="1196752"/>
              <a:ext cx="2176606" cy="2494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11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Acción conjunta / colaboración </a:t>
              </a:r>
              <a:endParaRPr lang="es-MX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43 Rectángulo"/>
            <p:cNvSpPr/>
            <p:nvPr/>
          </p:nvSpPr>
          <p:spPr>
            <a:xfrm>
              <a:off x="2221877" y="2603469"/>
              <a:ext cx="1342011" cy="249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Comunicación lineal</a:t>
              </a:r>
              <a:endParaRPr lang="es-MX" sz="9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51 Rectángulo"/>
            <p:cNvSpPr/>
            <p:nvPr/>
          </p:nvSpPr>
          <p:spPr>
            <a:xfrm>
              <a:off x="1868404" y="2276574"/>
              <a:ext cx="1695484" cy="2494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00" b="1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Comunicación dinámica</a:t>
              </a:r>
              <a:endParaRPr lang="es-MX" sz="9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54 Rectángulo"/>
            <p:cNvSpPr/>
            <p:nvPr/>
          </p:nvSpPr>
          <p:spPr>
            <a:xfrm>
              <a:off x="899592" y="992796"/>
              <a:ext cx="1695484" cy="2494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MX" sz="9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Comunicación productiva</a:t>
              </a:r>
              <a:endParaRPr lang="es-MX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56 CuadroTexto"/>
            <p:cNvSpPr txBox="1"/>
            <p:nvPr/>
          </p:nvSpPr>
          <p:spPr>
            <a:xfrm rot="16200000">
              <a:off x="3910509" y="4538510"/>
              <a:ext cx="11789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Efectividad de la persuasión</a:t>
              </a:r>
              <a:endParaRPr lang="es-MX" sz="10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57 Rectángulo"/>
            <p:cNvSpPr/>
            <p:nvPr/>
          </p:nvSpPr>
          <p:spPr>
            <a:xfrm>
              <a:off x="4355778" y="5373215"/>
              <a:ext cx="272061" cy="21602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b="1" dirty="0" smtClean="0">
                  <a:latin typeface="Arial" pitchFamily="34" charset="0"/>
                  <a:cs typeface="Arial" pitchFamily="34" charset="0"/>
                </a:rPr>
                <a:t>+</a:t>
              </a:r>
              <a:endParaRPr lang="es-MX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58 Rectángulo"/>
            <p:cNvSpPr/>
            <p:nvPr/>
          </p:nvSpPr>
          <p:spPr>
            <a:xfrm>
              <a:off x="4355778" y="4077073"/>
              <a:ext cx="272061" cy="21602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es-MX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" name="60 CuadroTexto"/>
          <p:cNvSpPr txBox="1"/>
          <p:nvPr/>
        </p:nvSpPr>
        <p:spPr>
          <a:xfrm>
            <a:off x="1789879" y="755412"/>
            <a:ext cx="5462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latin typeface="Arial" pitchFamily="34" charset="0"/>
                <a:cs typeface="Arial" pitchFamily="34" charset="0"/>
              </a:rPr>
              <a:t>Modelo de Comunicación Persuasiva</a:t>
            </a:r>
            <a:endParaRPr lang="es-MX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59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Fuentes de información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Fonseca, S. (2002). Diseño de campañas persuasivas. México: Prentice Hall.</a:t>
            </a:r>
          </a:p>
          <a:p>
            <a:r>
              <a:rPr lang="es-MX" dirty="0" smtClean="0"/>
              <a:t>Origen de las palabras. (s./f.) Persuasión. Recuperado el 11 de enero de 2012 de etimologias.dechile.net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08082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60</TotalTime>
  <Words>460</Words>
  <Application>Microsoft Macintosh PowerPoint</Application>
  <PresentationFormat>Presentación en pantalla (4:3)</PresentationFormat>
  <Paragraphs>72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Austin</vt:lpstr>
      <vt:lpstr>La naturaleza de la persuasión</vt:lpstr>
      <vt:lpstr>Definiciones de persuasión </vt:lpstr>
      <vt:lpstr>Elementos de las definiciones</vt:lpstr>
      <vt:lpstr>Características de la persuasión  </vt:lpstr>
      <vt:lpstr>Antecedentes de la persuasión</vt:lpstr>
      <vt:lpstr>Usos y aplicaciones de la persuasión.</vt:lpstr>
      <vt:lpstr>Usos y aplicaciones de la persuasión.</vt:lpstr>
      <vt:lpstr>Disciplinas auxiliares de la persuasión.</vt:lpstr>
      <vt:lpstr>Técnicas de estimulación para lograr persuadir.</vt:lpstr>
      <vt:lpstr>Presentación de PowerPoint</vt:lpstr>
      <vt:lpstr>Fuentes de información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Gabriela Alejandra Haces Flores</dc:creator>
  <cp:lastModifiedBy>Octavio Islas</cp:lastModifiedBy>
  <cp:revision>27</cp:revision>
  <dcterms:created xsi:type="dcterms:W3CDTF">2012-01-12T01:11:17Z</dcterms:created>
  <dcterms:modified xsi:type="dcterms:W3CDTF">2012-02-07T01:38:29Z</dcterms:modified>
</cp:coreProperties>
</file>