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0" r:id="rId6"/>
    <p:sldId id="262" r:id="rId7"/>
    <p:sldId id="259" r:id="rId8"/>
    <p:sldId id="263" r:id="rId9"/>
    <p:sldId id="264" r:id="rId1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4660"/>
  </p:normalViewPr>
  <p:slideViewPr>
    <p:cSldViewPr>
      <p:cViewPr varScale="1">
        <p:scale>
          <a:sx n="74" d="100"/>
          <a:sy n="74" d="100"/>
        </p:scale>
        <p:origin x="-97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64D5B9C-E894-4693-B39C-749F34C324BB}" type="datetimeFigureOut">
              <a:rPr lang="es-MX" smtClean="0"/>
              <a:pPr/>
              <a:t>05/03/2012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8400D0D-72E6-4761-8895-9C7C3443B2B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1412776"/>
            <a:ext cx="5723468" cy="698081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Caso Exxon </a:t>
            </a:r>
            <a:r>
              <a:rPr lang="es-MX" dirty="0" err="1" smtClean="0"/>
              <a:t>Valdéz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44008" y="2780928"/>
            <a:ext cx="3456384" cy="1656184"/>
          </a:xfrm>
        </p:spPr>
        <p:txBody>
          <a:bodyPr/>
          <a:lstStyle/>
          <a:p>
            <a:r>
              <a:rPr lang="es-MX" dirty="0" smtClean="0"/>
              <a:t>Gabriela Campos</a:t>
            </a:r>
          </a:p>
          <a:p>
            <a:r>
              <a:rPr lang="es-MX" dirty="0" smtClean="0"/>
              <a:t>Sandra Márquez</a:t>
            </a:r>
          </a:p>
          <a:p>
            <a:r>
              <a:rPr lang="es-MX" dirty="0" smtClean="0"/>
              <a:t>Edgar Rivera</a:t>
            </a:r>
            <a:endParaRPr lang="es-MX" dirty="0"/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19918" t="30235" r="44450" b="22300"/>
          <a:stretch/>
        </p:blipFill>
        <p:spPr bwMode="auto">
          <a:xfrm>
            <a:off x="1341896" y="2636912"/>
            <a:ext cx="3497552" cy="2410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3497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908720"/>
            <a:ext cx="6196405" cy="4814349"/>
          </a:xfrm>
        </p:spPr>
        <p:txBody>
          <a:bodyPr>
            <a:normAutofit fontScale="92500"/>
          </a:bodyPr>
          <a:lstStyle/>
          <a:p>
            <a:pPr algn="just">
              <a:buFont typeface="Arial" pitchFamily="34" charset="0"/>
              <a:buChar char="•"/>
            </a:pPr>
            <a:r>
              <a:rPr lang="es-MX" dirty="0"/>
              <a:t>El barco  Exxon Valdez partía rumbo a Long Beach, California, con un cargamento de </a:t>
            </a:r>
          </a:p>
          <a:p>
            <a:pPr marL="0" indent="0" algn="just">
              <a:buNone/>
            </a:pPr>
            <a:r>
              <a:rPr lang="es-MX" dirty="0" smtClean="0"/>
              <a:t>    200,962,720 </a:t>
            </a:r>
            <a:r>
              <a:rPr lang="es-MX" dirty="0"/>
              <a:t>litros de petróleo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/>
              <a:t>Tres horas más tarde se impactó en el Risco </a:t>
            </a:r>
            <a:r>
              <a:rPr lang="es-MX" dirty="0" err="1"/>
              <a:t>Bligh</a:t>
            </a:r>
            <a:r>
              <a:rPr lang="es-MX" dirty="0"/>
              <a:t>, fracturando 11 de sus tanques de carga, y </a:t>
            </a:r>
          </a:p>
          <a:p>
            <a:pPr marL="0" indent="0" algn="just">
              <a:buNone/>
            </a:pPr>
            <a:r>
              <a:rPr lang="es-MX" dirty="0" smtClean="0"/>
              <a:t>    derramando </a:t>
            </a:r>
            <a:r>
              <a:rPr lang="es-MX" dirty="0"/>
              <a:t>40,878,000 de litros de crudo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/>
              <a:t>El capitán fue visto tomando bebidas alcohólicas después de la comida en dos diferentes bares 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/>
              <a:t>El capitán Murphy, quien era el piloto del puerto declaró que había notado aliento alcohólico </a:t>
            </a:r>
          </a:p>
          <a:p>
            <a:pPr marL="0" indent="0" algn="just">
              <a:buNone/>
            </a:pPr>
            <a:r>
              <a:rPr lang="es-MX" dirty="0" smtClean="0"/>
              <a:t>    en </a:t>
            </a:r>
            <a:r>
              <a:rPr lang="es-MX" dirty="0"/>
              <a:t>el capitán </a:t>
            </a:r>
            <a:r>
              <a:rPr lang="es-MX" dirty="0" err="1"/>
              <a:t>Hazelwood</a:t>
            </a:r>
            <a:r>
              <a:rPr lang="es-MX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9381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15539" t="29005" r="38307" b="20099"/>
          <a:stretch/>
        </p:blipFill>
        <p:spPr bwMode="auto">
          <a:xfrm>
            <a:off x="1187624" y="836712"/>
            <a:ext cx="3384376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5" name="4 Imagen"/>
          <p:cNvPicPr/>
          <p:nvPr/>
        </p:nvPicPr>
        <p:blipFill rotWithShape="1">
          <a:blip r:embed="rId3"/>
          <a:srcRect l="13562" t="27910" r="39230" b="20283"/>
          <a:stretch/>
        </p:blipFill>
        <p:spPr bwMode="auto">
          <a:xfrm>
            <a:off x="4644008" y="836712"/>
            <a:ext cx="3456384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6" name="5 Imagen"/>
          <p:cNvPicPr/>
          <p:nvPr/>
        </p:nvPicPr>
        <p:blipFill rotWithShape="1">
          <a:blip r:embed="rId4"/>
          <a:srcRect l="13870" t="27637" r="39384" b="21654"/>
          <a:stretch/>
        </p:blipFill>
        <p:spPr bwMode="auto">
          <a:xfrm>
            <a:off x="1187624" y="3284984"/>
            <a:ext cx="3312368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5"/>
          <a:srcRect l="14154" t="20249" r="39538" b="30497"/>
          <a:stretch/>
        </p:blipFill>
        <p:spPr bwMode="auto">
          <a:xfrm>
            <a:off x="4714388" y="3284984"/>
            <a:ext cx="3386004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19024" y="1196752"/>
            <a:ext cx="6493336" cy="504056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es-MX" dirty="0"/>
              <a:t>El barco salió del puerto bajo el mando capitán William Murphy, al salir del estrecho pasó </a:t>
            </a:r>
            <a:r>
              <a:rPr lang="es-MX" dirty="0" smtClean="0"/>
              <a:t>el mando </a:t>
            </a:r>
            <a:r>
              <a:rPr lang="es-MX" dirty="0"/>
              <a:t>al capitán </a:t>
            </a:r>
            <a:r>
              <a:rPr lang="es-MX" dirty="0" err="1"/>
              <a:t>Hazelwood</a:t>
            </a:r>
            <a:r>
              <a:rPr lang="es-MX" dirty="0"/>
              <a:t>, quien al tomar el </a:t>
            </a:r>
            <a:r>
              <a:rPr lang="es-MX" dirty="0" smtClean="0"/>
              <a:t>mando     solicitó </a:t>
            </a:r>
            <a:r>
              <a:rPr lang="es-MX" dirty="0"/>
              <a:t>permiso a la Guardia Costera para </a:t>
            </a:r>
            <a:r>
              <a:rPr lang="es-MX" dirty="0" smtClean="0"/>
              <a:t>desviar </a:t>
            </a:r>
            <a:r>
              <a:rPr lang="es-MX" dirty="0"/>
              <a:t>su recorrido debido a los icebergs del Glaciar de </a:t>
            </a:r>
            <a:r>
              <a:rPr lang="es-MX" dirty="0" smtClean="0"/>
              <a:t> </a:t>
            </a:r>
            <a:r>
              <a:rPr lang="es-MX" dirty="0" smtClean="0"/>
              <a:t>Columbia </a:t>
            </a:r>
            <a:endParaRPr lang="es-MX" dirty="0"/>
          </a:p>
          <a:p>
            <a:pPr algn="just">
              <a:buFont typeface="Arial" pitchFamily="34" charset="0"/>
              <a:buChar char="•"/>
            </a:pPr>
            <a:r>
              <a:rPr lang="es-MX" dirty="0"/>
              <a:t>Posteriormente, el capitán </a:t>
            </a:r>
            <a:r>
              <a:rPr lang="es-MX" dirty="0" err="1"/>
              <a:t>Hazelwood</a:t>
            </a:r>
            <a:r>
              <a:rPr lang="es-MX" dirty="0"/>
              <a:t> pasó el </a:t>
            </a:r>
            <a:r>
              <a:rPr lang="es-MX" dirty="0" smtClean="0"/>
              <a:t>mando, habiendo </a:t>
            </a:r>
            <a:r>
              <a:rPr lang="es-MX" dirty="0"/>
              <a:t>encendido el piloto </a:t>
            </a:r>
            <a:r>
              <a:rPr lang="es-MX" dirty="0" err="1" smtClean="0"/>
              <a:t>automático,al</a:t>
            </a:r>
            <a:r>
              <a:rPr lang="es-MX" dirty="0" smtClean="0"/>
              <a:t> </a:t>
            </a:r>
            <a:r>
              <a:rPr lang="es-MX" dirty="0"/>
              <a:t>Sr. Gregory </a:t>
            </a:r>
            <a:r>
              <a:rPr lang="es-MX" dirty="0" err="1"/>
              <a:t>Cousins</a:t>
            </a:r>
            <a:r>
              <a:rPr lang="es-MX" dirty="0"/>
              <a:t>, tercero al mando y se retiró a su camarote; sin embargo Sr. </a:t>
            </a:r>
            <a:r>
              <a:rPr lang="es-MX" dirty="0" err="1"/>
              <a:t>Cousins</a:t>
            </a:r>
            <a:r>
              <a:rPr lang="es-MX" dirty="0"/>
              <a:t> no </a:t>
            </a:r>
            <a:r>
              <a:rPr lang="es-MX" dirty="0" smtClean="0"/>
              <a:t>tenía </a:t>
            </a:r>
            <a:r>
              <a:rPr lang="es-MX" dirty="0"/>
              <a:t>licencia para pilotear un barco en los canales cercanos a Valdez.</a:t>
            </a:r>
          </a:p>
          <a:p>
            <a:pPr algn="just">
              <a:buFont typeface="Arial" pitchFamily="34" charset="0"/>
              <a:buChar char="•"/>
            </a:pPr>
            <a:r>
              <a:rPr lang="es-MX" dirty="0"/>
              <a:t>A pesar de las acciones de emergencia que realizó el Sr </a:t>
            </a:r>
            <a:r>
              <a:rPr lang="es-MX" dirty="0" err="1"/>
              <a:t>Cousins</a:t>
            </a:r>
            <a:r>
              <a:rPr lang="es-MX" dirty="0"/>
              <a:t> al ver la roca Risco </a:t>
            </a:r>
            <a:r>
              <a:rPr lang="es-MX" dirty="0" err="1"/>
              <a:t>Bligh</a:t>
            </a:r>
            <a:r>
              <a:rPr lang="es-MX" dirty="0"/>
              <a:t>, el barco </a:t>
            </a:r>
            <a:r>
              <a:rPr lang="es-MX" dirty="0" smtClean="0"/>
              <a:t>la </a:t>
            </a:r>
            <a:r>
              <a:rPr lang="es-MX" dirty="0"/>
              <a:t>golpeó y El casco fue perforado en varios lugares; 260,000 barriles, </a:t>
            </a:r>
            <a:r>
              <a:rPr lang="es-MX" dirty="0" smtClean="0"/>
              <a:t>aproximadamente 40,878,000  </a:t>
            </a:r>
            <a:r>
              <a:rPr lang="es-MX" dirty="0"/>
              <a:t>litros de petróleo crudo se derramaron de los tanques </a:t>
            </a:r>
            <a:r>
              <a:rPr lang="es-MX" dirty="0" smtClean="0"/>
              <a:t>dañados.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9591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980728"/>
            <a:ext cx="6196405" cy="4742341"/>
          </a:xfrm>
        </p:spPr>
        <p:txBody>
          <a:bodyPr>
            <a:normAutofit fontScale="92500"/>
          </a:bodyPr>
          <a:lstStyle/>
          <a:p>
            <a:pPr algn="just"/>
            <a:r>
              <a:rPr lang="es-MX" dirty="0"/>
              <a:t>El petrolero Exxon Valdez derramó su carga en 1989, causando un enorme daño sobre una gran superficie frente a la costa de Alaska.</a:t>
            </a:r>
          </a:p>
          <a:p>
            <a:pPr algn="just"/>
            <a:r>
              <a:rPr lang="es-MX" dirty="0"/>
              <a:t>El petrolero había zarpado de la terminal petrolera Valdez en Alaska el 23 de marzo de 1989, y golpeó un arrecife en horas tempranas del 24 de marzo. La cadena de eventos que llevaron al choque permanece sin aclarar hasta nuestros días.</a:t>
            </a:r>
          </a:p>
          <a:p>
            <a:pPr algn="just"/>
            <a:r>
              <a:rPr lang="es-MX" dirty="0"/>
              <a:t>Un estimado de 11 millones de galones de petróleo fueron vaciados al agua desde el buque roto, y la superficie derramada cubrió finalmente 460 millas cuadradas.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45538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548680"/>
            <a:ext cx="6965245" cy="1202485"/>
          </a:xfrm>
        </p:spPr>
        <p:txBody>
          <a:bodyPr/>
          <a:lstStyle/>
          <a:p>
            <a:r>
              <a:rPr lang="es-MX" dirty="0" smtClean="0"/>
              <a:t>Acciones ante la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5915" y="1556792"/>
            <a:ext cx="6772469" cy="4190063"/>
          </a:xfrm>
        </p:spPr>
        <p:txBody>
          <a:bodyPr>
            <a:normAutofit fontScale="92500"/>
          </a:bodyPr>
          <a:lstStyle/>
          <a:p>
            <a:pPr algn="just"/>
            <a:r>
              <a:rPr lang="es-MX" dirty="0" smtClean="0"/>
              <a:t>La respuesta de emergencia fue sumamente </a:t>
            </a:r>
            <a:r>
              <a:rPr lang="es-MX" dirty="0" smtClean="0"/>
              <a:t>lenta.</a:t>
            </a:r>
            <a:endParaRPr lang="es-MX" dirty="0" smtClean="0"/>
          </a:p>
          <a:p>
            <a:pPr algn="just"/>
            <a:r>
              <a:rPr lang="es-MX" dirty="0" smtClean="0"/>
              <a:t>Aunque</a:t>
            </a:r>
            <a:r>
              <a:rPr lang="es-MX" dirty="0" smtClean="0"/>
              <a:t> existía un plan para hacer frente a derrames, la localidad no estaba preparada para enfrentar el </a:t>
            </a:r>
            <a:r>
              <a:rPr lang="es-MX" dirty="0" smtClean="0"/>
              <a:t>problema.</a:t>
            </a:r>
          </a:p>
          <a:p>
            <a:pPr algn="just"/>
            <a:r>
              <a:rPr lang="es-MX" dirty="0" smtClean="0"/>
              <a:t>Se produjo una crisis ambiental y de proceso debido a la fuga de petróleo que se dio debido al impacto. </a:t>
            </a:r>
          </a:p>
          <a:p>
            <a:pPr algn="just"/>
            <a:r>
              <a:rPr lang="es-MX" dirty="0" smtClean="0"/>
              <a:t>La respuesta inmediata fue un discurso de disculpa y prometer tomar acciones al respecto.</a:t>
            </a:r>
          </a:p>
          <a:p>
            <a:pPr algn="just"/>
            <a:r>
              <a:rPr lang="es-MX" dirty="0" smtClean="0"/>
              <a:t>La respuesta llegó 14 horas después.</a:t>
            </a:r>
          </a:p>
          <a:p>
            <a:pPr algn="just"/>
            <a:r>
              <a:rPr lang="es-MX" dirty="0" smtClean="0"/>
              <a:t>Debido a que durante los últimos años no había habido accidentes, no había un plan de contingencia. </a:t>
            </a:r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 rotWithShape="1">
          <a:blip r:embed="rId2"/>
          <a:srcRect l="19798" t="28185" r="45135" b="25682"/>
          <a:stretch/>
        </p:blipFill>
        <p:spPr bwMode="auto">
          <a:xfrm>
            <a:off x="1331640" y="1052736"/>
            <a:ext cx="3096344" cy="2279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4 Imagen"/>
          <p:cNvPicPr/>
          <p:nvPr/>
        </p:nvPicPr>
        <p:blipFill rotWithShape="1">
          <a:blip r:embed="rId3"/>
          <a:srcRect l="19632" t="27363" r="44913" b="27925"/>
          <a:stretch/>
        </p:blipFill>
        <p:spPr bwMode="auto">
          <a:xfrm>
            <a:off x="1331640" y="3573016"/>
            <a:ext cx="3096344" cy="2335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5 Imagen"/>
          <p:cNvPicPr/>
          <p:nvPr/>
        </p:nvPicPr>
        <p:blipFill rotWithShape="1">
          <a:blip r:embed="rId4"/>
          <a:srcRect l="19588" t="28191" r="45274" b="25973"/>
          <a:stretch/>
        </p:blipFill>
        <p:spPr bwMode="auto">
          <a:xfrm>
            <a:off x="4860032" y="1052736"/>
            <a:ext cx="3024336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5"/>
          <a:srcRect l="19683" t="29288" r="45035" b="26007"/>
          <a:stretch/>
        </p:blipFill>
        <p:spPr bwMode="auto">
          <a:xfrm>
            <a:off x="4860032" y="3573016"/>
            <a:ext cx="3024336" cy="23762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11850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Actitud de las empresas ante la crisis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Guardaron silencio</a:t>
            </a:r>
          </a:p>
          <a:p>
            <a:r>
              <a:rPr lang="es-MX" dirty="0" smtClean="0"/>
              <a:t>Nadie quiso tomar responsabilidad ante la situación y menos el gobierno. </a:t>
            </a:r>
          </a:p>
          <a:p>
            <a:r>
              <a:rPr lang="es-MX" dirty="0" smtClean="0"/>
              <a:t>Hubo más preocupación por el barco afectado que por el medio ambiente y las posibles consecuencias que pudiera provocar el accidente a éste.</a:t>
            </a:r>
          </a:p>
          <a:p>
            <a:r>
              <a:rPr lang="es-MX" dirty="0" smtClean="0"/>
              <a:t>Por la falta de presupuesto no se tomaron las acciones necesarias. </a:t>
            </a:r>
          </a:p>
          <a:p>
            <a:pPr>
              <a:buNone/>
            </a:pPr>
            <a:endParaRPr lang="es-MX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Consecuencias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2119256"/>
            <a:ext cx="6696744" cy="383002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MX" dirty="0" smtClean="0"/>
              <a:t>Aunque ha habido muchos otros derrames de petróleo alrededor del mundo, el del Exxon Valdez ocurrió en aguas remotas y causó un daño terrible al área.</a:t>
            </a:r>
          </a:p>
          <a:p>
            <a:pPr algn="just"/>
            <a:r>
              <a:rPr lang="es-MX" dirty="0" smtClean="0"/>
              <a:t>Miles de animales murieron como resultado del derrame, incluyendo aproximadamente 250.000 aves marinas y 2.800 nutrias marinas. La limpieza costó más o menos 2,1 billones de dólares y, algunas áreas a lo largo de la costa más cercana al derrame, todavía hoy en día están contaminadas con petróleo debajo de la superficie</a:t>
            </a:r>
            <a:r>
              <a:rPr lang="es-MX" dirty="0" smtClean="0"/>
              <a:t>.</a:t>
            </a:r>
          </a:p>
          <a:p>
            <a:pPr algn="just"/>
            <a:r>
              <a:rPr lang="es-MX" dirty="0" smtClean="0"/>
              <a:t>Se gastaron más de 2 billones de dólares. </a:t>
            </a:r>
          </a:p>
          <a:p>
            <a:pPr algn="just"/>
            <a:r>
              <a:rPr lang="es-MX" dirty="0" smtClean="0"/>
              <a:t>También afectó la salud de personas que comieron salmón contaminado.</a:t>
            </a:r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77</TotalTime>
  <Words>510</Words>
  <Application>Microsoft Office PowerPoint</Application>
  <PresentationFormat>Presentación en pantalla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Chincheta</vt:lpstr>
      <vt:lpstr>Caso Exxon Valdéz</vt:lpstr>
      <vt:lpstr>Diapositiva 2</vt:lpstr>
      <vt:lpstr>Diapositiva 3</vt:lpstr>
      <vt:lpstr>Diapositiva 4</vt:lpstr>
      <vt:lpstr>Diapositiva 5</vt:lpstr>
      <vt:lpstr>Acciones ante la crisis</vt:lpstr>
      <vt:lpstr>Diapositiva 7</vt:lpstr>
      <vt:lpstr>Actitud de las empresas ante la crisis</vt:lpstr>
      <vt:lpstr>Consecuencias</vt:lpstr>
    </vt:vector>
  </TitlesOfParts>
  <Company>L'oréal México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Exxon Valdéz</dc:title>
  <dc:creator>RIVERA Edgar Manuel - ANIQ</dc:creator>
  <cp:lastModifiedBy>Sandra</cp:lastModifiedBy>
  <cp:revision>4</cp:revision>
  <dcterms:created xsi:type="dcterms:W3CDTF">2012-03-05T17:35:09Z</dcterms:created>
  <dcterms:modified xsi:type="dcterms:W3CDTF">2012-03-06T02:47:46Z</dcterms:modified>
</cp:coreProperties>
</file>