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80" r:id="rId3"/>
    <p:sldId id="281" r:id="rId4"/>
    <p:sldId id="282" r:id="rId5"/>
    <p:sldId id="283" r:id="rId6"/>
    <p:sldId id="284" r:id="rId7"/>
    <p:sldId id="285" r:id="rId8"/>
    <p:sldId id="263" r:id="rId9"/>
    <p:sldId id="264" r:id="rId10"/>
    <p:sldId id="265" r:id="rId11"/>
    <p:sldId id="266" r:id="rId12"/>
    <p:sldId id="267" r:id="rId13"/>
    <p:sldId id="268" r:id="rId14"/>
    <p:sldId id="269" r:id="rId15"/>
    <p:sldId id="270" r:id="rId16"/>
    <p:sldId id="286" r:id="rId17"/>
    <p:sldId id="287" r:id="rId18"/>
    <p:sldId id="288" r:id="rId19"/>
    <p:sldId id="289" r:id="rId20"/>
    <p:sldId id="290" r:id="rId21"/>
    <p:sldId id="291" r:id="rId22"/>
    <p:sldId id="292" r:id="rId23"/>
    <p:sldId id="278" r:id="rId2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536" y="-11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918DD6-DC18-4ABB-94D6-EE7601E63B83}" type="datetimeFigureOut">
              <a:rPr lang="es-MX" smtClean="0"/>
              <a:t>20/02/12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8DDC5-4024-4F74-A3C4-D762BCDE510E}" type="slidenum">
              <a:rPr lang="es-MX" smtClean="0"/>
              <a:t>‹Nr.›</a:t>
            </a:fld>
            <a:endParaRPr lang="es-MX"/>
          </a:p>
        </p:txBody>
      </p:sp>
    </p:spTree>
    <p:extLst>
      <p:ext uri="{BB962C8B-B14F-4D97-AF65-F5344CB8AC3E}">
        <p14:creationId xmlns:p14="http://schemas.microsoft.com/office/powerpoint/2010/main" val="382836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smtClean="0"/>
          </a:p>
        </p:txBody>
      </p:sp>
      <p:sp>
        <p:nvSpPr>
          <p:cNvPr id="20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Book Antiqua" pitchFamily="18" charset="0"/>
                <a:cs typeface="Arial" charset="0"/>
              </a:defRPr>
            </a:lvl1pPr>
            <a:lvl2pPr marL="742950" indent="-285750" eaLnBrk="0" hangingPunct="0">
              <a:defRPr>
                <a:solidFill>
                  <a:schemeClr val="tx1"/>
                </a:solidFill>
                <a:latin typeface="Book Antiqua" pitchFamily="18" charset="0"/>
                <a:cs typeface="Arial" charset="0"/>
              </a:defRPr>
            </a:lvl2pPr>
            <a:lvl3pPr marL="1143000" indent="-228600" eaLnBrk="0" hangingPunct="0">
              <a:defRPr>
                <a:solidFill>
                  <a:schemeClr val="tx1"/>
                </a:solidFill>
                <a:latin typeface="Book Antiqua" pitchFamily="18" charset="0"/>
                <a:cs typeface="Arial" charset="0"/>
              </a:defRPr>
            </a:lvl3pPr>
            <a:lvl4pPr marL="1600200" indent="-228600" eaLnBrk="0" hangingPunct="0">
              <a:defRPr>
                <a:solidFill>
                  <a:schemeClr val="tx1"/>
                </a:solidFill>
                <a:latin typeface="Book Antiqua" pitchFamily="18" charset="0"/>
                <a:cs typeface="Arial" charset="0"/>
              </a:defRPr>
            </a:lvl4pPr>
            <a:lvl5pPr marL="2057400" indent="-228600" eaLnBrk="0" hangingPunct="0">
              <a:defRPr>
                <a:solidFill>
                  <a:schemeClr val="tx1"/>
                </a:solidFill>
                <a:latin typeface="Book Antiqua" pitchFamily="18" charset="0"/>
                <a:cs typeface="Arial" charset="0"/>
              </a:defRPr>
            </a:lvl5pPr>
            <a:lvl6pPr marL="2514600" indent="-228600" eaLnBrk="0" fontAlgn="base" hangingPunct="0">
              <a:spcBef>
                <a:spcPct val="0"/>
              </a:spcBef>
              <a:spcAft>
                <a:spcPct val="0"/>
              </a:spcAft>
              <a:defRPr>
                <a:solidFill>
                  <a:schemeClr val="tx1"/>
                </a:solidFill>
                <a:latin typeface="Book Antiqua" pitchFamily="18" charset="0"/>
                <a:cs typeface="Arial" charset="0"/>
              </a:defRPr>
            </a:lvl6pPr>
            <a:lvl7pPr marL="2971800" indent="-228600" eaLnBrk="0" fontAlgn="base" hangingPunct="0">
              <a:spcBef>
                <a:spcPct val="0"/>
              </a:spcBef>
              <a:spcAft>
                <a:spcPct val="0"/>
              </a:spcAft>
              <a:defRPr>
                <a:solidFill>
                  <a:schemeClr val="tx1"/>
                </a:solidFill>
                <a:latin typeface="Book Antiqua" pitchFamily="18" charset="0"/>
                <a:cs typeface="Arial" charset="0"/>
              </a:defRPr>
            </a:lvl7pPr>
            <a:lvl8pPr marL="3429000" indent="-228600" eaLnBrk="0" fontAlgn="base" hangingPunct="0">
              <a:spcBef>
                <a:spcPct val="0"/>
              </a:spcBef>
              <a:spcAft>
                <a:spcPct val="0"/>
              </a:spcAft>
              <a:defRPr>
                <a:solidFill>
                  <a:schemeClr val="tx1"/>
                </a:solidFill>
                <a:latin typeface="Book Antiqua" pitchFamily="18" charset="0"/>
                <a:cs typeface="Arial" charset="0"/>
              </a:defRPr>
            </a:lvl8pPr>
            <a:lvl9pPr marL="3886200" indent="-228600" eaLnBrk="0" fontAlgn="base" hangingPunct="0">
              <a:spcBef>
                <a:spcPct val="0"/>
              </a:spcBef>
              <a:spcAft>
                <a:spcPct val="0"/>
              </a:spcAft>
              <a:defRPr>
                <a:solidFill>
                  <a:schemeClr val="tx1"/>
                </a:solidFill>
                <a:latin typeface="Book Antiqua" pitchFamily="18" charset="0"/>
                <a:cs typeface="Arial" charset="0"/>
              </a:defRPr>
            </a:lvl9pPr>
          </a:lstStyle>
          <a:p>
            <a:pPr eaLnBrk="1" hangingPunct="1"/>
            <a:fld id="{DE3CBE07-0CAC-43F4-866E-6E0FFD0C7EEE}" type="slidenum">
              <a:rPr lang="es-MX" smtClean="0"/>
              <a:pPr eaLnBrk="1" hangingPunct="1"/>
              <a:t>5</a:t>
            </a:fld>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365324B-EF3E-49C7-B253-6AD10F2D1E4A}" type="datetimeFigureOut">
              <a:rPr lang="es-MX" smtClean="0"/>
              <a:t>20/02/12</a:t>
            </a:fld>
            <a:endParaRPr lang="es-MX"/>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MX"/>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20B907D-9DB6-490B-9E27-34B153B2028E}" type="slidenum">
              <a:rPr lang="es-MX" smtClean="0"/>
              <a:t>‹Nr.›</a:t>
            </a:fld>
            <a:endParaRPr lang="es-MX"/>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365324B-EF3E-49C7-B253-6AD10F2D1E4A}" type="datetimeFigureOut">
              <a:rPr lang="es-MX" smtClean="0"/>
              <a:t>20/02/12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20B907D-9DB6-490B-9E27-34B153B2028E}" type="slidenum">
              <a:rPr lang="es-MX" smtClean="0"/>
              <a:t>‹Nr.›</a:t>
            </a:fld>
            <a:endParaRPr lang="es-MX"/>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65324B-EF3E-49C7-B253-6AD10F2D1E4A}" type="datetimeFigureOut">
              <a:rPr lang="es-MX" smtClean="0"/>
              <a:t>20/02/12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20B907D-9DB6-490B-9E27-34B153B2028E}" type="slidenum">
              <a:rPr lang="es-MX" smtClean="0"/>
              <a:t>‹Nr.›</a:t>
            </a:fld>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365324B-EF3E-49C7-B253-6AD10F2D1E4A}" type="datetimeFigureOut">
              <a:rPr lang="es-MX" smtClean="0"/>
              <a:t>20/02/12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20B907D-9DB6-490B-9E27-34B153B2028E}" type="slidenum">
              <a:rPr lang="es-MX" smtClean="0"/>
              <a:t>‹Nr.›</a:t>
            </a:fld>
            <a:endParaRPr lang="es-MX"/>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365324B-EF3E-49C7-B253-6AD10F2D1E4A}" type="datetimeFigureOut">
              <a:rPr lang="es-MX" smtClean="0"/>
              <a:t>20/02/12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220B907D-9DB6-490B-9E27-34B153B2028E}" type="slidenum">
              <a:rPr lang="es-MX" smtClean="0"/>
              <a:t>‹Nr.›</a:t>
            </a:fld>
            <a:endParaRPr lang="es-MX"/>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365324B-EF3E-49C7-B253-6AD10F2D1E4A}" type="datetimeFigureOut">
              <a:rPr lang="es-MX" smtClean="0"/>
              <a:t>20/02/12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220B907D-9DB6-490B-9E27-34B153B2028E}" type="slidenum">
              <a:rPr lang="es-MX" smtClean="0"/>
              <a:t>‹Nr.›</a:t>
            </a:fld>
            <a:endParaRPr lang="es-MX"/>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5324B-EF3E-49C7-B253-6AD10F2D1E4A}" type="datetimeFigureOut">
              <a:rPr lang="es-MX" smtClean="0"/>
              <a:t>20/02/12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220B907D-9DB6-490B-9E27-34B153B2028E}" type="slidenum">
              <a:rPr lang="es-MX" smtClean="0"/>
              <a:t>‹Nr.›</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365324B-EF3E-49C7-B253-6AD10F2D1E4A}" type="datetimeFigureOut">
              <a:rPr lang="es-MX" smtClean="0"/>
              <a:t>20/02/12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20B907D-9DB6-490B-9E27-34B153B2028E}" type="slidenum">
              <a:rPr lang="es-MX" smtClean="0"/>
              <a:t>‹Nr.›</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365324B-EF3E-49C7-B253-6AD10F2D1E4A}" type="datetimeFigureOut">
              <a:rPr lang="es-MX" smtClean="0"/>
              <a:t>20/02/12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20B907D-9DB6-490B-9E27-34B153B2028E}" type="slidenum">
              <a:rPr lang="es-MX" smtClean="0"/>
              <a:t>‹Nr.›</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365324B-EF3E-49C7-B253-6AD10F2D1E4A}" type="datetimeFigureOut">
              <a:rPr lang="es-MX" smtClean="0"/>
              <a:t>20/02/12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20B907D-9DB6-490B-9E27-34B153B2028E}" type="slidenum">
              <a:rPr lang="es-MX" smtClean="0"/>
              <a:t>‹Nr.›</a:t>
            </a:fld>
            <a:endParaRPr lang="es-MX"/>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365324B-EF3E-49C7-B253-6AD10F2D1E4A}" type="datetimeFigureOut">
              <a:rPr lang="es-MX" smtClean="0"/>
              <a:t>20/02/12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20B907D-9DB6-490B-9E27-34B153B2028E}" type="slidenum">
              <a:rPr lang="es-MX" smtClean="0"/>
              <a:t>‹Nr.›</a:t>
            </a:fld>
            <a:endParaRPr lang="es-MX"/>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365324B-EF3E-49C7-B253-6AD10F2D1E4A}" type="datetimeFigureOut">
              <a:rPr lang="es-MX" smtClean="0"/>
              <a:t>20/02/12</a:t>
            </a:fld>
            <a:endParaRPr lang="es-MX"/>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MX"/>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220B907D-9DB6-490B-9E27-34B153B2028E}" type="slidenum">
              <a:rPr lang="es-MX" smtClean="0"/>
              <a:t>‹Nr.›</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www.monografias.com/trabajos35/la-noticia/la-noticia.shtml" TargetMode="External"/><Relationship Id="rId4" Type="http://schemas.openxmlformats.org/officeDocument/2006/relationships/hyperlink" Target="http://www.monografias.com/trabajos28/aceptacion-individuo/aceptacion-individuo.shtml" TargetMode="External"/><Relationship Id="rId1" Type="http://schemas.openxmlformats.org/officeDocument/2006/relationships/slideLayout" Target="../slideLayouts/slideLayout4.xml"/><Relationship Id="rId2" Type="http://schemas.openxmlformats.org/officeDocument/2006/relationships/hyperlink" Target="http://www.monografias.com/trabajos16/diccionario-comunicacion/diccionario-comunicacion.s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monografias.com/trabajos16/evolucion-sociedades/evolucion-sociedades.shtml" TargetMode="External"/><Relationship Id="rId4" Type="http://schemas.openxmlformats.org/officeDocument/2006/relationships/hyperlink" Target="http://www.monografias.com/trabajos54/produccion-sistema-economico/produccion-sistema-economico.shtml" TargetMode="External"/><Relationship Id="rId5" Type="http://schemas.openxmlformats.org/officeDocument/2006/relationships/hyperlink" Target="http://www.monografias.com/trabajos11/artguerr/artguerr.shtml" TargetMode="External"/><Relationship Id="rId6" Type="http://schemas.openxmlformats.org/officeDocument/2006/relationships/hyperlink" Target="http://www.monografias.com/trabajos14/historiaingenieria/historiaingenieria.shtml" TargetMode="External"/><Relationship Id="rId1" Type="http://schemas.openxmlformats.org/officeDocument/2006/relationships/slideLayout" Target="../slideLayouts/slideLayout4.xml"/><Relationship Id="rId2" Type="http://schemas.openxmlformats.org/officeDocument/2006/relationships/hyperlink" Target="http://www.monografias.com/trabajos10/poli/poli.s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6"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a:xfrm>
            <a:off x="322263" y="260350"/>
            <a:ext cx="8569325" cy="5976938"/>
          </a:xfrm>
        </p:spPr>
        <p:txBody>
          <a:bodyPr/>
          <a:lstStyle/>
          <a:p>
            <a:pPr eaLnBrk="1" hangingPunct="1">
              <a:defRPr/>
            </a:pPr>
            <a:r>
              <a:rPr lang="es-MX" sz="6600" dirty="0" smtClean="0">
                <a:solidFill>
                  <a:schemeClr val="accent2">
                    <a:lumMod val="75000"/>
                  </a:schemeClr>
                </a:solidFill>
              </a:rPr>
              <a:t>LOS ESTUDIOS DE LA COMUNICACIÓN DE MASAS EN LA UNIÓN AMERICANA</a:t>
            </a:r>
          </a:p>
        </p:txBody>
      </p:sp>
      <p:sp>
        <p:nvSpPr>
          <p:cNvPr id="10243" name="3 CuadroTexto"/>
          <p:cNvSpPr txBox="1">
            <a:spLocks noChangeArrowheads="1"/>
          </p:cNvSpPr>
          <p:nvPr/>
        </p:nvSpPr>
        <p:spPr bwMode="auto">
          <a:xfrm>
            <a:off x="539750" y="3068638"/>
            <a:ext cx="8135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Book Antiqua" pitchFamily="18" charset="0"/>
                <a:cs typeface="Arial" charset="0"/>
              </a:defRPr>
            </a:lvl1pPr>
            <a:lvl2pPr marL="742950" indent="-285750" eaLnBrk="0" hangingPunct="0">
              <a:defRPr>
                <a:solidFill>
                  <a:schemeClr val="tx1"/>
                </a:solidFill>
                <a:latin typeface="Book Antiqua" pitchFamily="18" charset="0"/>
                <a:cs typeface="Arial" charset="0"/>
              </a:defRPr>
            </a:lvl2pPr>
            <a:lvl3pPr marL="1143000" indent="-228600" eaLnBrk="0" hangingPunct="0">
              <a:defRPr>
                <a:solidFill>
                  <a:schemeClr val="tx1"/>
                </a:solidFill>
                <a:latin typeface="Book Antiqua" pitchFamily="18" charset="0"/>
                <a:cs typeface="Arial" charset="0"/>
              </a:defRPr>
            </a:lvl3pPr>
            <a:lvl4pPr marL="1600200" indent="-228600" eaLnBrk="0" hangingPunct="0">
              <a:defRPr>
                <a:solidFill>
                  <a:schemeClr val="tx1"/>
                </a:solidFill>
                <a:latin typeface="Book Antiqua" pitchFamily="18" charset="0"/>
                <a:cs typeface="Arial" charset="0"/>
              </a:defRPr>
            </a:lvl4pPr>
            <a:lvl5pPr marL="2057400" indent="-228600" eaLnBrk="0" hangingPunct="0">
              <a:defRPr>
                <a:solidFill>
                  <a:schemeClr val="tx1"/>
                </a:solidFill>
                <a:latin typeface="Book Antiqua" pitchFamily="18" charset="0"/>
                <a:cs typeface="Arial" charset="0"/>
              </a:defRPr>
            </a:lvl5pPr>
            <a:lvl6pPr marL="2514600" indent="-228600" eaLnBrk="0" fontAlgn="base" hangingPunct="0">
              <a:spcBef>
                <a:spcPct val="0"/>
              </a:spcBef>
              <a:spcAft>
                <a:spcPct val="0"/>
              </a:spcAft>
              <a:defRPr>
                <a:solidFill>
                  <a:schemeClr val="tx1"/>
                </a:solidFill>
                <a:latin typeface="Book Antiqua" pitchFamily="18" charset="0"/>
                <a:cs typeface="Arial" charset="0"/>
              </a:defRPr>
            </a:lvl6pPr>
            <a:lvl7pPr marL="2971800" indent="-228600" eaLnBrk="0" fontAlgn="base" hangingPunct="0">
              <a:spcBef>
                <a:spcPct val="0"/>
              </a:spcBef>
              <a:spcAft>
                <a:spcPct val="0"/>
              </a:spcAft>
              <a:defRPr>
                <a:solidFill>
                  <a:schemeClr val="tx1"/>
                </a:solidFill>
                <a:latin typeface="Book Antiqua" pitchFamily="18" charset="0"/>
                <a:cs typeface="Arial" charset="0"/>
              </a:defRPr>
            </a:lvl7pPr>
            <a:lvl8pPr marL="3429000" indent="-228600" eaLnBrk="0" fontAlgn="base" hangingPunct="0">
              <a:spcBef>
                <a:spcPct val="0"/>
              </a:spcBef>
              <a:spcAft>
                <a:spcPct val="0"/>
              </a:spcAft>
              <a:defRPr>
                <a:solidFill>
                  <a:schemeClr val="tx1"/>
                </a:solidFill>
                <a:latin typeface="Book Antiqua" pitchFamily="18" charset="0"/>
                <a:cs typeface="Arial" charset="0"/>
              </a:defRPr>
            </a:lvl8pPr>
            <a:lvl9pPr marL="3886200" indent="-228600" eaLnBrk="0" fontAlgn="base" hangingPunct="0">
              <a:spcBef>
                <a:spcPct val="0"/>
              </a:spcBef>
              <a:spcAft>
                <a:spcPct val="0"/>
              </a:spcAft>
              <a:defRPr>
                <a:solidFill>
                  <a:schemeClr val="tx1"/>
                </a:solidFill>
                <a:latin typeface="Book Antiqua" pitchFamily="18" charset="0"/>
                <a:cs typeface="Arial" charset="0"/>
              </a:defRPr>
            </a:lvl9pPr>
          </a:lstStyle>
          <a:p>
            <a:pPr eaLnBrk="1" hangingPunct="1"/>
            <a:endParaRPr lang="es-MX"/>
          </a:p>
        </p:txBody>
      </p:sp>
    </p:spTree>
    <p:extLst>
      <p:ext uri="{BB962C8B-B14F-4D97-AF65-F5344CB8AC3E}">
        <p14:creationId xmlns:p14="http://schemas.microsoft.com/office/powerpoint/2010/main" val="3053941427"/>
      </p:ext>
    </p:extLst>
  </p:cSld>
  <p:clrMapOvr>
    <a:masterClrMapping/>
  </p:clrMapOvr>
  <mc:AlternateContent xmlns:mc="http://schemas.openxmlformats.org/markup-compatibility/2006" xmlns:p14="http://schemas.microsoft.com/office/powerpoint/2010/main">
    <mc:Choice Requires="p14">
      <p:transition spd="slow" p14:dur="2000" advClick="0" advTm="11667"/>
    </mc:Choice>
    <mc:Fallback xmlns="">
      <p:transition spd="slow" advClick="0" advTm="11667"/>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395288" y="404813"/>
            <a:ext cx="8208962" cy="3024187"/>
          </a:xfrm>
        </p:spPr>
        <p:txBody>
          <a:bodyPr/>
          <a:lstStyle/>
          <a:p>
            <a:pPr eaLnBrk="1" hangingPunct="1"/>
            <a:r>
              <a:rPr lang="es-MX" sz="4800" smtClean="0"/>
              <a:t>Las </a:t>
            </a:r>
            <a:r>
              <a:rPr lang="es-MX" sz="4800" b="1" smtClean="0"/>
              <a:t>Condiciones</a:t>
            </a:r>
            <a:r>
              <a:rPr lang="es-MX" sz="4800" smtClean="0"/>
              <a:t> </a:t>
            </a:r>
            <a:r>
              <a:rPr lang="es-MX" sz="4800" b="1" smtClean="0"/>
              <a:t>Sociales</a:t>
            </a:r>
            <a:r>
              <a:rPr lang="es-MX" sz="4800" smtClean="0"/>
              <a:t>,</a:t>
            </a:r>
            <a:r>
              <a:rPr lang="es-MX" sz="4800" b="1" smtClean="0"/>
              <a:t> Político</a:t>
            </a:r>
            <a:r>
              <a:rPr lang="es-MX" sz="4800" smtClean="0"/>
              <a:t> y </a:t>
            </a:r>
            <a:r>
              <a:rPr lang="es-MX" sz="4800" b="1" smtClean="0"/>
              <a:t>Económicas</a:t>
            </a:r>
            <a:r>
              <a:rPr lang="es-MX" sz="4800" smtClean="0"/>
              <a:t> que dieron inicio a </a:t>
            </a:r>
            <a:r>
              <a:rPr lang="es-ES" sz="4800" smtClean="0">
                <a:latin typeface="Times New Roman" pitchFamily="18" charset="0"/>
                <a:cs typeface="Times New Roman" pitchFamily="18" charset="0"/>
              </a:rPr>
              <a:t>la </a:t>
            </a:r>
            <a:r>
              <a:rPr lang="es-ES" sz="4800" b="1" smtClean="0">
                <a:latin typeface="Times New Roman" pitchFamily="18" charset="0"/>
                <a:cs typeface="Times New Roman" pitchFamily="18" charset="0"/>
              </a:rPr>
              <a:t>Mass Communication Research </a:t>
            </a:r>
            <a:endParaRPr lang="es-MX" sz="4800" b="1" smtClean="0"/>
          </a:p>
        </p:txBody>
      </p:sp>
      <p:sp>
        <p:nvSpPr>
          <p:cNvPr id="11267" name="2 Marcador de texto"/>
          <p:cNvSpPr>
            <a:spLocks noGrp="1"/>
          </p:cNvSpPr>
          <p:nvPr>
            <p:ph type="body" idx="1"/>
          </p:nvPr>
        </p:nvSpPr>
        <p:spPr>
          <a:xfrm>
            <a:off x="698500" y="3767138"/>
            <a:ext cx="7735888" cy="2686050"/>
          </a:xfrm>
        </p:spPr>
        <p:txBody>
          <a:bodyPr/>
          <a:lstStyle/>
          <a:p>
            <a:pPr eaLnBrk="1" hangingPunct="1"/>
            <a:r>
              <a:rPr lang="es-MX" b="1" smtClean="0"/>
              <a:t>La Gran Depresión de 1929</a:t>
            </a:r>
            <a:r>
              <a:rPr lang="es-MX" smtClean="0"/>
              <a:t>: Desequilibrio en el reparto de la Riqueza y los Recursos.</a:t>
            </a:r>
          </a:p>
          <a:p>
            <a:pPr eaLnBrk="1" hangingPunct="1"/>
            <a:r>
              <a:rPr lang="es-ES" smtClean="0"/>
              <a:t>La rápida </a:t>
            </a:r>
            <a:r>
              <a:rPr lang="es-ES" b="1" smtClean="0"/>
              <a:t>Industrialización </a:t>
            </a:r>
            <a:r>
              <a:rPr lang="es-ES" smtClean="0"/>
              <a:t>de fábricas de armamento en fábricas civiles tras la </a:t>
            </a:r>
            <a:r>
              <a:rPr lang="es-ES" b="1" smtClean="0"/>
              <a:t>Primera Guerra Mundial </a:t>
            </a:r>
            <a:r>
              <a:rPr lang="es-ES" smtClean="0"/>
              <a:t>condujo a una sobreproducción de </a:t>
            </a:r>
            <a:r>
              <a:rPr lang="es-ES" b="1" smtClean="0"/>
              <a:t>bienes industriales </a:t>
            </a:r>
            <a:r>
              <a:rPr lang="es-ES" smtClean="0"/>
              <a:t>y de </a:t>
            </a:r>
            <a:r>
              <a:rPr lang="es-ES" b="1" smtClean="0"/>
              <a:t>consumo.</a:t>
            </a:r>
          </a:p>
          <a:p>
            <a:pPr eaLnBrk="1" hangingPunct="1"/>
            <a:r>
              <a:rPr lang="es-ES" smtClean="0"/>
              <a:t>Excelente cosecha entre </a:t>
            </a:r>
            <a:r>
              <a:rPr lang="es-ES" b="1" smtClean="0"/>
              <a:t>1925 y 1928</a:t>
            </a:r>
            <a:r>
              <a:rPr lang="es-ES" smtClean="0"/>
              <a:t>, lo que condujo a un </a:t>
            </a:r>
            <a:r>
              <a:rPr lang="es-ES" b="1" smtClean="0"/>
              <a:t>exceso</a:t>
            </a:r>
            <a:r>
              <a:rPr lang="es-ES" smtClean="0"/>
              <a:t> de </a:t>
            </a:r>
            <a:r>
              <a:rPr lang="es-ES" b="1" smtClean="0"/>
              <a:t>oferta de bienes agrícolas.</a:t>
            </a:r>
            <a:endParaRPr lang="es-MX" b="1" smtClean="0"/>
          </a:p>
        </p:txBody>
      </p:sp>
    </p:spTree>
    <p:extLst>
      <p:ext uri="{BB962C8B-B14F-4D97-AF65-F5344CB8AC3E}">
        <p14:creationId xmlns:p14="http://schemas.microsoft.com/office/powerpoint/2010/main" val="3062690244"/>
      </p:ext>
    </p:extLst>
  </p:cSld>
  <p:clrMapOvr>
    <a:masterClrMapping/>
  </p:clrMapOvr>
  <mc:AlternateContent xmlns:mc="http://schemas.openxmlformats.org/markup-compatibility/2006" xmlns:p14="http://schemas.microsoft.com/office/powerpoint/2010/main">
    <mc:Choice Requires="p14">
      <p:transition spd="slow" p14:dur="2000" advClick="0" advTm="24000"/>
    </mc:Choice>
    <mc:Fallback xmlns="">
      <p:transition spd="slow" advClick="0" advTm="24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539750" y="404813"/>
            <a:ext cx="7754938" cy="2952750"/>
          </a:xfrm>
        </p:spPr>
        <p:txBody>
          <a:bodyPr/>
          <a:lstStyle/>
          <a:p>
            <a:pPr eaLnBrk="1" hangingPunct="1"/>
            <a:r>
              <a:rPr lang="es-ES" sz="4400" smtClean="0">
                <a:latin typeface="Times New Roman" pitchFamily="18" charset="0"/>
                <a:cs typeface="Times New Roman" pitchFamily="18" charset="0"/>
              </a:rPr>
              <a:t>La </a:t>
            </a:r>
            <a:r>
              <a:rPr lang="es-ES" sz="4400" b="1" smtClean="0">
                <a:latin typeface="Times New Roman" pitchFamily="18" charset="0"/>
                <a:cs typeface="Times New Roman" pitchFamily="18" charset="0"/>
              </a:rPr>
              <a:t>Mass Communication Research</a:t>
            </a:r>
            <a:r>
              <a:rPr lang="es-ES" sz="4400" smtClean="0">
                <a:latin typeface="Times New Roman" pitchFamily="18" charset="0"/>
                <a:cs typeface="Times New Roman" pitchFamily="18" charset="0"/>
              </a:rPr>
              <a:t> </a:t>
            </a:r>
            <a:br>
              <a:rPr lang="es-ES" sz="4400" smtClean="0">
                <a:latin typeface="Times New Roman" pitchFamily="18" charset="0"/>
                <a:cs typeface="Times New Roman" pitchFamily="18" charset="0"/>
              </a:rPr>
            </a:br>
            <a:r>
              <a:rPr lang="es-ES" sz="4400" i="1" smtClean="0">
                <a:latin typeface="Times New Roman" pitchFamily="18" charset="0"/>
                <a:cs typeface="Times New Roman" pitchFamily="18" charset="0"/>
              </a:rPr>
              <a:t>(Investigación de los Medios Masivos de Comunicación)</a:t>
            </a:r>
            <a:r>
              <a:rPr lang="es-ES" sz="4400" smtClean="0">
                <a:latin typeface="Times New Roman" pitchFamily="18" charset="0"/>
                <a:cs typeface="Times New Roman" pitchFamily="18" charset="0"/>
              </a:rPr>
              <a:t> </a:t>
            </a:r>
            <a:endParaRPr lang="es-MX" sz="4400" smtClean="0"/>
          </a:p>
        </p:txBody>
      </p:sp>
      <p:sp>
        <p:nvSpPr>
          <p:cNvPr id="12291" name="2 Marcador de texto"/>
          <p:cNvSpPr>
            <a:spLocks noGrp="1"/>
          </p:cNvSpPr>
          <p:nvPr>
            <p:ph type="body" idx="1"/>
          </p:nvPr>
        </p:nvSpPr>
        <p:spPr>
          <a:xfrm>
            <a:off x="698500" y="3500438"/>
            <a:ext cx="7735888" cy="2881312"/>
          </a:xfrm>
        </p:spPr>
        <p:txBody>
          <a:bodyPr/>
          <a:lstStyle/>
          <a:p>
            <a:pPr algn="l" eaLnBrk="1" hangingPunct="1"/>
            <a:endParaRPr lang="es-MX" dirty="0" smtClean="0"/>
          </a:p>
          <a:p>
            <a:pPr eaLnBrk="1" hangingPunct="1"/>
            <a:r>
              <a:rPr lang="es-MX" dirty="0" smtClean="0"/>
              <a:t>Surge a mediados del </a:t>
            </a:r>
            <a:r>
              <a:rPr lang="es-MX" b="1" dirty="0" smtClean="0"/>
              <a:t>siglo XX</a:t>
            </a:r>
          </a:p>
          <a:p>
            <a:pPr algn="just" eaLnBrk="1" hangingPunct="1"/>
            <a:r>
              <a:rPr lang="es-MX" dirty="0" smtClean="0"/>
              <a:t>Tiene como objetivo analizar los efectos</a:t>
            </a:r>
            <a:r>
              <a:rPr lang="es-MX" b="1" dirty="0" smtClean="0"/>
              <a:t>: Sociales, Culturales y </a:t>
            </a:r>
            <a:r>
              <a:rPr lang="es-MX" b="1" dirty="0" smtClean="0"/>
              <a:t>Psicológicos</a:t>
            </a:r>
            <a:r>
              <a:rPr lang="es-MX" dirty="0" smtClean="0">
                <a:solidFill>
                  <a:srgbClr val="FF0000"/>
                </a:solidFill>
              </a:rPr>
              <a:t>; De </a:t>
            </a:r>
            <a:r>
              <a:rPr lang="es-MX" dirty="0" smtClean="0"/>
              <a:t>los mensajes con el fin de obtener </a:t>
            </a:r>
            <a:r>
              <a:rPr lang="es-MX" b="1" dirty="0" smtClean="0"/>
              <a:t>las claves </a:t>
            </a:r>
            <a:r>
              <a:rPr lang="es-MX" dirty="0" smtClean="0"/>
              <a:t>para </a:t>
            </a:r>
            <a:r>
              <a:rPr lang="es-MX" b="1" dirty="0" smtClean="0"/>
              <a:t>conducir el comportamiento de las masas</a:t>
            </a:r>
            <a:r>
              <a:rPr lang="es-MX" dirty="0" smtClean="0"/>
              <a:t>.</a:t>
            </a:r>
          </a:p>
          <a:p>
            <a:pPr algn="just" eaLnBrk="1" hangingPunct="1"/>
            <a:r>
              <a:rPr lang="es-MX" dirty="0" smtClean="0"/>
              <a:t>Sus </a:t>
            </a:r>
            <a:r>
              <a:rPr lang="es-MX" b="1" dirty="0" smtClean="0"/>
              <a:t>Fuentes</a:t>
            </a:r>
            <a:r>
              <a:rPr lang="es-MX" dirty="0" smtClean="0"/>
              <a:t> son: Los </a:t>
            </a:r>
            <a:r>
              <a:rPr lang="es-MX" b="1" dirty="0" smtClean="0"/>
              <a:t>Reader</a:t>
            </a:r>
            <a:r>
              <a:rPr lang="es-MX" dirty="0" smtClean="0"/>
              <a:t> </a:t>
            </a:r>
            <a:r>
              <a:rPr lang="es-MX" dirty="0" smtClean="0">
                <a:solidFill>
                  <a:srgbClr val="FF0000"/>
                </a:solidFill>
              </a:rPr>
              <a:t>,</a:t>
            </a:r>
            <a:r>
              <a:rPr lang="es-MX" b="1" dirty="0" smtClean="0"/>
              <a:t>Obras</a:t>
            </a:r>
            <a:r>
              <a:rPr lang="es-MX" dirty="0" smtClean="0"/>
              <a:t> </a:t>
            </a:r>
            <a:r>
              <a:rPr lang="es-MX" b="1" dirty="0" smtClean="0"/>
              <a:t>de Investigadores </a:t>
            </a:r>
            <a:r>
              <a:rPr lang="es-MX" dirty="0" smtClean="0"/>
              <a:t>y Las </a:t>
            </a:r>
            <a:r>
              <a:rPr lang="es-MX" b="1" dirty="0" smtClean="0"/>
              <a:t>Revistas Especializadas</a:t>
            </a:r>
            <a:r>
              <a:rPr lang="es-MX" dirty="0" smtClean="0"/>
              <a:t>.</a:t>
            </a:r>
          </a:p>
        </p:txBody>
      </p:sp>
    </p:spTree>
    <p:extLst>
      <p:ext uri="{BB962C8B-B14F-4D97-AF65-F5344CB8AC3E}">
        <p14:creationId xmlns:p14="http://schemas.microsoft.com/office/powerpoint/2010/main" val="4056373209"/>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323850" y="476250"/>
            <a:ext cx="8424863" cy="2640013"/>
          </a:xfrm>
        </p:spPr>
        <p:txBody>
          <a:bodyPr/>
          <a:lstStyle/>
          <a:p>
            <a:pPr eaLnBrk="1" hangingPunct="1"/>
            <a:r>
              <a:rPr lang="es-MX" sz="4000" smtClean="0"/>
              <a:t>El Origen de Las Ciencias de la Comunicación de Masas en Estados Unidos presenta tres </a:t>
            </a:r>
            <a:r>
              <a:rPr lang="es-MX" sz="4000" b="1" smtClean="0"/>
              <a:t>Áreas de Preocupación:</a:t>
            </a:r>
          </a:p>
        </p:txBody>
      </p:sp>
      <p:sp>
        <p:nvSpPr>
          <p:cNvPr id="13315" name="2 Marcador de texto"/>
          <p:cNvSpPr>
            <a:spLocks noGrp="1"/>
          </p:cNvSpPr>
          <p:nvPr>
            <p:ph type="body" idx="1"/>
          </p:nvPr>
        </p:nvSpPr>
        <p:spPr>
          <a:xfrm>
            <a:off x="698500" y="3767138"/>
            <a:ext cx="7735888" cy="2541587"/>
          </a:xfrm>
        </p:spPr>
        <p:txBody>
          <a:bodyPr/>
          <a:lstStyle/>
          <a:p>
            <a:pPr marL="457200" indent="-457200" algn="just" eaLnBrk="1" hangingPunct="1">
              <a:buFont typeface="Book Antiqua" pitchFamily="18" charset="0"/>
              <a:buAutoNum type="arabicPeriod"/>
            </a:pPr>
            <a:r>
              <a:rPr lang="es-MX" sz="2800" smtClean="0"/>
              <a:t>Los efectos provocados por el crecimiento de los medios de comunicación </a:t>
            </a:r>
            <a:r>
              <a:rPr lang="es-MX" sz="2800" b="1" smtClean="0"/>
              <a:t>técnicos</a:t>
            </a:r>
          </a:p>
          <a:p>
            <a:pPr marL="457200" indent="-457200" algn="just" eaLnBrk="1" hangingPunct="1">
              <a:buFont typeface="Book Antiqua" pitchFamily="18" charset="0"/>
              <a:buAutoNum type="arabicPeriod"/>
            </a:pPr>
            <a:r>
              <a:rPr lang="es-MX" sz="2800" smtClean="0"/>
              <a:t>El estudio de la </a:t>
            </a:r>
            <a:r>
              <a:rPr lang="es-MX" sz="2800" b="1" smtClean="0"/>
              <a:t>propaganda</a:t>
            </a:r>
            <a:r>
              <a:rPr lang="es-MX" sz="2800" smtClean="0"/>
              <a:t> </a:t>
            </a:r>
            <a:r>
              <a:rPr lang="es-MX" sz="2800" b="1" smtClean="0"/>
              <a:t>política</a:t>
            </a:r>
          </a:p>
          <a:p>
            <a:pPr marL="457200" indent="-457200" algn="just" eaLnBrk="1" hangingPunct="1">
              <a:buFont typeface="Book Antiqua" pitchFamily="18" charset="0"/>
              <a:buAutoNum type="arabicPeriod"/>
            </a:pPr>
            <a:r>
              <a:rPr lang="es-MX" sz="2800" smtClean="0"/>
              <a:t> El estudio de la utilización </a:t>
            </a:r>
            <a:r>
              <a:rPr lang="es-MX" sz="2800" b="1" smtClean="0"/>
              <a:t>comercial-publicitaria</a:t>
            </a:r>
            <a:r>
              <a:rPr lang="es-MX" sz="2800" smtClean="0"/>
              <a:t> de los medios de masas.</a:t>
            </a:r>
          </a:p>
        </p:txBody>
      </p:sp>
    </p:spTree>
    <p:extLst>
      <p:ext uri="{BB962C8B-B14F-4D97-AF65-F5344CB8AC3E}">
        <p14:creationId xmlns:p14="http://schemas.microsoft.com/office/powerpoint/2010/main" val="368554438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texto"/>
          <p:cNvSpPr>
            <a:spLocks noGrp="1"/>
          </p:cNvSpPr>
          <p:nvPr>
            <p:ph type="body" idx="1"/>
          </p:nvPr>
        </p:nvSpPr>
        <p:spPr>
          <a:xfrm>
            <a:off x="395288" y="404813"/>
            <a:ext cx="8208962" cy="5976937"/>
          </a:xfrm>
        </p:spPr>
        <p:txBody>
          <a:bodyPr/>
          <a:lstStyle/>
          <a:p>
            <a:pPr algn="just" eaLnBrk="1" hangingPunct="1"/>
            <a:r>
              <a:rPr lang="es-MX" sz="2400" dirty="0" smtClean="0"/>
              <a:t>La primera gran reflexión teórica se debe a </a:t>
            </a:r>
            <a:r>
              <a:rPr lang="es-MX" sz="2400" b="1" dirty="0" smtClean="0"/>
              <a:t>Harold D. Lasswell </a:t>
            </a:r>
            <a:r>
              <a:rPr lang="es-MX" sz="2400" dirty="0" smtClean="0"/>
              <a:t>que publica en </a:t>
            </a:r>
            <a:r>
              <a:rPr lang="es-MX" sz="2400" b="1" dirty="0" smtClean="0"/>
              <a:t>1927</a:t>
            </a:r>
            <a:r>
              <a:rPr lang="es-MX" sz="2400" dirty="0" smtClean="0"/>
              <a:t> su obra </a:t>
            </a:r>
            <a:r>
              <a:rPr lang="es-MX" sz="2400" i="1" dirty="0" smtClean="0"/>
              <a:t>: </a:t>
            </a:r>
            <a:r>
              <a:rPr lang="es-MX" sz="2400" b="1" i="1" dirty="0" smtClean="0">
                <a:solidFill>
                  <a:srgbClr val="FF0000"/>
                </a:solidFill>
              </a:rPr>
              <a:t>Technique in the World War</a:t>
            </a:r>
            <a:r>
              <a:rPr lang="es-MX" sz="2400" i="1" dirty="0" smtClean="0">
                <a:solidFill>
                  <a:srgbClr val="FF0000"/>
                </a:solidFill>
              </a:rPr>
              <a:t>,</a:t>
            </a:r>
            <a:r>
              <a:rPr lang="es-MX" sz="2400" dirty="0" smtClean="0"/>
              <a:t> en donde afirma que la</a:t>
            </a:r>
            <a:r>
              <a:rPr lang="es-MX" sz="2400" b="1" dirty="0" smtClean="0"/>
              <a:t> «propaganda </a:t>
            </a:r>
            <a:r>
              <a:rPr lang="es-MX" sz="2400" dirty="0" smtClean="0"/>
              <a:t>es uno de los más poderosos instrumentos en el mundo moderno</a:t>
            </a:r>
            <a:r>
              <a:rPr lang="es-MX" sz="2400" dirty="0" smtClean="0">
                <a:solidFill>
                  <a:srgbClr val="FF0000"/>
                </a:solidFill>
              </a:rPr>
              <a:t>»1</a:t>
            </a:r>
            <a:r>
              <a:rPr lang="es-MX" sz="2400" dirty="0" smtClean="0"/>
              <a:t>.Los estudios sobre la propaganda en la primera guerra mundial comenzaron a multiplicarse en los años treinta </a:t>
            </a:r>
            <a:r>
              <a:rPr lang="es-MX" sz="1800" dirty="0" smtClean="0"/>
              <a:t>2</a:t>
            </a:r>
            <a:r>
              <a:rPr lang="es-MX" sz="2400" dirty="0" smtClean="0"/>
              <a:t>~. </a:t>
            </a:r>
          </a:p>
          <a:p>
            <a:pPr algn="just" eaLnBrk="1" hangingPunct="1"/>
            <a:r>
              <a:rPr lang="es-MX" sz="2400" dirty="0" smtClean="0"/>
              <a:t>“</a:t>
            </a:r>
            <a:r>
              <a:rPr lang="es-MX" sz="2400" b="1" dirty="0" smtClean="0"/>
              <a:t>Los medios de difusión </a:t>
            </a:r>
            <a:r>
              <a:rPr lang="es-MX" sz="2400" dirty="0" smtClean="0"/>
              <a:t>han aparecido como instrumentos indispensables para la </a:t>
            </a:r>
            <a:r>
              <a:rPr lang="es-MX" sz="2400" b="1" dirty="0" smtClean="0"/>
              <a:t>gestión gubernamental</a:t>
            </a:r>
            <a:r>
              <a:rPr lang="es-MX" sz="2400" dirty="0" smtClean="0"/>
              <a:t> de las opiniones”</a:t>
            </a:r>
            <a:r>
              <a:rPr lang="es-MX" dirty="0" smtClean="0"/>
              <a:t>3</a:t>
            </a:r>
            <a:r>
              <a:rPr lang="es-MX" sz="2400" dirty="0" smtClean="0"/>
              <a:t>. </a:t>
            </a:r>
          </a:p>
          <a:p>
            <a:pPr algn="just" eaLnBrk="1" hangingPunct="1"/>
            <a:r>
              <a:rPr lang="es-MX" sz="2400" dirty="0" smtClean="0"/>
              <a:t>Comenzó a desarrollarse el estudio de </a:t>
            </a:r>
            <a:r>
              <a:rPr lang="es-MX" sz="2400" b="1" dirty="0" smtClean="0"/>
              <a:t>la opinión pública</a:t>
            </a:r>
            <a:r>
              <a:rPr lang="es-MX" sz="2400" dirty="0" smtClean="0"/>
              <a:t> planteando </a:t>
            </a:r>
            <a:r>
              <a:rPr lang="es-MX" sz="2400" b="1" dirty="0" smtClean="0"/>
              <a:t>el problema de la influencia de los medios de masa en la sociedad </a:t>
            </a:r>
            <a:r>
              <a:rPr lang="es-MX" dirty="0" smtClean="0"/>
              <a:t>4</a:t>
            </a:r>
            <a:r>
              <a:rPr lang="es-MX" sz="2400" dirty="0" smtClean="0"/>
              <a:t>~ y también van a aparecer los primeros estudios de </a:t>
            </a:r>
            <a:r>
              <a:rPr lang="es-MX" sz="2400" b="1" dirty="0" smtClean="0"/>
              <a:t>psicología social </a:t>
            </a:r>
            <a:r>
              <a:rPr lang="es-MX" sz="2400" dirty="0" smtClean="0"/>
              <a:t>o </a:t>
            </a:r>
            <a:r>
              <a:rPr lang="es-MX" sz="2400" b="1" dirty="0" smtClean="0"/>
              <a:t>psicosociología</a:t>
            </a:r>
            <a:r>
              <a:rPr lang="es-MX" sz="2400" dirty="0" smtClean="0"/>
              <a:t> entendida como </a:t>
            </a:r>
            <a:r>
              <a:rPr lang="es-MX" sz="2400" b="1" dirty="0" smtClean="0"/>
              <a:t>el estudio de actitudes </a:t>
            </a:r>
            <a:r>
              <a:rPr lang="es-MX" dirty="0" smtClean="0"/>
              <a:t>5 </a:t>
            </a:r>
            <a:r>
              <a:rPr lang="es-MX" sz="2400" dirty="0" smtClean="0"/>
              <a:t>~.</a:t>
            </a:r>
          </a:p>
        </p:txBody>
      </p:sp>
    </p:spTree>
    <p:extLst>
      <p:ext uri="{BB962C8B-B14F-4D97-AF65-F5344CB8AC3E}">
        <p14:creationId xmlns:p14="http://schemas.microsoft.com/office/powerpoint/2010/main" val="460380191"/>
      </p:ext>
    </p:extLst>
  </p:cSld>
  <p:clrMapOvr>
    <a:masterClrMapping/>
  </p:clrMapOvr>
  <mc:AlternateContent xmlns:mc="http://schemas.openxmlformats.org/markup-compatibility/2006" xmlns:p14="http://schemas.microsoft.com/office/powerpoint/2010/main">
    <mc:Choice Requires="p14">
      <p:transition spd="slow" p14:dur="2000" advClick="0" advTm="26000"/>
    </mc:Choice>
    <mc:Fallback xmlns="">
      <p:transition spd="slow" advClick="0" advTm="26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texto"/>
          <p:cNvSpPr>
            <a:spLocks noGrp="1"/>
          </p:cNvSpPr>
          <p:nvPr>
            <p:ph type="body" idx="1"/>
          </p:nvPr>
        </p:nvSpPr>
        <p:spPr>
          <a:xfrm>
            <a:off x="4140200" y="549275"/>
            <a:ext cx="4402138" cy="5832475"/>
          </a:xfrm>
        </p:spPr>
        <p:txBody>
          <a:bodyPr>
            <a:normAutofit lnSpcReduction="10000"/>
          </a:bodyPr>
          <a:lstStyle/>
          <a:p>
            <a:pPr algn="just" eaLnBrk="1" hangingPunct="1"/>
            <a:r>
              <a:rPr lang="es-MX" sz="2400" b="1" dirty="0" smtClean="0">
                <a:solidFill>
                  <a:srgbClr val="FF0000"/>
                </a:solidFill>
              </a:rPr>
              <a:t>En 1933 Roosevelt </a:t>
            </a:r>
            <a:r>
              <a:rPr lang="es-MX" sz="2400" dirty="0" smtClean="0">
                <a:solidFill>
                  <a:srgbClr val="FF0000"/>
                </a:solidFill>
              </a:rPr>
              <a:t>inició una </a:t>
            </a:r>
            <a:r>
              <a:rPr lang="es-MX" sz="2400" b="1" dirty="0" smtClean="0">
                <a:solidFill>
                  <a:srgbClr val="FF0000"/>
                </a:solidFill>
              </a:rPr>
              <a:t>política intervencionista </a:t>
            </a:r>
            <a:r>
              <a:rPr lang="es-MX" sz="2400" dirty="0" smtClean="0">
                <a:solidFill>
                  <a:srgbClr val="FF0000"/>
                </a:solidFill>
              </a:rPr>
              <a:t>llamada </a:t>
            </a:r>
            <a:r>
              <a:rPr lang="es-MX" sz="2400" b="1" dirty="0" smtClean="0">
                <a:solidFill>
                  <a:srgbClr val="FF0000"/>
                </a:solidFill>
              </a:rPr>
              <a:t>New Deal </a:t>
            </a:r>
            <a:r>
              <a:rPr lang="es-MX" sz="2400" dirty="0" smtClean="0">
                <a:solidFill>
                  <a:srgbClr val="FF0000"/>
                </a:solidFill>
              </a:rPr>
              <a:t>en la cual se desarrolló la opinión pública </a:t>
            </a:r>
            <a:r>
              <a:rPr lang="es-MX" sz="2400" b="1" dirty="0" smtClean="0">
                <a:solidFill>
                  <a:srgbClr val="FF0000"/>
                </a:solidFill>
              </a:rPr>
              <a:t>y la Mass Communication Research </a:t>
            </a:r>
            <a:r>
              <a:rPr lang="es-MX" sz="2400" dirty="0" smtClean="0">
                <a:solidFill>
                  <a:srgbClr val="FF0000"/>
                </a:solidFill>
              </a:rPr>
              <a:t>como teoría de la comunicación</a:t>
            </a:r>
            <a:r>
              <a:rPr lang="es-MX" sz="2400" dirty="0" smtClean="0">
                <a:solidFill>
                  <a:srgbClr val="FF0000"/>
                </a:solidFill>
              </a:rPr>
              <a:t>.¿? </a:t>
            </a:r>
            <a:r>
              <a:rPr lang="es-MX" sz="2400" b="1" dirty="0" smtClean="0"/>
              <a:t>En 1938 </a:t>
            </a:r>
            <a:r>
              <a:rPr lang="es-MX" sz="2400" dirty="0" smtClean="0"/>
              <a:t>se buscaba </a:t>
            </a:r>
            <a:r>
              <a:rPr lang="es-MX" sz="2400" b="1" dirty="0" smtClean="0"/>
              <a:t>obtener la opinión pública </a:t>
            </a:r>
            <a:r>
              <a:rPr lang="es-MX" sz="2400" dirty="0" smtClean="0"/>
              <a:t>sobre determinados aspectos como: </a:t>
            </a:r>
            <a:r>
              <a:rPr lang="es-MX" sz="2400" b="1" dirty="0" smtClean="0"/>
              <a:t>Averiguar si las masas prefieren el fascismo o el comunismo, si les gusta el trabajo que hacen, si votarían a una mujer como presidente de EEUU, etc.</a:t>
            </a:r>
          </a:p>
          <a:p>
            <a:pPr eaLnBrk="1" hangingPunct="1"/>
            <a:endParaRPr lang="es-MX" dirty="0" smtClean="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88" y="1125538"/>
            <a:ext cx="3600450" cy="456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719074"/>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texto"/>
          <p:cNvSpPr>
            <a:spLocks noGrp="1"/>
          </p:cNvSpPr>
          <p:nvPr>
            <p:ph type="body" idx="1"/>
          </p:nvPr>
        </p:nvSpPr>
        <p:spPr>
          <a:xfrm>
            <a:off x="3563938" y="404813"/>
            <a:ext cx="4870450" cy="6048375"/>
          </a:xfrm>
        </p:spPr>
        <p:txBody>
          <a:bodyPr/>
          <a:lstStyle/>
          <a:p>
            <a:pPr eaLnBrk="1" hangingPunct="1"/>
            <a:r>
              <a:rPr lang="es-MX" sz="2800" smtClean="0"/>
              <a:t>New </a:t>
            </a:r>
            <a:r>
              <a:rPr lang="es-MX" sz="2800" b="1" smtClean="0"/>
              <a:t>Deal (1933- 1938): “Nuevo trato”. Es una Política intervencionista</a:t>
            </a:r>
            <a:r>
              <a:rPr lang="es-MX" sz="2800" smtClean="0"/>
              <a:t> para luchar contra los efectos de </a:t>
            </a:r>
            <a:r>
              <a:rPr lang="es-MX" sz="2800" b="1" smtClean="0"/>
              <a:t>la Gran Depresión por la Crisis del 29, el desempleo y las quiebras en cadena </a:t>
            </a:r>
            <a:r>
              <a:rPr lang="es-MX" sz="2800" smtClean="0"/>
              <a:t>en Estados Unidos. </a:t>
            </a:r>
            <a:r>
              <a:rPr lang="es-MX" sz="2800" b="1" smtClean="0"/>
              <a:t>Su objetivo </a:t>
            </a:r>
            <a:r>
              <a:rPr lang="es-MX" sz="2800" smtClean="0"/>
              <a:t>era sostener las </a:t>
            </a:r>
            <a:r>
              <a:rPr lang="es-MX" sz="2800" b="1" smtClean="0"/>
              <a:t>capas más pobres </a:t>
            </a:r>
            <a:r>
              <a:rPr lang="es-MX" sz="2800" smtClean="0"/>
              <a:t>de la población,  </a:t>
            </a:r>
            <a:r>
              <a:rPr lang="es-MX" sz="2800" b="1" smtClean="0"/>
              <a:t>reformar los mercados financieros </a:t>
            </a:r>
            <a:r>
              <a:rPr lang="es-MX" sz="2800" smtClean="0"/>
              <a:t>y  </a:t>
            </a:r>
            <a:r>
              <a:rPr lang="es-MX" sz="2800" b="1" smtClean="0"/>
              <a:t>fortalecer la economía</a:t>
            </a:r>
            <a:r>
              <a:rPr lang="es-MX" sz="2800" smtClean="0"/>
              <a:t> estadounidense</a:t>
            </a:r>
            <a:r>
              <a:rPr lang="es-MX" smtClean="0"/>
              <a:t>.</a:t>
            </a:r>
          </a:p>
          <a:p>
            <a:pPr eaLnBrk="1" hangingPunct="1"/>
            <a:r>
              <a:rPr lang="es-MX" smtClean="0"/>
              <a:t> </a:t>
            </a:r>
          </a:p>
        </p:txBody>
      </p:sp>
      <p:pic>
        <p:nvPicPr>
          <p:cNvPr id="1638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04813"/>
            <a:ext cx="3273425" cy="590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503620"/>
      </p:ext>
    </p:extLst>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419872" y="908720"/>
            <a:ext cx="4608513" cy="1702160"/>
          </a:xfrm>
        </p:spPr>
        <p:txBody>
          <a:bodyPr>
            <a:normAutofit fontScale="90000"/>
          </a:bodyPr>
          <a:lstStyle/>
          <a:p>
            <a:r>
              <a:rPr lang="es-MX" dirty="0" smtClean="0"/>
              <a:t>Orígenes de la investigación</a:t>
            </a:r>
            <a:endParaRPr lang="es-MX" dirty="0"/>
          </a:p>
        </p:txBody>
      </p:sp>
      <p:sp>
        <p:nvSpPr>
          <p:cNvPr id="3" name="2 Subtítulo"/>
          <p:cNvSpPr>
            <a:spLocks noGrp="1"/>
          </p:cNvSpPr>
          <p:nvPr>
            <p:ph type="subTitle" idx="1"/>
          </p:nvPr>
        </p:nvSpPr>
        <p:spPr/>
        <p:txBody>
          <a:bodyPr/>
          <a:lstStyle/>
          <a:p>
            <a:r>
              <a:rPr lang="es-MX" dirty="0" smtClean="0"/>
              <a:t>Estudio de los efectos por el crecimiento de los medio de comunicación técnicos</a:t>
            </a:r>
            <a:endParaRPr lang="es-MX" dirty="0"/>
          </a:p>
        </p:txBody>
      </p:sp>
    </p:spTree>
    <p:extLst>
      <p:ext uri="{BB962C8B-B14F-4D97-AF65-F5344CB8AC3E}">
        <p14:creationId xmlns:p14="http://schemas.microsoft.com/office/powerpoint/2010/main" val="1931841352"/>
      </p:ext>
    </p:extLst>
  </p:cSld>
  <p:clrMapOvr>
    <a:masterClrMapping/>
  </p:clrMapOvr>
  <mc:AlternateContent xmlns:mc="http://schemas.openxmlformats.org/markup-compatibility/2006" xmlns:p14="http://schemas.microsoft.com/office/powerpoint/2010/main">
    <mc:Choice Requires="p14">
      <p:transition spd="slow" p14:dur="2000" advClick="0" advTm="6054"/>
    </mc:Choice>
    <mc:Fallback xmlns="">
      <p:transition spd="slow" advClick="0" advTm="6054"/>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a:xfrm>
            <a:off x="1042416" y="692696"/>
            <a:ext cx="3419856" cy="5113744"/>
          </a:xfrm>
          <a:prstGeom prst="rect">
            <a:avLst/>
          </a:prstGeom>
        </p:spPr>
        <p:txBody>
          <a:bodyPr>
            <a:normAutofit/>
          </a:bodyPr>
          <a:lstStyle/>
          <a:p>
            <a:r>
              <a:rPr lang="es-MX" sz="2000" dirty="0" smtClean="0">
                <a:latin typeface="Times New Roman" pitchFamily="18" charset="0"/>
                <a:cs typeface="Times New Roman" pitchFamily="18" charset="0"/>
              </a:rPr>
              <a:t>“Todos los medios de comunicación, son una reconstrucción, un modelo de alguna capacidad biológica acelerada mas allá de la capacidad humana. Cuando los medios actúan juntos pueden cambiar tanto nuestra conciencia como par crear nuevos universos  de significado psíquicos.” </a:t>
            </a:r>
          </a:p>
          <a:p>
            <a:pPr marL="68580" indent="0">
              <a:buNone/>
            </a:pPr>
            <a:r>
              <a:rPr lang="es-MX" sz="2000" dirty="0" smtClean="0">
                <a:latin typeface="Times New Roman" pitchFamily="18" charset="0"/>
                <a:cs typeface="Times New Roman" pitchFamily="18" charset="0"/>
              </a:rPr>
              <a:t>-Marshall </a:t>
            </a:r>
            <a:r>
              <a:rPr lang="es-MX" sz="2000" dirty="0" err="1" smtClean="0">
                <a:latin typeface="Times New Roman" pitchFamily="18" charset="0"/>
                <a:cs typeface="Times New Roman" pitchFamily="18" charset="0"/>
              </a:rPr>
              <a:t>McLuhan</a:t>
            </a:r>
            <a:endParaRPr lang="es-MX" sz="2000" dirty="0">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1912" y="1124744"/>
            <a:ext cx="3374328"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694680"/>
      </p:ext>
    </p:extLst>
  </p:cSld>
  <p:clrMapOvr>
    <a:masterClrMapping/>
  </p:clrMapOvr>
  <mc:AlternateContent xmlns:mc="http://schemas.openxmlformats.org/markup-compatibility/2006" xmlns:p14="http://schemas.microsoft.com/office/powerpoint/2010/main">
    <mc:Choice Requires="p14">
      <p:transition spd="slow" p14:dur="2000" advClick="0" advTm="10619"/>
    </mc:Choice>
    <mc:Fallback xmlns="">
      <p:transition spd="slow" advClick="0" advTm="10619"/>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a:spLocks noGrp="1"/>
          </p:cNvSpPr>
          <p:nvPr>
            <p:ph sz="quarter" idx="13"/>
          </p:nvPr>
        </p:nvSpPr>
        <p:spPr>
          <a:xfrm>
            <a:off x="1042988" y="1052513"/>
            <a:ext cx="7058025" cy="4754562"/>
          </a:xfrm>
          <a:prstGeom prst="rect">
            <a:avLst/>
          </a:prstGeom>
        </p:spPr>
        <p:txBody>
          <a:bodyPr>
            <a:normAutofit/>
          </a:bodyPr>
          <a:lstStyle/>
          <a:p>
            <a:r>
              <a:rPr lang="es-MX" sz="1800" dirty="0">
                <a:latin typeface="Times New Roman" pitchFamily="18" charset="0"/>
                <a:cs typeface="Times New Roman" pitchFamily="18" charset="0"/>
              </a:rPr>
              <a:t>La comunicación técnica es el proceso de la transmisión de información técnica a través de la escritura, el habla y otros medios de comunicación a un público específico. La información es útil si el público a quien va dirigida puede realizar una acción o tomar una decisión basada en ésta. </a:t>
            </a:r>
            <a:r>
              <a:rPr lang="es-MX" sz="1800" dirty="0" smtClean="0">
                <a:latin typeface="Times New Roman" pitchFamily="18" charset="0"/>
                <a:cs typeface="Times New Roman" pitchFamily="18" charset="0"/>
              </a:rPr>
              <a:t>Johnson-</a:t>
            </a:r>
            <a:r>
              <a:rPr lang="es-MX" sz="1800" dirty="0" err="1" smtClean="0">
                <a:latin typeface="Times New Roman" pitchFamily="18" charset="0"/>
                <a:cs typeface="Times New Roman" pitchFamily="18" charset="0"/>
              </a:rPr>
              <a:t>Sheehan</a:t>
            </a:r>
            <a:r>
              <a:rPr lang="es-MX" sz="1800" dirty="0" smtClean="0">
                <a:latin typeface="Times New Roman" pitchFamily="18" charset="0"/>
                <a:cs typeface="Times New Roman" pitchFamily="18" charset="0"/>
              </a:rPr>
              <a:t> </a:t>
            </a:r>
          </a:p>
          <a:p>
            <a:r>
              <a:rPr lang="es-ES" sz="1800" dirty="0">
                <a:latin typeface="Times New Roman" pitchFamily="18" charset="0"/>
                <a:cs typeface="Times New Roman" pitchFamily="18" charset="0"/>
              </a:rPr>
              <a:t>El origen de la comunicación técnica se ha atribuido a la Antigua Grecia, el Renacimiento, y mediados del siglo 20. Sin embargo, una clara tendencia hacia el campo profesional se percibe desde la Primera Guerra Mundial en adelante, creciendo de la necesidad de documentación basadas en las tecnologías de las fuerzas armadas, las industrias </a:t>
            </a:r>
            <a:r>
              <a:rPr lang="es-ES" sz="1800" dirty="0" smtClean="0">
                <a:latin typeface="Times New Roman" pitchFamily="18" charset="0"/>
                <a:cs typeface="Times New Roman" pitchFamily="18" charset="0"/>
              </a:rPr>
              <a:t>manufactureras, </a:t>
            </a:r>
            <a:r>
              <a:rPr lang="es-ES" sz="1800" dirty="0">
                <a:latin typeface="Times New Roman" pitchFamily="18" charset="0"/>
                <a:cs typeface="Times New Roman" pitchFamily="18" charset="0"/>
              </a:rPr>
              <a:t>electrónicas y aeroespaciales</a:t>
            </a:r>
            <a:r>
              <a:rPr lang="es-ES" sz="1800" dirty="0"/>
              <a:t>. </a:t>
            </a:r>
            <a:endParaRPr lang="es-ES" sz="1800" dirty="0" smtClean="0"/>
          </a:p>
          <a:p>
            <a:r>
              <a:rPr lang="es-ES" sz="1800" dirty="0" smtClean="0">
                <a:latin typeface="Times New Roman" pitchFamily="18" charset="0"/>
                <a:cs typeface="Times New Roman" pitchFamily="18" charset="0"/>
              </a:rPr>
              <a:t>La comunicación se hace  para facilitar </a:t>
            </a:r>
            <a:r>
              <a:rPr lang="es-ES" sz="1800" dirty="0">
                <a:latin typeface="Times New Roman" pitchFamily="18" charset="0"/>
                <a:cs typeface="Times New Roman" pitchFamily="18" charset="0"/>
              </a:rPr>
              <a:t>la comunicación de ideas y de conceptos a la audiencia, pero en algunas ocasiones para dirigir a la audiencia en una línea de conducta particular</a:t>
            </a:r>
            <a:endParaRPr lang="es-MX" sz="1800" dirty="0">
              <a:latin typeface="Times New Roman" pitchFamily="18" charset="0"/>
              <a:cs typeface="Times New Roman" pitchFamily="18" charset="0"/>
            </a:endParaRPr>
          </a:p>
        </p:txBody>
      </p:sp>
    </p:spTree>
    <p:extLst>
      <p:ext uri="{BB962C8B-B14F-4D97-AF65-F5344CB8AC3E}">
        <p14:creationId xmlns:p14="http://schemas.microsoft.com/office/powerpoint/2010/main" val="3367558961"/>
      </p:ext>
    </p:extLst>
  </p:cSld>
  <p:clrMapOvr>
    <a:masterClrMapping/>
  </p:clrMapOvr>
  <mc:AlternateContent xmlns:mc="http://schemas.openxmlformats.org/markup-compatibility/2006" xmlns:p14="http://schemas.microsoft.com/office/powerpoint/2010/main">
    <mc:Choice Requires="p14">
      <p:transition spd="slow" p14:dur="2000" advClick="0" advTm="21265"/>
    </mc:Choice>
    <mc:Fallback xmlns="">
      <p:transition spd="slow" advClick="0" advTm="21265"/>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3"/>
          </p:nvPr>
        </p:nvSpPr>
        <p:spPr>
          <a:xfrm>
            <a:off x="1042416" y="764704"/>
            <a:ext cx="7346008" cy="5041736"/>
          </a:xfrm>
          <a:prstGeom prst="rect">
            <a:avLst/>
          </a:prstGeom>
        </p:spPr>
        <p:txBody>
          <a:bodyPr>
            <a:normAutofit/>
          </a:bodyPr>
          <a:lstStyle/>
          <a:p>
            <a:r>
              <a:rPr lang="es-MX" sz="1800" dirty="0">
                <a:latin typeface="Times New Roman" pitchFamily="18" charset="0"/>
                <a:cs typeface="Times New Roman" pitchFamily="18" charset="0"/>
              </a:rPr>
              <a:t>El nacimiento de los medios de comunicación surgieron por problemas políticos y económicos, que se suceden entre la primer y segunda guerra </a:t>
            </a:r>
            <a:r>
              <a:rPr lang="es-MX" sz="1800" dirty="0" smtClean="0">
                <a:latin typeface="Times New Roman" pitchFamily="18" charset="0"/>
                <a:cs typeface="Times New Roman" pitchFamily="18" charset="0"/>
              </a:rPr>
              <a:t>mundial.</a:t>
            </a:r>
          </a:p>
          <a:p>
            <a:r>
              <a:rPr lang="es-MX" sz="1800" dirty="0" smtClean="0">
                <a:solidFill>
                  <a:srgbClr val="FF0000"/>
                </a:solidFill>
                <a:latin typeface="Times New Roman" pitchFamily="18" charset="0"/>
                <a:cs typeface="Times New Roman" pitchFamily="18" charset="0"/>
              </a:rPr>
              <a:t>Los medios de comunicación técnicas</a:t>
            </a:r>
            <a:r>
              <a:rPr lang="es-MX" sz="1800" dirty="0" smtClean="0">
                <a:latin typeface="Times New Roman" pitchFamily="18" charset="0"/>
                <a:cs typeface="Times New Roman" pitchFamily="18" charset="0"/>
              </a:rPr>
              <a:t>, ha sido una herramienta fundamental, para la producción, de publicidad, así como de propaganda política.</a:t>
            </a:r>
          </a:p>
          <a:p>
            <a:r>
              <a:rPr lang="es-MX" sz="1800" dirty="0" smtClean="0">
                <a:latin typeface="Times New Roman" pitchFamily="18" charset="0"/>
                <a:cs typeface="Times New Roman" pitchFamily="18" charset="0"/>
              </a:rPr>
              <a:t>La radio ha comenzado a tener influencia sobre las personas, debido a la necesidad de información, principalmente, en el transcurso de la primera guerra mundial, que es  cuando se separa el radiodifusión </a:t>
            </a:r>
            <a:r>
              <a:rPr lang="es-MX" sz="1800" dirty="0">
                <a:latin typeface="Times New Roman" pitchFamily="18" charset="0"/>
                <a:cs typeface="Times New Roman" pitchFamily="18" charset="0"/>
              </a:rPr>
              <a:t>y </a:t>
            </a:r>
            <a:r>
              <a:rPr lang="es-MX" sz="1800" dirty="0" smtClean="0">
                <a:latin typeface="Times New Roman" pitchFamily="18" charset="0"/>
                <a:cs typeface="Times New Roman" pitchFamily="18" charset="0"/>
              </a:rPr>
              <a:t>radiotelegrafía, </a:t>
            </a:r>
            <a:r>
              <a:rPr lang="es-MX" sz="1800" dirty="0">
                <a:latin typeface="Times New Roman" pitchFamily="18" charset="0"/>
                <a:cs typeface="Times New Roman" pitchFamily="18" charset="0"/>
              </a:rPr>
              <a:t>y</a:t>
            </a:r>
            <a:r>
              <a:rPr lang="es-MX" sz="1800" dirty="0" smtClean="0">
                <a:latin typeface="Times New Roman" pitchFamily="18" charset="0"/>
                <a:cs typeface="Times New Roman" pitchFamily="18" charset="0"/>
              </a:rPr>
              <a:t> después por el comienzo de la segunda guerra mundial.</a:t>
            </a:r>
          </a:p>
          <a:p>
            <a:r>
              <a:rPr lang="es-MX" sz="1800" dirty="0" smtClean="0">
                <a:latin typeface="Times New Roman" pitchFamily="18" charset="0"/>
                <a:cs typeface="Times New Roman" pitchFamily="18" charset="0"/>
              </a:rPr>
              <a:t>Aunque en un principio se utilizaban las palomas mensajeras así como el telégrafo para poder comunicarse. Pero  a finales  </a:t>
            </a:r>
            <a:r>
              <a:rPr lang="es-MX" sz="1800" dirty="0" smtClean="0">
                <a:solidFill>
                  <a:srgbClr val="FF0000"/>
                </a:solidFill>
                <a:latin typeface="Times New Roman" pitchFamily="18" charset="0"/>
                <a:cs typeface="Times New Roman" pitchFamily="18" charset="0"/>
              </a:rPr>
              <a:t>de la </a:t>
            </a:r>
            <a:r>
              <a:rPr lang="es-MX" sz="1800" dirty="0" smtClean="0">
                <a:solidFill>
                  <a:srgbClr val="FF0000"/>
                </a:solidFill>
                <a:latin typeface="Times New Roman" pitchFamily="18" charset="0"/>
                <a:cs typeface="Times New Roman" pitchFamily="18" charset="0"/>
              </a:rPr>
              <a:t>guerra ¿De cu</a:t>
            </a:r>
            <a:r>
              <a:rPr lang="es-MX" sz="1800" dirty="0" smtClean="0">
                <a:solidFill>
                  <a:srgbClr val="FF0000"/>
                </a:solidFill>
                <a:latin typeface="Times New Roman" pitchFamily="18" charset="0"/>
                <a:cs typeface="Times New Roman" pitchFamily="18" charset="0"/>
              </a:rPr>
              <a:t>ál?, Faltó indicar</a:t>
            </a:r>
            <a:r>
              <a:rPr lang="es-MX" sz="1800" dirty="0" smtClean="0">
                <a:solidFill>
                  <a:srgbClr val="FF0000"/>
                </a:solidFill>
                <a:latin typeface="Times New Roman" pitchFamily="18" charset="0"/>
                <a:cs typeface="Times New Roman" pitchFamily="18" charset="0"/>
              </a:rPr>
              <a:t> </a:t>
            </a:r>
            <a:r>
              <a:rPr lang="es-MX" sz="1800" dirty="0" smtClean="0">
                <a:latin typeface="Times New Roman" pitchFamily="18" charset="0"/>
                <a:cs typeface="Times New Roman" pitchFamily="18" charset="0"/>
              </a:rPr>
              <a:t>comenzaron a ver otro medio; que fue la radio, en un principio, solo se utilizaba como herramienta, pero comenzaron los mensajes publicitarios.  Aunque también, lo podían manipular el gobierno.</a:t>
            </a:r>
          </a:p>
        </p:txBody>
      </p:sp>
    </p:spTree>
    <p:extLst>
      <p:ext uri="{BB962C8B-B14F-4D97-AF65-F5344CB8AC3E}">
        <p14:creationId xmlns:p14="http://schemas.microsoft.com/office/powerpoint/2010/main" val="2466075672"/>
      </p:ext>
    </p:extLst>
  </p:cSld>
  <p:clrMapOvr>
    <a:masterClrMapping/>
  </p:clrMapOvr>
  <mc:AlternateContent xmlns:mc="http://schemas.openxmlformats.org/markup-compatibility/2006" xmlns:p14="http://schemas.microsoft.com/office/powerpoint/2010/main">
    <mc:Choice Requires="p14">
      <p:transition spd="slow" p14:dur="2000" advClick="0" advTm="20819"/>
    </mc:Choice>
    <mc:Fallback xmlns="">
      <p:transition spd="slow" advClick="0" advTm="20819"/>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7917" y="620688"/>
            <a:ext cx="3505200" cy="385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645024"/>
            <a:ext cx="3703706" cy="2463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268760"/>
            <a:ext cx="3374309"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685279"/>
      </p:ext>
    </p:extLst>
  </p:cSld>
  <p:clrMapOvr>
    <a:masterClrMapping/>
  </p:clrMapOvr>
  <mc:AlternateContent xmlns:mc="http://schemas.openxmlformats.org/markup-compatibility/2006" xmlns:p14="http://schemas.microsoft.com/office/powerpoint/2010/main">
    <mc:Choice Requires="p14">
      <p:transition spd="slow" p14:dur="2000" advClick="0" advTm="6224"/>
    </mc:Choice>
    <mc:Fallback xmlns="">
      <p:transition spd="slow" advClick="0" advTm="6224"/>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3"/>
          </p:nvPr>
        </p:nvSpPr>
        <p:spPr>
          <a:xfrm>
            <a:off x="899592" y="908720"/>
            <a:ext cx="7165416" cy="4897719"/>
          </a:xfrm>
          <a:prstGeom prst="rect">
            <a:avLst/>
          </a:prstGeom>
        </p:spPr>
        <p:txBody>
          <a:bodyPr>
            <a:normAutofit/>
          </a:bodyPr>
          <a:lstStyle/>
          <a:p>
            <a:r>
              <a:rPr lang="es-MX" sz="1800" dirty="0" smtClean="0">
                <a:latin typeface="Times New Roman" pitchFamily="18" charset="0"/>
                <a:cs typeface="Times New Roman" pitchFamily="18" charset="0"/>
              </a:rPr>
              <a:t>Conforme fue creciendo la “audiencia” notaban que también podía crecer la manipulación, aunque quizá mal enfocado, pues no se dirigían, en particular a alguien, y no sabían de que manera iban a transformar esa información.</a:t>
            </a:r>
          </a:p>
          <a:p>
            <a:r>
              <a:rPr lang="es-MX" sz="1800" dirty="0" smtClean="0">
                <a:latin typeface="Times New Roman" pitchFamily="18" charset="0"/>
                <a:cs typeface="Times New Roman" pitchFamily="18" charset="0"/>
              </a:rPr>
              <a:t>Después en consecuencia  de lo anterior comenzaron los estudios tanto publicitarios (efectos) así como de propaganda política, para poder crear  estados de opinión.</a:t>
            </a:r>
          </a:p>
          <a:p>
            <a:r>
              <a:rPr lang="es-MX" sz="1800" dirty="0" smtClean="0">
                <a:latin typeface="Times New Roman" pitchFamily="18" charset="0"/>
                <a:cs typeface="Times New Roman" pitchFamily="18" charset="0"/>
              </a:rPr>
              <a:t>A partir de la segunda guerra mundial las relaciones que se establecieron entre política internacional y medios de comunicación.</a:t>
            </a:r>
          </a:p>
          <a:p>
            <a:r>
              <a:rPr lang="es-MX" sz="1800" dirty="0" smtClean="0">
                <a:latin typeface="Times New Roman" pitchFamily="18" charset="0"/>
                <a:cs typeface="Times New Roman" pitchFamily="18" charset="0"/>
              </a:rPr>
              <a:t>Finalizada la segunda guerra mundial, el campo de investigación de la comunicación de masas se extiende a dos nuevos frentes relacionados directamente con las exigencias industriales del momento: la publicidad y las relaciones publicas.</a:t>
            </a:r>
          </a:p>
        </p:txBody>
      </p:sp>
    </p:spTree>
    <p:extLst>
      <p:ext uri="{BB962C8B-B14F-4D97-AF65-F5344CB8AC3E}">
        <p14:creationId xmlns:p14="http://schemas.microsoft.com/office/powerpoint/2010/main" val="3836253179"/>
      </p:ext>
    </p:extLst>
  </p:cSld>
  <p:clrMapOvr>
    <a:masterClrMapping/>
  </p:clrMapOvr>
  <mc:AlternateContent xmlns:mc="http://schemas.openxmlformats.org/markup-compatibility/2006" xmlns:p14="http://schemas.microsoft.com/office/powerpoint/2010/main">
    <mc:Choice Requires="p14">
      <p:transition spd="slow" p14:dur="2000" advClick="0" advTm="21254"/>
    </mc:Choice>
    <mc:Fallback xmlns="">
      <p:transition spd="slow" advClick="0" advTm="21254"/>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3"/>
          </p:nvPr>
        </p:nvSpPr>
        <p:spPr>
          <a:xfrm>
            <a:off x="971600" y="980728"/>
            <a:ext cx="7093408" cy="4825711"/>
          </a:xfrm>
          <a:prstGeom prst="rect">
            <a:avLst/>
          </a:prstGeom>
        </p:spPr>
        <p:txBody>
          <a:bodyPr>
            <a:normAutofit/>
          </a:bodyPr>
          <a:lstStyle/>
          <a:p>
            <a:r>
              <a:rPr lang="es-MX" sz="2000" dirty="0" smtClean="0">
                <a:latin typeface="Times New Roman" pitchFamily="18" charset="0"/>
                <a:cs typeface="Times New Roman" pitchFamily="18" charset="0"/>
              </a:rPr>
              <a:t>Durante, y después de la guerra mundial se utilizaron medios como el periodismo. </a:t>
            </a:r>
            <a:r>
              <a:rPr lang="es-MX" sz="2000" dirty="0">
                <a:latin typeface="Times New Roman" pitchFamily="18" charset="0"/>
                <a:cs typeface="Times New Roman" pitchFamily="18" charset="0"/>
              </a:rPr>
              <a:t>Las ventajas del </a:t>
            </a:r>
            <a:r>
              <a:rPr lang="es-MX" sz="2000" u="sng" dirty="0">
                <a:latin typeface="Times New Roman" pitchFamily="18" charset="0"/>
                <a:cs typeface="Times New Roman" pitchFamily="18" charset="0"/>
                <a:hlinkClick r:id="rId2"/>
              </a:rPr>
              <a:t>periodismo</a:t>
            </a:r>
            <a:r>
              <a:rPr lang="es-MX" sz="2000" dirty="0">
                <a:latin typeface="Times New Roman" pitchFamily="18" charset="0"/>
                <a:cs typeface="Times New Roman" pitchFamily="18" charset="0"/>
              </a:rPr>
              <a:t>, se manifestaron en términos de:</a:t>
            </a:r>
          </a:p>
          <a:p>
            <a:pPr lvl="0"/>
            <a:r>
              <a:rPr lang="es-MX" sz="2000" dirty="0" smtClean="0">
                <a:solidFill>
                  <a:srgbClr val="FF0000"/>
                </a:solidFill>
                <a:latin typeface="Times New Roman" pitchFamily="18" charset="0"/>
                <a:cs typeface="Times New Roman" pitchFamily="18" charset="0"/>
              </a:rPr>
              <a:t>            </a:t>
            </a:r>
            <a:r>
              <a:rPr lang="es-MX" sz="2000" dirty="0" smtClean="0">
                <a:solidFill>
                  <a:srgbClr val="FF0000"/>
                </a:solidFill>
                <a:latin typeface="Times New Roman" pitchFamily="18" charset="0"/>
                <a:cs typeface="Times New Roman" pitchFamily="18" charset="0"/>
              </a:rPr>
              <a:t>ESPACIOS    </a:t>
            </a:r>
            <a:r>
              <a:rPr lang="es-MX" sz="2000" dirty="0" smtClean="0">
                <a:latin typeface="Times New Roman" pitchFamily="18" charset="0"/>
                <a:cs typeface="Times New Roman" pitchFamily="18" charset="0"/>
              </a:rPr>
              <a:t>Expresividad</a:t>
            </a:r>
            <a:r>
              <a:rPr lang="es-MX" sz="2000" dirty="0">
                <a:latin typeface="Times New Roman" pitchFamily="18" charset="0"/>
                <a:cs typeface="Times New Roman" pitchFamily="18" charset="0"/>
              </a:rPr>
              <a:t>: contenían una mayor gama de </a:t>
            </a:r>
            <a:r>
              <a:rPr lang="es-MX" sz="2000" u="sng" dirty="0">
                <a:latin typeface="Times New Roman" pitchFamily="18" charset="0"/>
                <a:cs typeface="Times New Roman" pitchFamily="18" charset="0"/>
                <a:hlinkClick r:id="rId3"/>
              </a:rPr>
              <a:t>noticias</a:t>
            </a:r>
            <a:r>
              <a:rPr lang="es-MX" sz="2000" dirty="0">
                <a:latin typeface="Times New Roman" pitchFamily="18" charset="0"/>
                <a:cs typeface="Times New Roman" pitchFamily="18" charset="0"/>
              </a:rPr>
              <a:t>, de ideas y de sentimientos. El </a:t>
            </a:r>
            <a:r>
              <a:rPr lang="es-MX" sz="2000" u="sng" dirty="0">
                <a:latin typeface="Times New Roman" pitchFamily="18" charset="0"/>
                <a:cs typeface="Times New Roman" pitchFamily="18" charset="0"/>
                <a:hlinkClick r:id="rId4"/>
              </a:rPr>
              <a:t>individuo</a:t>
            </a:r>
            <a:r>
              <a:rPr lang="es-MX" sz="2000" dirty="0">
                <a:latin typeface="Times New Roman" pitchFamily="18" charset="0"/>
                <a:cs typeface="Times New Roman" pitchFamily="18" charset="0"/>
              </a:rPr>
              <a:t> queda ampliado al entrar en relación con una vida más variada.</a:t>
            </a:r>
          </a:p>
          <a:p>
            <a:pPr lvl="0"/>
            <a:r>
              <a:rPr lang="es-MX" sz="2000" dirty="0" smtClean="0">
                <a:latin typeface="Times New Roman" pitchFamily="18" charset="0"/>
                <a:cs typeface="Times New Roman" pitchFamily="18" charset="0"/>
              </a:rPr>
              <a:t>         </a:t>
            </a:r>
            <a:r>
              <a:rPr lang="es-MX" sz="2000" dirty="0">
                <a:solidFill>
                  <a:srgbClr val="FF0000"/>
                </a:solidFill>
                <a:latin typeface="Times New Roman" pitchFamily="18" charset="0"/>
                <a:cs typeface="Times New Roman" pitchFamily="18" charset="0"/>
              </a:rPr>
              <a:t> ESPACIOS </a:t>
            </a:r>
            <a:r>
              <a:rPr lang="es-MX" sz="2000" dirty="0" smtClean="0">
                <a:latin typeface="Times New Roman" pitchFamily="18" charset="0"/>
                <a:cs typeface="Times New Roman" pitchFamily="18" charset="0"/>
              </a:rPr>
              <a:t>       </a:t>
            </a:r>
            <a:r>
              <a:rPr lang="es-MX" sz="2000" dirty="0" smtClean="0">
                <a:latin typeface="Times New Roman" pitchFamily="18" charset="0"/>
                <a:cs typeface="Times New Roman" pitchFamily="18" charset="0"/>
              </a:rPr>
              <a:t>Rapidez</a:t>
            </a:r>
            <a:r>
              <a:rPr lang="es-MX" sz="2000" dirty="0">
                <a:latin typeface="Times New Roman" pitchFamily="18" charset="0"/>
                <a:cs typeface="Times New Roman" pitchFamily="18" charset="0"/>
              </a:rPr>
              <a:t>: las noticias y las informaciones generales llegan con más celeridad y las sugerencias para el cambio se amplían.</a:t>
            </a:r>
          </a:p>
          <a:p>
            <a:pPr lvl="0"/>
            <a:r>
              <a:rPr lang="es-MX" sz="2000" dirty="0" smtClean="0">
                <a:latin typeface="Times New Roman" pitchFamily="18" charset="0"/>
                <a:cs typeface="Times New Roman" pitchFamily="18" charset="0"/>
              </a:rPr>
              <a:t>      </a:t>
            </a:r>
            <a:r>
              <a:rPr lang="es-MX" sz="2000" dirty="0">
                <a:solidFill>
                  <a:srgbClr val="FF0000"/>
                </a:solidFill>
                <a:latin typeface="Times New Roman" pitchFamily="18" charset="0"/>
                <a:cs typeface="Times New Roman" pitchFamily="18" charset="0"/>
              </a:rPr>
              <a:t> ESPACIOS </a:t>
            </a:r>
            <a:r>
              <a:rPr lang="es-MX" sz="2000" dirty="0" smtClean="0">
                <a:latin typeface="Times New Roman" pitchFamily="18" charset="0"/>
                <a:cs typeface="Times New Roman" pitchFamily="18" charset="0"/>
              </a:rPr>
              <a:t>          </a:t>
            </a:r>
            <a:r>
              <a:rPr lang="es-MX" sz="2000" dirty="0" smtClean="0">
                <a:latin typeface="Times New Roman" pitchFamily="18" charset="0"/>
                <a:cs typeface="Times New Roman" pitchFamily="18" charset="0"/>
              </a:rPr>
              <a:t>Difusión</a:t>
            </a:r>
            <a:r>
              <a:rPr lang="es-MX" sz="2000" dirty="0">
                <a:latin typeface="Times New Roman" pitchFamily="18" charset="0"/>
                <a:cs typeface="Times New Roman" pitchFamily="18" charset="0"/>
              </a:rPr>
              <a:t>: llegan cada vez a mayor cantidad de gente. Los tiempos se superan hasta provocar la excitación de la multitud.</a:t>
            </a:r>
          </a:p>
          <a:p>
            <a:endParaRPr lang="es-MX" sz="2000" dirty="0">
              <a:latin typeface="Times New Roman" pitchFamily="18" charset="0"/>
              <a:cs typeface="Times New Roman" pitchFamily="18" charset="0"/>
            </a:endParaRPr>
          </a:p>
        </p:txBody>
      </p:sp>
    </p:spTree>
    <p:extLst>
      <p:ext uri="{BB962C8B-B14F-4D97-AF65-F5344CB8AC3E}">
        <p14:creationId xmlns:p14="http://schemas.microsoft.com/office/powerpoint/2010/main" val="1268852220"/>
      </p:ext>
    </p:extLst>
  </p:cSld>
  <p:clrMapOvr>
    <a:masterClrMapping/>
  </p:clrMapOvr>
  <mc:AlternateContent xmlns:mc="http://schemas.openxmlformats.org/markup-compatibility/2006" xmlns:p14="http://schemas.microsoft.com/office/powerpoint/2010/main">
    <mc:Choice Requires="p14">
      <p:transition spd="slow" p14:dur="2000" advClick="0" advTm="15645"/>
    </mc:Choice>
    <mc:Fallback xmlns="">
      <p:transition spd="slow" advClick="0" advTm="15645"/>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3"/>
          </p:nvPr>
        </p:nvSpPr>
        <p:spPr>
          <a:xfrm>
            <a:off x="971600" y="836712"/>
            <a:ext cx="7344816" cy="5256584"/>
          </a:xfrm>
          <a:prstGeom prst="rect">
            <a:avLst/>
          </a:prstGeom>
        </p:spPr>
        <p:txBody>
          <a:bodyPr>
            <a:normAutofit/>
          </a:bodyPr>
          <a:lstStyle/>
          <a:p>
            <a:r>
              <a:rPr lang="es-MX" sz="2000" dirty="0" smtClean="0">
                <a:solidFill>
                  <a:schemeClr val="tx1"/>
                </a:solidFill>
                <a:latin typeface="Times New Roman" pitchFamily="18" charset="0"/>
                <a:cs typeface="Times New Roman" pitchFamily="18" charset="0"/>
              </a:rPr>
              <a:t>La guerra </a:t>
            </a:r>
            <a:r>
              <a:rPr lang="es-MX" sz="2000" dirty="0">
                <a:solidFill>
                  <a:schemeClr val="tx1"/>
                </a:solidFill>
                <a:latin typeface="Times New Roman" pitchFamily="18" charset="0"/>
                <a:cs typeface="Times New Roman" pitchFamily="18" charset="0"/>
              </a:rPr>
              <a:t>t</a:t>
            </a:r>
            <a:r>
              <a:rPr lang="es-MX" sz="2000" dirty="0" smtClean="0">
                <a:solidFill>
                  <a:schemeClr val="tx1"/>
                </a:solidFill>
                <a:latin typeface="Times New Roman" pitchFamily="18" charset="0"/>
                <a:cs typeface="Times New Roman" pitchFamily="18" charset="0"/>
              </a:rPr>
              <a:t>rajo </a:t>
            </a:r>
            <a:r>
              <a:rPr lang="es-MX" sz="2000" dirty="0">
                <a:solidFill>
                  <a:schemeClr val="tx1"/>
                </a:solidFill>
                <a:latin typeface="Times New Roman" pitchFamily="18" charset="0"/>
                <a:cs typeface="Times New Roman" pitchFamily="18" charset="0"/>
              </a:rPr>
              <a:t>también, implicaciones económicas, </a:t>
            </a:r>
            <a:r>
              <a:rPr lang="es-MX" sz="2000" u="sng" dirty="0">
                <a:solidFill>
                  <a:schemeClr val="tx1"/>
                </a:solidFill>
                <a:latin typeface="Times New Roman" pitchFamily="18" charset="0"/>
                <a:cs typeface="Times New Roman" pitchFamily="18" charset="0"/>
                <a:hlinkClick r:id="rId2"/>
              </a:rPr>
              <a:t>políticas</a:t>
            </a:r>
            <a:r>
              <a:rPr lang="es-MX" sz="2000" dirty="0">
                <a:solidFill>
                  <a:schemeClr val="tx1"/>
                </a:solidFill>
                <a:latin typeface="Times New Roman" pitchFamily="18" charset="0"/>
                <a:cs typeface="Times New Roman" pitchFamily="18" charset="0"/>
              </a:rPr>
              <a:t>, culturales, </a:t>
            </a:r>
            <a:r>
              <a:rPr lang="es-MX" sz="2000" dirty="0" smtClean="0">
                <a:solidFill>
                  <a:schemeClr val="tx1"/>
                </a:solidFill>
                <a:latin typeface="Times New Roman" pitchFamily="18" charset="0"/>
                <a:cs typeface="Times New Roman" pitchFamily="18" charset="0"/>
              </a:rPr>
              <a:t>sociales, </a:t>
            </a:r>
            <a:r>
              <a:rPr lang="es-MX" sz="2000" dirty="0">
                <a:solidFill>
                  <a:schemeClr val="tx1"/>
                </a:solidFill>
                <a:latin typeface="Times New Roman" pitchFamily="18" charset="0"/>
                <a:cs typeface="Times New Roman" pitchFamily="18" charset="0"/>
              </a:rPr>
              <a:t>muy profundas, y la vida de las </a:t>
            </a:r>
            <a:r>
              <a:rPr lang="es-MX" sz="2000" u="sng" dirty="0">
                <a:solidFill>
                  <a:schemeClr val="tx1"/>
                </a:solidFill>
                <a:latin typeface="Times New Roman" pitchFamily="18" charset="0"/>
                <a:cs typeface="Times New Roman" pitchFamily="18" charset="0"/>
                <a:hlinkClick r:id="rId3"/>
              </a:rPr>
              <a:t>sociedades</a:t>
            </a:r>
            <a:r>
              <a:rPr lang="es-MX" sz="2000" dirty="0">
                <a:solidFill>
                  <a:schemeClr val="tx1"/>
                </a:solidFill>
                <a:latin typeface="Times New Roman" pitchFamily="18" charset="0"/>
                <a:cs typeface="Times New Roman" pitchFamily="18" charset="0"/>
              </a:rPr>
              <a:t> avanzadas está totalmente </a:t>
            </a:r>
            <a:r>
              <a:rPr lang="es-MX" sz="2000" dirty="0" smtClean="0">
                <a:solidFill>
                  <a:schemeClr val="tx1"/>
                </a:solidFill>
                <a:latin typeface="Times New Roman" pitchFamily="18" charset="0"/>
                <a:cs typeface="Times New Roman" pitchFamily="18" charset="0"/>
              </a:rPr>
              <a:t>mediatizada.</a:t>
            </a:r>
          </a:p>
          <a:p>
            <a:r>
              <a:rPr lang="es-MX" sz="2000" dirty="0" smtClean="0">
                <a:solidFill>
                  <a:schemeClr val="tx1"/>
                </a:solidFill>
                <a:latin typeface="Times New Roman" pitchFamily="18" charset="0"/>
                <a:cs typeface="Times New Roman" pitchFamily="18" charset="0"/>
              </a:rPr>
              <a:t>Uno </a:t>
            </a:r>
            <a:r>
              <a:rPr lang="es-MX" sz="2000" dirty="0">
                <a:solidFill>
                  <a:schemeClr val="tx1"/>
                </a:solidFill>
                <a:latin typeface="Times New Roman" pitchFamily="18" charset="0"/>
                <a:cs typeface="Times New Roman" pitchFamily="18" charset="0"/>
              </a:rPr>
              <a:t>de los hechos más importantes e influyentes de la historia de la humanidad en los últimos siglos ha sido el desarrollo técnico. Ese desarrollo ha abarcado todos los </a:t>
            </a:r>
            <a:r>
              <a:rPr lang="es-MX" sz="2000" dirty="0" smtClean="0">
                <a:solidFill>
                  <a:schemeClr val="tx1"/>
                </a:solidFill>
                <a:latin typeface="Times New Roman" pitchFamily="18" charset="0"/>
                <a:cs typeface="Times New Roman" pitchFamily="18" charset="0"/>
              </a:rPr>
              <a:t>ordenes en la </a:t>
            </a:r>
            <a:r>
              <a:rPr lang="es-MX" sz="2000" u="sng" dirty="0">
                <a:solidFill>
                  <a:schemeClr val="tx1"/>
                </a:solidFill>
                <a:latin typeface="Times New Roman" pitchFamily="18" charset="0"/>
                <a:cs typeface="Times New Roman" pitchFamily="18" charset="0"/>
                <a:hlinkClick r:id="rId4"/>
              </a:rPr>
              <a:t>producción</a:t>
            </a:r>
            <a:r>
              <a:rPr lang="es-MX" sz="2000" dirty="0">
                <a:solidFill>
                  <a:schemeClr val="tx1"/>
                </a:solidFill>
                <a:latin typeface="Times New Roman" pitchFamily="18" charset="0"/>
                <a:cs typeface="Times New Roman" pitchFamily="18" charset="0"/>
              </a:rPr>
              <a:t>, la vivienda, la vida rural y urbana</a:t>
            </a:r>
            <a:r>
              <a:rPr lang="es-MX" sz="2000" dirty="0" smtClean="0">
                <a:solidFill>
                  <a:schemeClr val="tx1"/>
                </a:solidFill>
                <a:latin typeface="Times New Roman" pitchFamily="18" charset="0"/>
                <a:cs typeface="Times New Roman" pitchFamily="18" charset="0"/>
              </a:rPr>
              <a:t>, en  </a:t>
            </a:r>
            <a:r>
              <a:rPr lang="es-MX" sz="2000" dirty="0">
                <a:solidFill>
                  <a:schemeClr val="tx1"/>
                </a:solidFill>
                <a:latin typeface="Times New Roman" pitchFamily="18" charset="0"/>
                <a:cs typeface="Times New Roman" pitchFamily="18" charset="0"/>
              </a:rPr>
              <a:t>la forma de hacer la </a:t>
            </a:r>
            <a:r>
              <a:rPr lang="es-MX" sz="2000" u="sng" dirty="0" smtClean="0">
                <a:solidFill>
                  <a:schemeClr val="tx1"/>
                </a:solidFill>
                <a:latin typeface="Times New Roman" pitchFamily="18" charset="0"/>
                <a:cs typeface="Times New Roman" pitchFamily="18" charset="0"/>
                <a:hlinkClick r:id="rId5"/>
              </a:rPr>
              <a:t>guerra</a:t>
            </a:r>
            <a:r>
              <a:rPr lang="es-MX" sz="2000" dirty="0">
                <a:solidFill>
                  <a:schemeClr val="tx1"/>
                </a:solidFill>
                <a:latin typeface="Times New Roman" pitchFamily="18" charset="0"/>
                <a:cs typeface="Times New Roman" pitchFamily="18" charset="0"/>
              </a:rPr>
              <a:t>, </a:t>
            </a:r>
            <a:r>
              <a:rPr lang="es-MX" sz="2000" dirty="0" smtClean="0">
                <a:solidFill>
                  <a:schemeClr val="tx1"/>
                </a:solidFill>
                <a:latin typeface="Times New Roman" pitchFamily="18" charset="0"/>
                <a:cs typeface="Times New Roman" pitchFamily="18" charset="0"/>
              </a:rPr>
              <a:t> y la </a:t>
            </a:r>
            <a:r>
              <a:rPr lang="es-MX" sz="2000" u="sng" dirty="0" smtClean="0">
                <a:solidFill>
                  <a:schemeClr val="tx1"/>
                </a:solidFill>
                <a:latin typeface="Times New Roman" pitchFamily="18" charset="0"/>
                <a:cs typeface="Times New Roman" pitchFamily="18" charset="0"/>
                <a:hlinkClick r:id="rId6"/>
              </a:rPr>
              <a:t>ingeniería</a:t>
            </a:r>
            <a:r>
              <a:rPr lang="es-MX" sz="2000" u="sng" dirty="0" smtClean="0">
                <a:solidFill>
                  <a:schemeClr val="tx1"/>
                </a:solidFill>
                <a:latin typeface="Times New Roman" pitchFamily="18" charset="0"/>
                <a:cs typeface="Times New Roman" pitchFamily="18" charset="0"/>
              </a:rPr>
              <a:t>.</a:t>
            </a:r>
          </a:p>
          <a:p>
            <a:r>
              <a:rPr lang="es-MX" sz="2000" dirty="0">
                <a:solidFill>
                  <a:schemeClr val="tx1"/>
                </a:solidFill>
                <a:latin typeface="Times New Roman" pitchFamily="18" charset="0"/>
                <a:cs typeface="Times New Roman" pitchFamily="18" charset="0"/>
              </a:rPr>
              <a:t>Uno de los grandes ejemplos de la publicidad política, que enmarca a la perfección el grado de persuasión  fue la propaganda nazi, pues su líder supo muy bien como modificar la mente de otros a distancia, sin la necesidad  de  ver a quien va dirigida en algunas ocasiones. </a:t>
            </a:r>
          </a:p>
          <a:p>
            <a:endParaRPr lang="es-MX" sz="2000" u="sng" dirty="0" smtClean="0">
              <a:solidFill>
                <a:schemeClr val="tx1"/>
              </a:solidFill>
              <a:latin typeface="Times New Roman" pitchFamily="18" charset="0"/>
              <a:cs typeface="Times New Roman" pitchFamily="18" charset="0"/>
            </a:endParaRPr>
          </a:p>
          <a:p>
            <a:endParaRPr lang="es-MX" sz="2000" dirty="0" smtClean="0">
              <a:solidFill>
                <a:schemeClr val="tx1"/>
              </a:solidFill>
              <a:latin typeface="Times New Roman" pitchFamily="18" charset="0"/>
              <a:cs typeface="Times New Roman" pitchFamily="18" charset="0"/>
            </a:endParaRPr>
          </a:p>
          <a:p>
            <a:endParaRPr lang="es-MX" sz="2000" u="sng" dirty="0" smtClean="0">
              <a:solidFill>
                <a:schemeClr val="tx1"/>
              </a:solidFill>
              <a:latin typeface="Times New Roman" pitchFamily="18" charset="0"/>
              <a:cs typeface="Times New Roman" pitchFamily="18" charset="0"/>
            </a:endParaRPr>
          </a:p>
          <a:p>
            <a:endParaRPr lang="es-MX"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0948539"/>
      </p:ext>
    </p:extLst>
  </p:cSld>
  <p:clrMapOvr>
    <a:masterClrMapping/>
  </p:clrMapOvr>
  <mc:AlternateContent xmlns:mc="http://schemas.openxmlformats.org/markup-compatibility/2006" xmlns:p14="http://schemas.microsoft.com/office/powerpoint/2010/main">
    <mc:Choice Requires="p14">
      <p:transition spd="slow" p14:dur="2000" advClick="0" advTm="21242"/>
    </mc:Choice>
    <mc:Fallback xmlns="">
      <p:transition spd="slow" advClick="0" advTm="21242"/>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47664" y="1556792"/>
            <a:ext cx="7056784" cy="2880320"/>
          </a:xfrm>
        </p:spPr>
        <p:txBody>
          <a:bodyPr>
            <a:normAutofit fontScale="90000"/>
          </a:bodyPr>
          <a:lstStyle/>
          <a:p>
            <a:pPr algn="ctr"/>
            <a:r>
              <a:rPr lang="es-MX" sz="5400" dirty="0" smtClean="0"/>
              <a:t>Estudio de la utilización comercial-publicitaria de los medios de masas.</a:t>
            </a:r>
            <a:endParaRPr lang="es-MX" sz="5400" dirty="0"/>
          </a:p>
        </p:txBody>
      </p:sp>
    </p:spTree>
    <p:extLst>
      <p:ext uri="{BB962C8B-B14F-4D97-AF65-F5344CB8AC3E}">
        <p14:creationId xmlns:p14="http://schemas.microsoft.com/office/powerpoint/2010/main" val="35766354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4294967295"/>
          </p:nvPr>
        </p:nvSpPr>
        <p:spPr>
          <a:xfrm>
            <a:off x="1187624" y="1124744"/>
            <a:ext cx="7200800" cy="4680520"/>
          </a:xfrm>
          <a:prstGeom prst="rect">
            <a:avLst/>
          </a:prstGeom>
        </p:spPr>
        <p:txBody>
          <a:bodyPr>
            <a:normAutofit fontScale="92500" lnSpcReduction="10000"/>
          </a:bodyPr>
          <a:lstStyle/>
          <a:p>
            <a:pPr algn="just"/>
            <a:r>
              <a:rPr lang="es-MX" sz="2400" dirty="0" smtClean="0"/>
              <a:t>La </a:t>
            </a:r>
            <a:r>
              <a:rPr lang="es-MX" sz="2400" b="1" dirty="0" smtClean="0"/>
              <a:t>publicidad</a:t>
            </a:r>
            <a:r>
              <a:rPr lang="es-MX" sz="2400" dirty="0" smtClean="0"/>
              <a:t> es una técnica de comunicación comercial que intenta fomentar el consumo de un producto o servicio a través de los medios de comunicación</a:t>
            </a:r>
          </a:p>
          <a:p>
            <a:pPr marL="82296" indent="0" algn="just">
              <a:buNone/>
            </a:pPr>
            <a:endParaRPr lang="es-MX" sz="2400" dirty="0" smtClean="0"/>
          </a:p>
          <a:p>
            <a:pPr algn="just"/>
            <a:r>
              <a:rPr lang="es-MX" sz="2400" dirty="0" smtClean="0">
                <a:solidFill>
                  <a:srgbClr val="FF0000"/>
                </a:solidFill>
              </a:rPr>
              <a:t>La publicidad ha sido ocupado </a:t>
            </a:r>
            <a:r>
              <a:rPr lang="es-MX" sz="2400" dirty="0" smtClean="0"/>
              <a:t>desde el principio de los medios de comunicación,   se utilizo desde la propaganda política, pues esos fueron sus comienzos.</a:t>
            </a:r>
          </a:p>
          <a:p>
            <a:pPr marL="82296" indent="0" algn="just">
              <a:buNone/>
            </a:pPr>
            <a:endParaRPr lang="es-MX" sz="2400" dirty="0" smtClean="0"/>
          </a:p>
          <a:p>
            <a:pPr algn="just"/>
            <a:r>
              <a:rPr lang="es-MX" sz="2400" dirty="0" smtClean="0"/>
              <a:t>Con el tiempo, fueron viendo que lo que decían los medios de comunicación iba influyendo en la gente, tanto en su manera de actuar como en su manera de pensar.</a:t>
            </a:r>
            <a:endParaRPr lang="es-MX" sz="2400" dirty="0"/>
          </a:p>
        </p:txBody>
      </p:sp>
    </p:spTree>
    <p:extLst>
      <p:ext uri="{BB962C8B-B14F-4D97-AF65-F5344CB8AC3E}">
        <p14:creationId xmlns:p14="http://schemas.microsoft.com/office/powerpoint/2010/main" val="64362474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4294967295"/>
          </p:nvPr>
        </p:nvSpPr>
        <p:spPr>
          <a:xfrm>
            <a:off x="1043608" y="851318"/>
            <a:ext cx="5400600" cy="4449890"/>
          </a:xfrm>
          <a:prstGeom prst="rect">
            <a:avLst/>
          </a:prstGeom>
        </p:spPr>
        <p:txBody>
          <a:bodyPr>
            <a:normAutofit fontScale="92500"/>
          </a:bodyPr>
          <a:lstStyle/>
          <a:p>
            <a:pPr algn="just"/>
            <a:r>
              <a:rPr lang="es-MX" dirty="0" smtClean="0"/>
              <a:t>Pensando en sus orígenes, nos especificaremos en la radio, pues fue le primer medio de comunicación donde se pudiera implementar,  la publicidad.</a:t>
            </a:r>
          </a:p>
          <a:p>
            <a:pPr marL="82296" indent="0" algn="just">
              <a:buNone/>
            </a:pPr>
            <a:endParaRPr lang="es-MX" dirty="0" smtClean="0"/>
          </a:p>
          <a:p>
            <a:pPr algn="just"/>
            <a:r>
              <a:rPr lang="es-MX" dirty="0" smtClean="0"/>
              <a:t>Y viendo la publicidad en forma seria, se crearon diversas revistas que tenían un seguimiento publicitario.</a:t>
            </a:r>
          </a:p>
          <a:p>
            <a:pPr marL="82296" indent="0" algn="just">
              <a:buNone/>
            </a:pPr>
            <a:endParaRPr lang="es-MX" dirty="0" smtClean="0"/>
          </a:p>
          <a:p>
            <a:pPr algn="just"/>
            <a:r>
              <a:rPr lang="es-MX" dirty="0" smtClean="0"/>
              <a:t>E incluso los periódicos, fueron una herramienta para poder producir la publicidad.</a:t>
            </a:r>
            <a:endParaRPr lang="es-MX"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836712"/>
            <a:ext cx="2265040" cy="4176463"/>
          </a:xfrm>
          <a:prstGeom prst="rect">
            <a:avLst/>
          </a:prstGeom>
        </p:spPr>
      </p:pic>
    </p:spTree>
    <p:extLst>
      <p:ext uri="{BB962C8B-B14F-4D97-AF65-F5344CB8AC3E}">
        <p14:creationId xmlns:p14="http://schemas.microsoft.com/office/powerpoint/2010/main" val="8078378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3" y="188640"/>
            <a:ext cx="3608365" cy="4228223"/>
          </a:xfrm>
          <a:prstGeom prst="rect">
            <a:avLst/>
          </a:prstGeo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332656"/>
            <a:ext cx="2924175" cy="38100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5312" y="3655771"/>
            <a:ext cx="2442592" cy="3058051"/>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7060" y="4142656"/>
            <a:ext cx="2070450" cy="2715344"/>
          </a:xfrm>
          <a:prstGeom prst="rect">
            <a:avLst/>
          </a:prstGeom>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3066" y="1400376"/>
            <a:ext cx="3356868" cy="4510790"/>
          </a:xfrm>
          <a:prstGeom prst="rect">
            <a:avLst/>
          </a:prstGeom>
        </p:spPr>
      </p:pic>
    </p:spTree>
    <p:extLst>
      <p:ext uri="{BB962C8B-B14F-4D97-AF65-F5344CB8AC3E}">
        <p14:creationId xmlns:p14="http://schemas.microsoft.com/office/powerpoint/2010/main" val="114883111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548680"/>
            <a:ext cx="8229600" cy="5760640"/>
          </a:xfrm>
        </p:spPr>
        <p:txBody>
          <a:bodyPr>
            <a:noAutofit/>
          </a:bodyPr>
          <a:lstStyle/>
          <a:p>
            <a:pPr algn="just"/>
            <a:r>
              <a:rPr lang="es-MX" sz="2800" dirty="0" smtClean="0"/>
              <a:t>Una de las grandes publicidades fue; la propaganda nazi que consistía en:</a:t>
            </a:r>
          </a:p>
          <a:p>
            <a:pPr algn="just"/>
            <a:r>
              <a:rPr lang="es-MX" sz="2800" dirty="0" smtClean="0"/>
              <a:t>El intento coordinado de influenciar a la opinión pública a través del empleo de la propaganda</a:t>
            </a:r>
            <a:r>
              <a:rPr lang="es-MX" sz="2800" dirty="0"/>
              <a:t> </a:t>
            </a:r>
            <a:r>
              <a:rPr lang="es-MX" sz="2800" dirty="0" smtClean="0"/>
              <a:t>en medios de comunicación</a:t>
            </a:r>
            <a:r>
              <a:rPr lang="es-MX" sz="2800" dirty="0"/>
              <a:t>.</a:t>
            </a:r>
            <a:r>
              <a:rPr lang="es-MX" sz="2800" dirty="0" smtClean="0"/>
              <a:t> Se utilizó por el Partido nazi desde el ascenso al poder de Adolf Hitler en Alemania hasta el fin de la Segunda Guerra Mundial (1933-1945). La propaganda nazi proporcionó un instrumento crucial para adquirir y mantener el poder, así como para la implementación de sus políticas, incluyendo la prosecución de la guerra total y la exterminación de millones de personas en el Holocausto</a:t>
            </a:r>
            <a:r>
              <a:rPr lang="es-MX" sz="2800" dirty="0"/>
              <a:t>.</a:t>
            </a:r>
          </a:p>
        </p:txBody>
      </p:sp>
    </p:spTree>
    <p:extLst>
      <p:ext uri="{BB962C8B-B14F-4D97-AF65-F5344CB8AC3E}">
        <p14:creationId xmlns:p14="http://schemas.microsoft.com/office/powerpoint/2010/main" val="48941092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764704"/>
            <a:ext cx="7499176" cy="5145435"/>
          </a:xfrm>
        </p:spPr>
        <p:txBody>
          <a:bodyPr>
            <a:normAutofit fontScale="92500" lnSpcReduction="10000"/>
          </a:bodyPr>
          <a:lstStyle/>
          <a:p>
            <a:pPr algn="just"/>
            <a:r>
              <a:rPr lang="es-MX" dirty="0"/>
              <a:t> </a:t>
            </a:r>
            <a:r>
              <a:rPr lang="es-MX" sz="2800" dirty="0" smtClean="0"/>
              <a:t>Joseph Goebbels fue el Ministro de Propaganda en la Alemania Nazi y desempeñó un papel central en la creación de nuevo material antisemita y pronazi para el partido. Estuvo a cargo de una maquinaria de propaganda que alcanzó todos los niveles de la sociedad alemana. El uso generalizado de la propaganda por parte de los nazis es, en gran parte, responsable de que el término en sí haya adquirido sus connotaciones negativas actuales.</a:t>
            </a:r>
          </a:p>
          <a:p>
            <a:pPr algn="just"/>
            <a:r>
              <a:rPr lang="es-MX" sz="2800" dirty="0" smtClean="0"/>
              <a:t>Este es un ejemplo, de lo que  se logra con la publicidad.</a:t>
            </a:r>
            <a:endParaRPr lang="es-MX" sz="2800" dirty="0"/>
          </a:p>
        </p:txBody>
      </p:sp>
    </p:spTree>
    <p:extLst>
      <p:ext uri="{BB962C8B-B14F-4D97-AF65-F5344CB8AC3E}">
        <p14:creationId xmlns:p14="http://schemas.microsoft.com/office/powerpoint/2010/main" val="342047296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9" y="332656"/>
            <a:ext cx="2448272"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332657"/>
            <a:ext cx="4896544" cy="302433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537" y="3356992"/>
            <a:ext cx="7344816" cy="3342878"/>
          </a:xfrm>
          <a:prstGeom prst="rect">
            <a:avLst/>
          </a:prstGeom>
        </p:spPr>
      </p:pic>
    </p:spTree>
    <p:extLst>
      <p:ext uri="{BB962C8B-B14F-4D97-AF65-F5344CB8AC3E}">
        <p14:creationId xmlns:p14="http://schemas.microsoft.com/office/powerpoint/2010/main" val="39137238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690563" y="404813"/>
            <a:ext cx="7754937" cy="2711450"/>
          </a:xfrm>
        </p:spPr>
        <p:txBody>
          <a:bodyPr/>
          <a:lstStyle/>
          <a:p>
            <a:pPr eaLnBrk="1" hangingPunct="1"/>
            <a:r>
              <a:rPr lang="es-MX" sz="6000" b="1" smtClean="0"/>
              <a:t>GRACIAS POR SU ATENCIÓN</a:t>
            </a:r>
          </a:p>
        </p:txBody>
      </p:sp>
      <p:sp>
        <p:nvSpPr>
          <p:cNvPr id="2" name="1 CuadroTexto"/>
          <p:cNvSpPr txBox="1"/>
          <p:nvPr/>
        </p:nvSpPr>
        <p:spPr>
          <a:xfrm>
            <a:off x="611560" y="3801260"/>
            <a:ext cx="7848872" cy="923330"/>
          </a:xfrm>
          <a:prstGeom prst="rect">
            <a:avLst/>
          </a:prstGeom>
          <a:noFill/>
        </p:spPr>
        <p:txBody>
          <a:bodyPr wrap="square" rtlCol="0">
            <a:spAutoFit/>
          </a:bodyPr>
          <a:lstStyle/>
          <a:p>
            <a:r>
              <a:rPr lang="es-MX" dirty="0" smtClean="0"/>
              <a:t>Alarcón Torres Karina </a:t>
            </a:r>
            <a:r>
              <a:rPr lang="es-MX" dirty="0" err="1" smtClean="0"/>
              <a:t>Stephany</a:t>
            </a:r>
            <a:r>
              <a:rPr lang="es-MX" dirty="0" smtClean="0"/>
              <a:t> MATRICULA 201121692</a:t>
            </a:r>
          </a:p>
          <a:p>
            <a:r>
              <a:rPr lang="es-MX" dirty="0" smtClean="0"/>
              <a:t>Hernández Romero </a:t>
            </a:r>
            <a:r>
              <a:rPr lang="es-MX" dirty="0" err="1" smtClean="0"/>
              <a:t>Jatzume</a:t>
            </a:r>
            <a:r>
              <a:rPr lang="es-MX" dirty="0" smtClean="0"/>
              <a:t> MATRICULA 201116767</a:t>
            </a:r>
          </a:p>
          <a:p>
            <a:r>
              <a:rPr lang="es-MX" dirty="0" smtClean="0"/>
              <a:t>López Méndez Benjamín Santiago MATRICULA 201138548</a:t>
            </a:r>
            <a:endParaRPr lang="es-MX" dirty="0"/>
          </a:p>
        </p:txBody>
      </p:sp>
    </p:spTree>
    <p:extLst>
      <p:ext uri="{BB962C8B-B14F-4D97-AF65-F5344CB8AC3E}">
        <p14:creationId xmlns:p14="http://schemas.microsoft.com/office/powerpoint/2010/main" val="2869318546"/>
      </p:ext>
    </p:extLst>
  </p:cSld>
  <p:clrMapOvr>
    <a:masterClrMapping/>
  </p:clrMapOvr>
  <mc:AlternateContent xmlns:mc="http://schemas.openxmlformats.org/markup-compatibility/2006" xmlns:p14="http://schemas.microsoft.com/office/powerpoint/2010/main">
    <mc:Choice Requires="p14">
      <p:transition spd="slow" p14:dur="2000" advClick="0" advTm="6162"/>
    </mc:Choice>
    <mc:Fallback xmlns="">
      <p:transition spd="slow" advClick="0" advTm="6162"/>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artoné">
  <a:themeElements>
    <a:clrScheme name="Cartoné">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arton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68</TotalTime>
  <Words>1599</Words>
  <Application>Microsoft Macintosh PowerPoint</Application>
  <PresentationFormat>Presentación en pantalla (4:3)</PresentationFormat>
  <Paragraphs>64</Paragraphs>
  <Slides>23</Slides>
  <Notes>1</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Cartoné</vt:lpstr>
      <vt:lpstr>LOS ESTUDIOS DE LA COMUNICACIÓN DE MASAS EN LA UNIÓN AMERICANA</vt:lpstr>
      <vt:lpstr>Las Condiciones Sociales, Político y Económicas que dieron inicio a la Mass Communication Research </vt:lpstr>
      <vt:lpstr>La Mass Communication Research  (Investigación de los Medios Masivos de Comunicación) </vt:lpstr>
      <vt:lpstr>El Origen de Las Ciencias de la Comunicación de Masas en Estados Unidos presenta tres Áreas de Preocupación:</vt:lpstr>
      <vt:lpstr>Presentación de PowerPoint</vt:lpstr>
      <vt:lpstr>Presentación de PowerPoint</vt:lpstr>
      <vt:lpstr>Presentación de PowerPoint</vt:lpstr>
      <vt:lpstr>Orígenes de la investigación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Estudio de la utilización comercial-publicitaria de los medios de masas.</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ESTUDIOS DE LA COMUNICACIÓN DE MASAS EN LA UNIÓN AMERICANA</dc:title>
  <dc:creator>Jatzume</dc:creator>
  <cp:lastModifiedBy>Octavio Islas</cp:lastModifiedBy>
  <cp:revision>9</cp:revision>
  <dcterms:created xsi:type="dcterms:W3CDTF">2012-02-04T01:33:00Z</dcterms:created>
  <dcterms:modified xsi:type="dcterms:W3CDTF">2012-02-20T18:20:34Z</dcterms:modified>
</cp:coreProperties>
</file>