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ppt/comments/comment2.xml" ContentType="application/vnd.openxmlformats-officedocument.presentationml.comments+xml"/>
  <Override PartName="/ppt/comments/comment3.xml" ContentType="application/vnd.openxmlformats-officedocument.presentationml.comments+xml"/>
  <Override PartName="/ppt/comments/comment4.xml" ContentType="application/vnd.openxmlformats-officedocument.presentationml.comments+xml"/>
  <Override PartName="/ppt/comments/comment5.xml" ContentType="application/vnd.openxmlformats-officedocument.presentationml.comments+xml"/>
  <Override PartName="/ppt/comments/comment6.xml" ContentType="application/vnd.openxmlformats-officedocument.presentationml.comments+xml"/>
  <Override PartName="/ppt/comments/comment7.xml" ContentType="application/vnd.openxmlformats-officedocument.presentationml.comments+xml"/>
  <Override PartName="/ppt/comments/comment8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sldIdLst>
    <p:sldId id="256" r:id="rId2"/>
    <p:sldId id="257" r:id="rId3"/>
    <p:sldId id="258" r:id="rId4"/>
    <p:sldId id="259" r:id="rId5"/>
    <p:sldId id="260" r:id="rId6"/>
    <p:sldId id="270" r:id="rId7"/>
    <p:sldId id="271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Octavio Islas" initials="" lastIdx="1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82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printerSettings" Target="printerSettings/printerSettings1.bin"/><Relationship Id="rId1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2-03-13T19:40:38.350" idx="12">
    <p:pos x="3423" y="2186"/>
    <p:text>Calif. 80</p:tex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2-03-13T19:01:42.768" idx="2">
    <p:pos x="1823" y="1181"/>
    <p:text>EL SEGUNDO PÁRRAFO </p:tex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2-03-13T19:33:43.625" idx="3">
    <p:pos x="3656" y="2530"/>
    <p:text>omitir</p:text>
  </p:cm>
</p:cmLst>
</file>

<file path=ppt/comments/comment4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2-03-13T19:34:33.341" idx="4">
    <p:pos x="1609" y="940"/>
    <p:text>Indicar quién</p:text>
  </p:cm>
</p:cmLst>
</file>

<file path=ppt/comments/comment5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2-03-13T19:35:53.910" idx="5">
    <p:pos x="1553" y="2670"/>
    <p:text>La relación con los organizadores del premio evidentemente quedó tan deteriorada que no desean saber nada ni relacionarlo con Alastriste</p:text>
  </p:cm>
</p:cmLst>
</file>

<file path=ppt/comments/comment6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2-03-13T19:36:10.639" idx="6">
    <p:pos x="4837" y="940"/>
    <p:text>Indicar cuáles</p:text>
  </p:cm>
  <p:cm authorId="0" dt="2012-03-13T19:36:27.507" idx="7">
    <p:pos x="1498" y="1702"/>
    <p:text>¿Cómo los identificarían?</p:text>
  </p:cm>
  <p:cm authorId="0" dt="2012-03-13T19:36:46.899" idx="8">
    <p:pos x="2539" y="2735"/>
    <p:text>Indicar quiénes</p:text>
  </p:cm>
</p:cmLst>
</file>

<file path=ppt/comments/comment7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2-03-13T19:37:57.453" idx="9">
    <p:pos x="2911" y="1144"/>
    <p:text>anteriores no antiguos y no es factibles pues no les convendría asociarse con Alatriste</p:text>
  </p:cm>
  <p:cm authorId="0" dt="2012-03-13T19:38:32.720" idx="10">
    <p:pos x="2921" y="2735"/>
    <p:text>Rollo.
Ustedes no advierten el daño que generó Alatristre al premio</p:text>
  </p:cm>
</p:cmLst>
</file>

<file path=ppt/comments/comment8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2-03-13T19:39:52.292" idx="11">
    <p:pos x="5239" y="527"/>
    <p:text>La renta del salón es carísima
Precio ridículo de la campaña en radio.</p:tex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12 Rectángulo redondeado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07356-0C35-4FC0-A614-1B7243A7BB94}" type="datetimeFigureOut">
              <a:rPr lang="fr-FR" smtClean="0"/>
              <a:pPr/>
              <a:t>13/03/12</a:t>
            </a:fld>
            <a:endParaRPr lang="fr-FR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A63F71B7-BDD4-4624-9891-F7FF5CE41575}" type="slidenum">
              <a:rPr lang="fr-FR" smtClean="0"/>
              <a:pPr/>
              <a:t>‹Nr.›</a:t>
            </a:fld>
            <a:endParaRPr lang="fr-FR"/>
          </a:p>
        </p:txBody>
      </p:sp>
      <p:sp>
        <p:nvSpPr>
          <p:cNvPr id="7" name="6 Rectángulo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07356-0C35-4FC0-A614-1B7243A7BB94}" type="datetimeFigureOut">
              <a:rPr lang="fr-FR" smtClean="0"/>
              <a:pPr/>
              <a:t>13/03/12</a:t>
            </a:fld>
            <a:endParaRPr lang="fr-F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F71B7-BDD4-4624-9891-F7FF5CE41575}" type="slidenum">
              <a:rPr lang="fr-FR" smtClean="0"/>
              <a:pPr/>
              <a:t>‹Nr.›</a:t>
            </a:fld>
            <a:endParaRPr lang="fr-FR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9 Rectángulo redondeado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07356-0C35-4FC0-A614-1B7243A7BB94}" type="datetimeFigureOut">
              <a:rPr lang="fr-FR" smtClean="0"/>
              <a:pPr/>
              <a:t>13/03/12</a:t>
            </a:fld>
            <a:endParaRPr lang="fr-F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fr-FR"/>
          </a:p>
        </p:txBody>
      </p:sp>
      <p:sp>
        <p:nvSpPr>
          <p:cNvPr id="7" name="6 Rectángulo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Rectángulo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A63F71B7-BDD4-4624-9891-F7FF5CE41575}" type="slidenum">
              <a:rPr lang="fr-FR" smtClean="0"/>
              <a:pPr/>
              <a:t>‹Nr.›</a:t>
            </a:fld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07356-0C35-4FC0-A614-1B7243A7BB94}" type="datetimeFigureOut">
              <a:rPr lang="fr-FR" smtClean="0"/>
              <a:pPr/>
              <a:t>13/03/12</a:t>
            </a:fld>
            <a:endParaRPr lang="fr-F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F71B7-BDD4-4624-9891-F7FF5CE41575}" type="slidenum">
              <a:rPr lang="fr-FR" smtClean="0"/>
              <a:pPr/>
              <a:t>‹Nr.›</a:t>
            </a:fld>
            <a:endParaRPr lang="fr-FR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07356-0C35-4FC0-A614-1B7243A7BB94}" type="datetimeFigureOut">
              <a:rPr lang="fr-FR" smtClean="0"/>
              <a:pPr/>
              <a:t>13/03/12</a:t>
            </a:fld>
            <a:endParaRPr lang="fr-F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F71B7-BDD4-4624-9891-F7FF5CE41575}" type="slidenum">
              <a:rPr lang="fr-FR" smtClean="0"/>
              <a:pPr/>
              <a:t>‹Nr.›</a:t>
            </a:fld>
            <a:endParaRPr lang="fr-FR"/>
          </a:p>
        </p:txBody>
      </p:sp>
      <p:sp>
        <p:nvSpPr>
          <p:cNvPr id="11" name="10 Marcador de contenido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07356-0C35-4FC0-A614-1B7243A7BB94}" type="datetimeFigureOut">
              <a:rPr lang="fr-FR" smtClean="0"/>
              <a:pPr/>
              <a:t>13/03/12</a:t>
            </a:fld>
            <a:endParaRPr lang="fr-F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F71B7-BDD4-4624-9891-F7FF5CE41575}" type="slidenum">
              <a:rPr lang="fr-FR" smtClean="0"/>
              <a:pPr/>
              <a:t>‹Nr.›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07356-0C35-4FC0-A614-1B7243A7BB94}" type="datetimeFigureOut">
              <a:rPr lang="fr-FR" smtClean="0"/>
              <a:pPr/>
              <a:t>13/03/12</a:t>
            </a:fld>
            <a:endParaRPr lang="fr-F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F71B7-BDD4-4624-9891-F7FF5CE41575}" type="slidenum">
              <a:rPr lang="fr-FR" smtClean="0"/>
              <a:pPr/>
              <a:t>‹Nr.›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8 Rectángulo redondeado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07356-0C35-4FC0-A614-1B7243A7BB94}" type="datetimeFigureOut">
              <a:rPr lang="fr-FR" smtClean="0"/>
              <a:pPr/>
              <a:t>13/03/12</a:t>
            </a:fld>
            <a:endParaRPr lang="fr-F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F71B7-BDD4-4624-9891-F7FF5CE41575}" type="slidenum">
              <a:rPr lang="fr-FR" smtClean="0"/>
              <a:pPr/>
              <a:t>‹Nr.›</a:t>
            </a:fld>
            <a:endParaRPr lang="fr-FR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07356-0C35-4FC0-A614-1B7243A7BB94}" type="datetimeFigureOut">
              <a:rPr lang="fr-FR" smtClean="0"/>
              <a:pPr/>
              <a:t>13/03/12</a:t>
            </a:fld>
            <a:endParaRPr lang="fr-F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fr-F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A63F71B7-BDD4-4624-9891-F7FF5CE41575}" type="slidenum">
              <a:rPr lang="fr-FR" smtClean="0"/>
              <a:pPr/>
              <a:t>‹Nr.›</a:t>
            </a:fld>
            <a:endParaRPr lang="fr-FR"/>
          </a:p>
        </p:txBody>
      </p:sp>
      <p:sp>
        <p:nvSpPr>
          <p:cNvPr id="11" name="10 Rectángulo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Rectángulo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07356-0C35-4FC0-A614-1B7243A7BB94}" type="datetimeFigureOut">
              <a:rPr lang="fr-FR" smtClean="0"/>
              <a:pPr/>
              <a:t>13/03/12</a:t>
            </a:fld>
            <a:endParaRPr lang="fr-F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F71B7-BDD4-4624-9891-F7FF5CE41575}" type="slidenum">
              <a:rPr lang="fr-FR" smtClean="0"/>
              <a:pPr/>
              <a:t>‹Nr.›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07356-0C35-4FC0-A614-1B7243A7BB94}" type="datetimeFigureOut">
              <a:rPr lang="fr-FR" smtClean="0"/>
              <a:pPr/>
              <a:t>13/03/12</a:t>
            </a:fld>
            <a:endParaRPr lang="fr-F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F71B7-BDD4-4624-9891-F7FF5CE41575}" type="slidenum">
              <a:rPr lang="fr-FR" smtClean="0"/>
              <a:pPr/>
              <a:t>‹Nr.›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7 Rectángulo redondeado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F8707356-0C35-4FC0-A614-1B7243A7BB94}" type="datetimeFigureOut">
              <a:rPr lang="fr-FR" smtClean="0"/>
              <a:pPr/>
              <a:t>13/03/12</a:t>
            </a:fld>
            <a:endParaRPr lang="fr-F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A63F71B7-BDD4-4624-9891-F7FF5CE41575}" type="slidenum">
              <a:rPr lang="fr-FR" smtClean="0"/>
              <a:pPr/>
              <a:t>‹Nr.›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omments" Target="../comments/commen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omments" Target="../comments/commen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omments" Target="../comments/commen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omments" Target="../comments/commen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omments" Target="../comments/commen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omments" Target="../comments/commen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omments" Target="../comments/commen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comments" Target="../comments/commen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31640" y="3429000"/>
            <a:ext cx="6400800" cy="1600200"/>
          </a:xfrm>
        </p:spPr>
        <p:txBody>
          <a:bodyPr>
            <a:normAutofit fontScale="70000" lnSpcReduction="20000"/>
          </a:bodyPr>
          <a:lstStyle/>
          <a:p>
            <a:r>
              <a:rPr lang="es-PE" dirty="0"/>
              <a:t>Patricia Parra</a:t>
            </a:r>
            <a:endParaRPr lang="fr-FR" dirty="0"/>
          </a:p>
          <a:p>
            <a:r>
              <a:rPr lang="es-PE" dirty="0"/>
              <a:t>Alice </a:t>
            </a:r>
            <a:r>
              <a:rPr lang="es-PE" dirty="0" err="1"/>
              <a:t>Colson</a:t>
            </a:r>
            <a:endParaRPr lang="fr-FR" dirty="0"/>
          </a:p>
          <a:p>
            <a:r>
              <a:rPr lang="es-PE" dirty="0"/>
              <a:t>Mario </a:t>
            </a:r>
            <a:r>
              <a:rPr lang="es-PE" dirty="0" err="1"/>
              <a:t>Agoitia</a:t>
            </a:r>
            <a:r>
              <a:rPr lang="es-PE" dirty="0"/>
              <a:t> </a:t>
            </a:r>
            <a:endParaRPr lang="fr-FR" dirty="0"/>
          </a:p>
          <a:p>
            <a:r>
              <a:rPr lang="es-PE" dirty="0"/>
              <a:t>Montserrat Rodríguez</a:t>
            </a:r>
            <a:endParaRPr lang="fr-FR" dirty="0"/>
          </a:p>
          <a:p>
            <a:r>
              <a:rPr lang="es-PE" dirty="0"/>
              <a:t>Gabriela Bocanegra 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67544" y="2060848"/>
            <a:ext cx="8229600" cy="936103"/>
          </a:xfrm>
        </p:spPr>
        <p:txBody>
          <a:bodyPr>
            <a:normAutofit fontScale="90000"/>
          </a:bodyPr>
          <a:lstStyle/>
          <a:p>
            <a:r>
              <a:rPr lang="es-PE" sz="4400" b="1" dirty="0"/>
              <a:t>CASO SEALTIEL ALATRISTE</a:t>
            </a:r>
            <a:r>
              <a:rPr lang="fr-FR" sz="4400" dirty="0"/>
              <a:t/>
            </a:r>
            <a:br>
              <a:rPr lang="fr-FR" sz="4400" dirty="0"/>
            </a:br>
            <a:r>
              <a:rPr lang="es-PE" sz="4400" b="1" dirty="0"/>
              <a:t>PLAN DE </a:t>
            </a:r>
            <a:r>
              <a:rPr lang="es-PE" sz="4400" b="1" dirty="0" smtClean="0"/>
              <a:t>RR.PP.</a:t>
            </a:r>
            <a:r>
              <a:rPr lang="fr-FR" dirty="0"/>
              <a:t/>
            </a:r>
            <a:br>
              <a:rPr lang="fr-FR" dirty="0"/>
            </a:br>
            <a:endParaRPr lang="fr-F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Situación</a:t>
            </a:r>
            <a:endParaRPr lang="es-MX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MX" dirty="0" smtClean="0"/>
              <a:t>Sealtiel Alatriste recibió el pasado 23 de enero el Premio </a:t>
            </a:r>
            <a:r>
              <a:rPr lang="es-MX" smtClean="0"/>
              <a:t>Villaurrutia. </a:t>
            </a:r>
            <a:endParaRPr lang="es-MX" dirty="0" smtClean="0"/>
          </a:p>
          <a:p>
            <a:endParaRPr lang="es-MX" dirty="0" smtClean="0"/>
          </a:p>
          <a:p>
            <a:r>
              <a:rPr lang="es-MX" dirty="0" smtClean="0"/>
              <a:t>Por los libros  </a:t>
            </a:r>
            <a:r>
              <a:rPr lang="es-MX" i="1" dirty="0" smtClean="0"/>
              <a:t>Espejo: ensayo sobre la ilusión</a:t>
            </a:r>
            <a:r>
              <a:rPr lang="es-MX" dirty="0" smtClean="0"/>
              <a:t>  y la novela </a:t>
            </a:r>
            <a:r>
              <a:rPr lang="es-MX" i="1" dirty="0" smtClean="0"/>
              <a:t>Geografía de la ilusión.</a:t>
            </a:r>
          </a:p>
          <a:p>
            <a:endParaRPr lang="es-MX" dirty="0" smtClean="0"/>
          </a:p>
          <a:p>
            <a:r>
              <a:rPr lang="es-MX" dirty="0" smtClean="0"/>
              <a:t>El premio se entrega desde 1955, algunos  ganadores son: Juan Rulfo, Octavio Paz, Gabriel </a:t>
            </a:r>
            <a:r>
              <a:rPr lang="es-MX" dirty="0" err="1" smtClean="0"/>
              <a:t>Zaid</a:t>
            </a:r>
            <a:r>
              <a:rPr lang="es-MX" dirty="0" smtClean="0"/>
              <a:t>, Carlos Fuentes, etc.</a:t>
            </a:r>
          </a:p>
          <a:p>
            <a:endParaRPr lang="fr-F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Situación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MX" dirty="0" smtClean="0"/>
              <a:t>Denuncia</a:t>
            </a:r>
            <a:r>
              <a:rPr lang="es-MX" dirty="0" smtClean="0">
                <a:solidFill>
                  <a:srgbClr val="FF0000"/>
                </a:solidFill>
              </a:rPr>
              <a:t>S</a:t>
            </a:r>
            <a:r>
              <a:rPr lang="es-MX" dirty="0" smtClean="0"/>
              <a:t> de plagio por Guillermo Sheridan, Gabriel Zaid, Jesús Silva Herzog-Márquez y Fernando Escalante.</a:t>
            </a:r>
          </a:p>
          <a:p>
            <a:endParaRPr lang="es-MX" dirty="0" smtClean="0"/>
          </a:p>
          <a:p>
            <a:r>
              <a:rPr lang="es-MX" dirty="0" smtClean="0"/>
              <a:t>El 25 de enero Guillermo Sheridan en letraslibres.com publicó la nota “Un premio mal habido”.</a:t>
            </a:r>
          </a:p>
          <a:p>
            <a:endParaRPr lang="es-MX" dirty="0" smtClean="0"/>
          </a:p>
          <a:p>
            <a:r>
              <a:rPr lang="es-MX" dirty="0" smtClean="0"/>
              <a:t>Mencionó: </a:t>
            </a:r>
            <a:r>
              <a:rPr lang="es-MX" i="1" dirty="0" smtClean="0"/>
              <a:t>"Es una pena que un escritor engañe: las letras y la inteligencia mexicanas configuraban un espacio de honestidad en un país proclive a la mentira. Ya no."</a:t>
            </a:r>
            <a:endParaRPr lang="es-MX" dirty="0" smtClean="0"/>
          </a:p>
          <a:p>
            <a:endParaRPr lang="fr-F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Situación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PE" dirty="0"/>
              <a:t>Como consecuencia de las </a:t>
            </a:r>
            <a:r>
              <a:rPr lang="es-PE" dirty="0" smtClean="0"/>
              <a:t>acusaciones, </a:t>
            </a:r>
            <a:r>
              <a:rPr lang="es-PE" dirty="0" err="1"/>
              <a:t>Alatriste</a:t>
            </a:r>
            <a:r>
              <a:rPr lang="es-PE" dirty="0"/>
              <a:t> renunció al </a:t>
            </a:r>
            <a:r>
              <a:rPr lang="es-PE" dirty="0" smtClean="0"/>
              <a:t>premio y a su rol de coordinador </a:t>
            </a:r>
            <a:r>
              <a:rPr lang="es-PE" dirty="0"/>
              <a:t>de Difusión Cultural de la </a:t>
            </a:r>
            <a:r>
              <a:rPr lang="es-PE" dirty="0" smtClean="0"/>
              <a:t>UNAM</a:t>
            </a:r>
          </a:p>
          <a:p>
            <a:endParaRPr lang="es-PE" dirty="0" smtClean="0"/>
          </a:p>
          <a:p>
            <a:r>
              <a:rPr lang="es-PE" dirty="0"/>
              <a:t>Aunque </a:t>
            </a:r>
            <a:r>
              <a:rPr lang="es-PE" dirty="0" smtClean="0"/>
              <a:t>aceptó </a:t>
            </a:r>
            <a:r>
              <a:rPr lang="es-PE" dirty="0"/>
              <a:t>en entrevista con Carmen Aristegui en MVS </a:t>
            </a:r>
            <a:r>
              <a:rPr lang="es-PE" dirty="0" smtClean="0"/>
              <a:t>Noticias </a:t>
            </a:r>
            <a:r>
              <a:rPr lang="es-PE" dirty="0"/>
              <a:t>que había cometido un error al copiar textos de otros </a:t>
            </a:r>
            <a:r>
              <a:rPr lang="es-PE" dirty="0" smtClean="0"/>
              <a:t>autores, no </a:t>
            </a:r>
            <a:r>
              <a:rPr lang="es-PE" dirty="0"/>
              <a:t>acepta el término </a:t>
            </a:r>
            <a:r>
              <a:rPr lang="es-PE" dirty="0">
                <a:solidFill>
                  <a:srgbClr val="FF0000"/>
                </a:solidFill>
              </a:rPr>
              <a:t>de</a:t>
            </a:r>
            <a:r>
              <a:rPr lang="es-PE" dirty="0"/>
              <a:t> plagiario</a:t>
            </a:r>
            <a:endParaRPr lang="fr-FR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Situación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MX" dirty="0" smtClean="0"/>
              <a:t>Especificó algunos ejemplos de plagio por parte de </a:t>
            </a:r>
            <a:r>
              <a:rPr lang="es-MX" dirty="0" err="1" smtClean="0"/>
              <a:t>Alatriste</a:t>
            </a:r>
            <a:r>
              <a:rPr lang="es-MX" dirty="0" smtClean="0"/>
              <a:t>, escribió las mismas palabras  en la </a:t>
            </a:r>
            <a:r>
              <a:rPr lang="es-MX" i="1" dirty="0" smtClean="0"/>
              <a:t>Revista de la Universidad de México </a:t>
            </a:r>
            <a:r>
              <a:rPr lang="es-MX" dirty="0" smtClean="0"/>
              <a:t>que Villán en el periódico </a:t>
            </a:r>
            <a:r>
              <a:rPr lang="es-MX" i="1" dirty="0" smtClean="0"/>
              <a:t>El Mundo</a:t>
            </a:r>
            <a:r>
              <a:rPr lang="es-MX" dirty="0" smtClean="0"/>
              <a:t> de España en 2002.</a:t>
            </a:r>
          </a:p>
          <a:p>
            <a:endParaRPr lang="es-MX" dirty="0" smtClean="0"/>
          </a:p>
          <a:p>
            <a:r>
              <a:rPr lang="es-MX" dirty="0" smtClean="0"/>
              <a:t>29 de enero – </a:t>
            </a:r>
            <a:r>
              <a:rPr lang="es-MX" i="1" dirty="0" smtClean="0"/>
              <a:t>Ateniéndonos  a los textos.</a:t>
            </a:r>
          </a:p>
          <a:p>
            <a:endParaRPr lang="es-MX" i="1" dirty="0" smtClean="0"/>
          </a:p>
          <a:p>
            <a:r>
              <a:rPr lang="es-MX" dirty="0" smtClean="0"/>
              <a:t>1 de febrero – </a:t>
            </a:r>
            <a:r>
              <a:rPr lang="es-MX" i="1" dirty="0" smtClean="0"/>
              <a:t>Plagiar no es Puma. </a:t>
            </a:r>
          </a:p>
          <a:p>
            <a:pPr>
              <a:buNone/>
            </a:pPr>
            <a:r>
              <a:rPr lang="es-MX" i="1" dirty="0" smtClean="0"/>
              <a:t>	“No, plagiar no es Puma. Quien crea lo contrario golpea a la UNAM. Quien practica el plagio en el ámbito de la UNAM golpea a la UNAM. Actúa contra “lo más específico de la enseñanza universitaria” –como escribió José </a:t>
            </a:r>
            <a:r>
              <a:rPr lang="es-MX" i="1" dirty="0" err="1" smtClean="0"/>
              <a:t>Gaos</a:t>
            </a:r>
            <a:r>
              <a:rPr lang="es-MX" i="1" dirty="0" smtClean="0"/>
              <a:t>-- que es “la formación de personas capaces de participar en el trabajo creador y constitutivo de la vida de la cultura”.”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Situación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MX" dirty="0" smtClean="0"/>
              <a:t>8 de febrero – </a:t>
            </a:r>
            <a:r>
              <a:rPr lang="es-MX" i="1" dirty="0" smtClean="0"/>
              <a:t>Que me equivoqué: que no son plagios.</a:t>
            </a:r>
          </a:p>
          <a:p>
            <a:endParaRPr lang="es-MX" i="1" dirty="0" smtClean="0"/>
          </a:p>
          <a:p>
            <a:r>
              <a:rPr lang="es-MX" dirty="0" smtClean="0"/>
              <a:t>10 de febrero – </a:t>
            </a:r>
            <a:r>
              <a:rPr lang="es-MX" i="1" dirty="0" smtClean="0"/>
              <a:t>El plagiario, el mezquino, la leche.</a:t>
            </a:r>
          </a:p>
          <a:p>
            <a:r>
              <a:rPr lang="es-MX" i="1" dirty="0" smtClean="0"/>
              <a:t>"Sus plagios, en cambio, están probados hasta el hartazgo. Sus escritos tienen la curiosa costumbre de no ser suyos: su infundio sí.“</a:t>
            </a:r>
          </a:p>
          <a:p>
            <a:endParaRPr lang="es-MX" i="1" dirty="0" smtClean="0"/>
          </a:p>
          <a:p>
            <a:r>
              <a:rPr lang="es-MX" dirty="0" smtClean="0"/>
              <a:t>14 de febrero – </a:t>
            </a:r>
            <a:r>
              <a:rPr lang="es-MX" i="1" dirty="0" smtClean="0"/>
              <a:t>Justicia literaria</a:t>
            </a:r>
          </a:p>
          <a:p>
            <a:pPr>
              <a:buNone/>
            </a:pPr>
            <a:endParaRPr lang="fr-FR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Situación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MX" dirty="0" smtClean="0"/>
              <a:t>15 de febrero – </a:t>
            </a:r>
            <a:r>
              <a:rPr lang="es-MX" dirty="0" err="1" smtClean="0"/>
              <a:t>Alatriste</a:t>
            </a:r>
            <a:r>
              <a:rPr lang="es-MX" dirty="0" smtClean="0"/>
              <a:t> renuncia al premio Xavier </a:t>
            </a:r>
            <a:r>
              <a:rPr lang="es-MX" dirty="0" err="1" smtClean="0"/>
              <a:t>Villaurrutia</a:t>
            </a:r>
            <a:r>
              <a:rPr lang="es-MX" dirty="0" smtClean="0"/>
              <a:t>.</a:t>
            </a:r>
            <a:endParaRPr lang="fr-FR" dirty="0" smtClean="0"/>
          </a:p>
          <a:p>
            <a:r>
              <a:rPr lang="es-MX" i="1" dirty="0" smtClean="0"/>
              <a:t>“Es una copia no debida porque para ser debida tendría que ir en entrecomillado o dar la fuente”.</a:t>
            </a:r>
            <a:endParaRPr lang="fr-FR" dirty="0" smtClean="0"/>
          </a:p>
          <a:p>
            <a:r>
              <a:rPr lang="es-MX" dirty="0" smtClean="0"/>
              <a:t>16 de febrero – José Narro Robles deslinda a la UNAM de toda responsabilidad. </a:t>
            </a:r>
            <a:endParaRPr lang="fr-FR" dirty="0" smtClean="0"/>
          </a:p>
          <a:p>
            <a:endParaRPr lang="fr-FR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s-PE" dirty="0"/>
              <a:t>Objetivos del </a:t>
            </a:r>
            <a:r>
              <a:rPr lang="es-PE" dirty="0" smtClean="0"/>
              <a:t>plan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lvl="0"/>
            <a:r>
              <a:rPr lang="es-PE" dirty="0" smtClean="0"/>
              <a:t>Restablecimiento </a:t>
            </a:r>
            <a:r>
              <a:rPr lang="es-PE" dirty="0"/>
              <a:t>de la buena imagen del escritor.</a:t>
            </a:r>
            <a:endParaRPr lang="fr-FR" dirty="0"/>
          </a:p>
          <a:p>
            <a:pPr lvl="0"/>
            <a:r>
              <a:rPr lang="es-MX" dirty="0"/>
              <a:t>Dar a conocer los logros en la literatura de </a:t>
            </a:r>
            <a:r>
              <a:rPr lang="es-MX" dirty="0" err="1"/>
              <a:t>Sealtiel</a:t>
            </a:r>
            <a:r>
              <a:rPr lang="es-MX" dirty="0"/>
              <a:t> </a:t>
            </a:r>
            <a:r>
              <a:rPr lang="es-MX" dirty="0" err="1"/>
              <a:t>Alatriste</a:t>
            </a:r>
            <a:r>
              <a:rPr lang="es-MX" dirty="0"/>
              <a:t>.</a:t>
            </a:r>
            <a:endParaRPr lang="fr-FR" dirty="0"/>
          </a:p>
          <a:p>
            <a:pPr lvl="0"/>
            <a:r>
              <a:rPr lang="es-MX" dirty="0"/>
              <a:t>Mostrar las cualidades del escritor mexicano.</a:t>
            </a:r>
            <a:endParaRPr lang="fr-FR" dirty="0"/>
          </a:p>
          <a:p>
            <a:pPr lvl="0"/>
            <a:r>
              <a:rPr lang="es-MX" dirty="0"/>
              <a:t>Generar opiniones positivas de la situación actual del escritor.</a:t>
            </a:r>
            <a:endParaRPr lang="fr-FR" dirty="0"/>
          </a:p>
          <a:p>
            <a:pPr lvl="0"/>
            <a:r>
              <a:rPr lang="es-MX" dirty="0"/>
              <a:t>Demostrar la  calidad de los escritos de </a:t>
            </a:r>
            <a:r>
              <a:rPr lang="es-MX" dirty="0" err="1"/>
              <a:t>Alatriste</a:t>
            </a:r>
            <a:r>
              <a:rPr lang="es-MX" dirty="0"/>
              <a:t>.</a:t>
            </a:r>
            <a:endParaRPr lang="fr-FR" dirty="0"/>
          </a:p>
          <a:p>
            <a:pPr lvl="0"/>
            <a:r>
              <a:rPr lang="es-MX" dirty="0"/>
              <a:t>Demostrar la veracidad de la elección de los ganadores de los premios. </a:t>
            </a:r>
            <a:endParaRPr lang="fr-FR" dirty="0"/>
          </a:p>
          <a:p>
            <a:endParaRPr lang="fr-FR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s-PE" dirty="0" smtClean="0"/>
              <a:t>Público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s-MX" dirty="0" smtClean="0"/>
              <a:t>Medios </a:t>
            </a:r>
            <a:r>
              <a:rPr lang="es-MX" dirty="0"/>
              <a:t>de comunicación, en especial los dedicados a la </a:t>
            </a:r>
            <a:r>
              <a:rPr lang="es-MX" dirty="0" smtClean="0"/>
              <a:t>cultura</a:t>
            </a:r>
            <a:r>
              <a:rPr lang="es-MX" dirty="0"/>
              <a:t> </a:t>
            </a:r>
            <a:endParaRPr lang="es-MX" dirty="0" smtClean="0"/>
          </a:p>
          <a:p>
            <a:endParaRPr lang="fr-FR" dirty="0"/>
          </a:p>
          <a:p>
            <a:r>
              <a:rPr lang="es-MX" dirty="0" smtClean="0"/>
              <a:t>Fanáticos </a:t>
            </a:r>
            <a:r>
              <a:rPr lang="es-MX" dirty="0"/>
              <a:t>de la literatura: quienes tienen opiniones encontradas puesto que admiran la obra del escritor, sin embargo no siguen fielmente sus opiniones</a:t>
            </a:r>
            <a:r>
              <a:rPr lang="es-MX" dirty="0" smtClean="0"/>
              <a:t>.</a:t>
            </a:r>
          </a:p>
          <a:p>
            <a:endParaRPr lang="fr-FR" dirty="0"/>
          </a:p>
          <a:p>
            <a:r>
              <a:rPr lang="es-MX" dirty="0" smtClean="0"/>
              <a:t> </a:t>
            </a:r>
            <a:r>
              <a:rPr lang="es-ES" dirty="0"/>
              <a:t>Escritores: quienes son los líderes de opinión en la materia</a:t>
            </a:r>
            <a:r>
              <a:rPr lang="es-ES" dirty="0" smtClean="0"/>
              <a:t>.</a:t>
            </a:r>
            <a:r>
              <a:rPr lang="es-MX" dirty="0"/>
              <a:t> </a:t>
            </a:r>
            <a:endParaRPr lang="es-MX" dirty="0" smtClean="0"/>
          </a:p>
          <a:p>
            <a:endParaRPr lang="fr-FR" dirty="0"/>
          </a:p>
          <a:p>
            <a:r>
              <a:rPr lang="es-MX" dirty="0" smtClean="0"/>
              <a:t> </a:t>
            </a:r>
            <a:r>
              <a:rPr lang="es-ES" dirty="0"/>
              <a:t>Comunidad Universitaria: puesto que muchos de los acontecimientos han involucrado a nombres de reconocidas universidades</a:t>
            </a:r>
            <a:r>
              <a:rPr lang="es-ES" dirty="0" smtClean="0"/>
              <a:t>.</a:t>
            </a:r>
          </a:p>
          <a:p>
            <a:endParaRPr lang="fr-FR" dirty="0"/>
          </a:p>
          <a:p>
            <a:r>
              <a:rPr lang="es-MX" dirty="0" smtClean="0"/>
              <a:t> </a:t>
            </a:r>
            <a:r>
              <a:rPr lang="es-MX" dirty="0"/>
              <a:t>Usuarios de las redes sociales: puesto que en estos momentos poseen gran alcance y poder sobre las comunicaciones tradicionales.</a:t>
            </a:r>
            <a:endParaRPr lang="fr-FR" dirty="0"/>
          </a:p>
          <a:p>
            <a:pPr lvl="0">
              <a:buNone/>
            </a:pPr>
            <a:endParaRPr lang="fr-FR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s-MX" dirty="0" smtClean="0"/>
              <a:t>Estrategias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pPr lvl="0"/>
            <a:r>
              <a:rPr lang="es-MX" dirty="0"/>
              <a:t>Construir una campaña de limpieza de imagen de </a:t>
            </a:r>
            <a:r>
              <a:rPr lang="es-MX" dirty="0" err="1"/>
              <a:t>Sealtiel</a:t>
            </a:r>
            <a:r>
              <a:rPr lang="es-MX" dirty="0"/>
              <a:t> </a:t>
            </a:r>
            <a:r>
              <a:rPr lang="es-MX" dirty="0" err="1"/>
              <a:t>Alatriste</a:t>
            </a:r>
            <a:r>
              <a:rPr lang="es-MX" dirty="0" smtClean="0"/>
              <a:t>.</a:t>
            </a:r>
          </a:p>
          <a:p>
            <a:pPr lvl="0"/>
            <a:endParaRPr lang="fr-FR" dirty="0"/>
          </a:p>
          <a:p>
            <a:pPr lvl="0"/>
            <a:r>
              <a:rPr lang="es-MX" dirty="0"/>
              <a:t>Estimular a los usuarios de redes sociales con información de los logros y textos del escritor.</a:t>
            </a:r>
            <a:endParaRPr lang="fr-FR" dirty="0"/>
          </a:p>
          <a:p>
            <a:pPr lvl="0"/>
            <a:endParaRPr lang="es-MX" dirty="0" smtClean="0"/>
          </a:p>
          <a:p>
            <a:pPr lvl="0"/>
            <a:r>
              <a:rPr lang="es-MX" dirty="0" smtClean="0"/>
              <a:t>Informar </a:t>
            </a:r>
            <a:r>
              <a:rPr lang="es-MX" dirty="0"/>
              <a:t>a las personas qué es el plagio y qué no está permitido.</a:t>
            </a:r>
            <a:endParaRPr lang="fr-FR" dirty="0"/>
          </a:p>
          <a:p>
            <a:pPr lvl="0"/>
            <a:endParaRPr lang="es-MX" dirty="0" smtClean="0"/>
          </a:p>
          <a:p>
            <a:pPr lvl="0"/>
            <a:r>
              <a:rPr lang="es-MX" dirty="0" smtClean="0"/>
              <a:t>Distribuir </a:t>
            </a:r>
            <a:r>
              <a:rPr lang="es-MX" dirty="0"/>
              <a:t>información de la situación y de los argumentos a favor de </a:t>
            </a:r>
            <a:r>
              <a:rPr lang="es-MX" dirty="0" err="1"/>
              <a:t>Alatriste</a:t>
            </a:r>
            <a:r>
              <a:rPr lang="es-MX" dirty="0"/>
              <a:t> a través de los medios de comunicación tradicionales. </a:t>
            </a:r>
            <a:endParaRPr lang="fr-FR" dirty="0"/>
          </a:p>
          <a:p>
            <a:endParaRPr lang="fr-FR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/>
              <a:t>Tácticas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endParaRPr lang="es-PE" b="1" i="1" dirty="0" smtClean="0"/>
          </a:p>
          <a:p>
            <a:pPr>
              <a:buNone/>
            </a:pPr>
            <a:endParaRPr lang="es-PE" b="1" i="1" dirty="0"/>
          </a:p>
          <a:p>
            <a:pPr algn="ctr">
              <a:buNone/>
            </a:pPr>
            <a:r>
              <a:rPr lang="es-PE" b="1" i="1" dirty="0" smtClean="0"/>
              <a:t>“</a:t>
            </a:r>
            <a:r>
              <a:rPr lang="es-PE" b="1" i="1" dirty="0"/>
              <a:t>Si bien el presente es duro, mi futuro es el destino de la literatura en México”</a:t>
            </a:r>
            <a:endParaRPr lang="fr-FR" dirty="0"/>
          </a:p>
          <a:p>
            <a:endParaRPr lang="fr-FR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s-PE" dirty="0" smtClean="0"/>
              <a:t>Tácticas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323528" y="1447800"/>
            <a:ext cx="8496944" cy="5149552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s-MX" dirty="0"/>
              <a:t>Creación de una página de </a:t>
            </a:r>
            <a:r>
              <a:rPr lang="es-MX" dirty="0" err="1"/>
              <a:t>Facebook</a:t>
            </a:r>
            <a:r>
              <a:rPr lang="es-MX" dirty="0"/>
              <a:t> y una cuenta en </a:t>
            </a:r>
            <a:r>
              <a:rPr lang="es-MX" dirty="0" err="1"/>
              <a:t>Twitter</a:t>
            </a:r>
            <a:r>
              <a:rPr lang="es-MX" dirty="0"/>
              <a:t> para publicar algunos fragmentos que ha publicado </a:t>
            </a:r>
            <a:r>
              <a:rPr lang="es-MX" dirty="0" err="1"/>
              <a:t>Alatriste</a:t>
            </a:r>
            <a:r>
              <a:rPr lang="es-MX" dirty="0" smtClean="0"/>
              <a:t>.</a:t>
            </a:r>
          </a:p>
          <a:p>
            <a:pPr lvl="0"/>
            <a:endParaRPr lang="fr-FR" dirty="0"/>
          </a:p>
          <a:p>
            <a:pPr lvl="0"/>
            <a:r>
              <a:rPr lang="es-MX" dirty="0"/>
              <a:t>Conferencia de prensa en la que se hable con base en la cuestión legal lo que es un plagio y por qué no es lo que sucede con el escritor</a:t>
            </a:r>
            <a:r>
              <a:rPr lang="es-MX" dirty="0" smtClean="0"/>
              <a:t>.</a:t>
            </a:r>
          </a:p>
          <a:p>
            <a:pPr lvl="0"/>
            <a:endParaRPr lang="fr-FR" dirty="0"/>
          </a:p>
          <a:p>
            <a:pPr lvl="0"/>
            <a:r>
              <a:rPr lang="es-MX" dirty="0"/>
              <a:t>Participación de </a:t>
            </a:r>
            <a:r>
              <a:rPr lang="es-MX" dirty="0" err="1"/>
              <a:t>Sealtiel</a:t>
            </a:r>
            <a:r>
              <a:rPr lang="es-MX" dirty="0"/>
              <a:t> en los medios de comunicación para dar a conocer sus ideas y argumentos</a:t>
            </a:r>
            <a:r>
              <a:rPr lang="es-MX" dirty="0" smtClean="0"/>
              <a:t>.</a:t>
            </a:r>
          </a:p>
          <a:p>
            <a:pPr lvl="0"/>
            <a:endParaRPr lang="fr-FR" dirty="0"/>
          </a:p>
          <a:p>
            <a:pPr lvl="0"/>
            <a:r>
              <a:rPr lang="es-MX" dirty="0"/>
              <a:t>Conferencia de prensa donde </a:t>
            </a:r>
            <a:r>
              <a:rPr lang="es-MX" dirty="0" err="1"/>
              <a:t>Sealtiel</a:t>
            </a:r>
            <a:r>
              <a:rPr lang="es-MX" dirty="0"/>
              <a:t> explique todos los comentarios vertidos con anterioridad en los principales medios de comunicación</a:t>
            </a:r>
            <a:r>
              <a:rPr lang="es-MX" dirty="0" smtClean="0"/>
              <a:t>.</a:t>
            </a:r>
          </a:p>
          <a:p>
            <a:pPr lvl="0">
              <a:buNone/>
            </a:pPr>
            <a:endParaRPr lang="fr-FR" dirty="0"/>
          </a:p>
          <a:p>
            <a:pPr lvl="0"/>
            <a:r>
              <a:rPr lang="es-MX" dirty="0"/>
              <a:t>Hacer publicidad de las obras por las que fue acreedor del premio</a:t>
            </a:r>
            <a:r>
              <a:rPr lang="es-MX" dirty="0" smtClean="0"/>
              <a:t>.</a:t>
            </a:r>
            <a:endParaRPr lang="fr-FR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71600" y="188640"/>
            <a:ext cx="7772400" cy="1143000"/>
          </a:xfrm>
        </p:spPr>
        <p:txBody>
          <a:bodyPr>
            <a:normAutofit/>
          </a:bodyPr>
          <a:lstStyle/>
          <a:p>
            <a:r>
              <a:rPr lang="es-PE" dirty="0"/>
              <a:t>Ejemplo de rueda de </a:t>
            </a:r>
            <a:r>
              <a:rPr lang="es-PE" dirty="0" smtClean="0"/>
              <a:t>prensa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899592" y="1772816"/>
            <a:ext cx="7772400" cy="4572000"/>
          </a:xfrm>
        </p:spPr>
        <p:txBody>
          <a:bodyPr/>
          <a:lstStyle/>
          <a:p>
            <a:pPr lvl="0"/>
            <a:r>
              <a:rPr lang="es-PE" dirty="0"/>
              <a:t>Invitar a antiguos ganadores de premios para que den su experiencia de qué significa ser considerado en esta competencia</a:t>
            </a:r>
            <a:r>
              <a:rPr lang="es-PE" dirty="0" smtClean="0"/>
              <a:t>.</a:t>
            </a:r>
          </a:p>
          <a:p>
            <a:pPr lvl="0"/>
            <a:endParaRPr lang="fr-FR" dirty="0"/>
          </a:p>
          <a:p>
            <a:pPr lvl="0"/>
            <a:r>
              <a:rPr lang="es-PE" dirty="0"/>
              <a:t>Entrenar al TODO el equipo que representa a los premios y a </a:t>
            </a:r>
            <a:r>
              <a:rPr lang="es-PE" dirty="0" err="1"/>
              <a:t>Alatriste</a:t>
            </a:r>
            <a:r>
              <a:rPr lang="es-PE" dirty="0"/>
              <a:t> para que sus respuestas a los medios sean coherentes y se encuentren conectadas.</a:t>
            </a:r>
            <a:endParaRPr lang="fr-FR" dirty="0"/>
          </a:p>
          <a:p>
            <a:endParaRPr lang="fr-FR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s-PE" dirty="0" smtClean="0"/>
              <a:t>Calendario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s-PE" u="sng" dirty="0" smtClean="0"/>
              <a:t>Actualidad</a:t>
            </a:r>
            <a:endParaRPr lang="fr-FR" dirty="0"/>
          </a:p>
          <a:p>
            <a:r>
              <a:rPr lang="es-MX" dirty="0"/>
              <a:t>Actividades:</a:t>
            </a:r>
            <a:endParaRPr lang="fr-FR" dirty="0"/>
          </a:p>
          <a:p>
            <a:pPr lvl="1"/>
            <a:r>
              <a:rPr lang="es-MX" dirty="0"/>
              <a:t>Semana del 27 de febrero al 4 de marzo: conferencia de prensa sobre la postura de </a:t>
            </a:r>
            <a:r>
              <a:rPr lang="es-MX" dirty="0" err="1"/>
              <a:t>Alatriste</a:t>
            </a:r>
            <a:r>
              <a:rPr lang="es-MX" dirty="0"/>
              <a:t> y sobre qué es el plagio y sus implicaciones.</a:t>
            </a:r>
            <a:endParaRPr lang="fr-FR" dirty="0"/>
          </a:p>
          <a:p>
            <a:pPr lvl="1"/>
            <a:r>
              <a:rPr lang="es-MX" dirty="0"/>
              <a:t>Semana del 5 al 11 de marzo: Actualización de la web del escritor (</a:t>
            </a:r>
            <a:r>
              <a:rPr lang="es-MX" dirty="0" err="1"/>
              <a:t>Sealtiel</a:t>
            </a:r>
            <a:r>
              <a:rPr lang="es-MX" dirty="0"/>
              <a:t>) comentando acerca del problema. </a:t>
            </a:r>
            <a:endParaRPr lang="fr-FR" dirty="0"/>
          </a:p>
          <a:p>
            <a:pPr>
              <a:buNone/>
            </a:pPr>
            <a:r>
              <a:rPr lang="es-MX" dirty="0"/>
              <a:t> </a:t>
            </a:r>
            <a:endParaRPr lang="fr-FR" dirty="0"/>
          </a:p>
          <a:p>
            <a:pPr>
              <a:buNone/>
            </a:pPr>
            <a:r>
              <a:rPr lang="es-MX" u="sng" dirty="0" smtClean="0"/>
              <a:t>Corto </a:t>
            </a:r>
            <a:r>
              <a:rPr lang="es-MX" u="sng" dirty="0"/>
              <a:t>Plazo</a:t>
            </a:r>
            <a:endParaRPr lang="fr-FR" dirty="0"/>
          </a:p>
          <a:p>
            <a:r>
              <a:rPr lang="es-MX" dirty="0"/>
              <a:t>Actividades:</a:t>
            </a:r>
            <a:endParaRPr lang="fr-FR" dirty="0"/>
          </a:p>
          <a:p>
            <a:pPr lvl="1"/>
            <a:r>
              <a:rPr lang="es-MX" dirty="0"/>
              <a:t>Semana del 26 de marzo al 1 de abril: Entrevista radial.</a:t>
            </a:r>
            <a:endParaRPr lang="fr-FR" dirty="0"/>
          </a:p>
          <a:p>
            <a:pPr lvl="1"/>
            <a:r>
              <a:rPr lang="es-MX" dirty="0"/>
              <a:t>Semana del 9 al 15 de abril: Entrevista radial en universidades (UNAM, Tecnológico de Monterrey e Ibero).</a:t>
            </a:r>
            <a:endParaRPr lang="fr-FR" dirty="0"/>
          </a:p>
          <a:p>
            <a:pPr lvl="1"/>
            <a:r>
              <a:rPr lang="es-MX" dirty="0"/>
              <a:t>Semana del 16 a futuro: Creación de perfiles en </a:t>
            </a:r>
            <a:r>
              <a:rPr lang="es-MX" dirty="0" err="1"/>
              <a:t>Facebook</a:t>
            </a:r>
            <a:r>
              <a:rPr lang="es-MX" dirty="0"/>
              <a:t> y </a:t>
            </a:r>
            <a:r>
              <a:rPr lang="es-MX" dirty="0" err="1"/>
              <a:t>Twitter</a:t>
            </a:r>
            <a:r>
              <a:rPr lang="es-MX" dirty="0"/>
              <a:t>, que mantengan presente el tema y que respalden las declaraciones de </a:t>
            </a:r>
            <a:r>
              <a:rPr lang="es-MX" dirty="0" err="1"/>
              <a:t>Alatriste</a:t>
            </a:r>
            <a:r>
              <a:rPr lang="es-MX" dirty="0"/>
              <a:t>.</a:t>
            </a:r>
            <a:endParaRPr lang="fr-FR" dirty="0"/>
          </a:p>
          <a:p>
            <a:endParaRPr lang="fr-FR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 smtClean="0"/>
              <a:t>Calendario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s-MX" u="sng" dirty="0" smtClean="0"/>
              <a:t>Largo </a:t>
            </a:r>
            <a:r>
              <a:rPr lang="es-MX" u="sng" dirty="0"/>
              <a:t>Plazo</a:t>
            </a:r>
            <a:endParaRPr lang="fr-FR" dirty="0"/>
          </a:p>
          <a:p>
            <a:r>
              <a:rPr lang="es-MX" dirty="0"/>
              <a:t>Actividades:</a:t>
            </a:r>
            <a:endParaRPr lang="fr-FR" dirty="0"/>
          </a:p>
          <a:p>
            <a:pPr lvl="1"/>
            <a:r>
              <a:rPr lang="es-MX" dirty="0"/>
              <a:t>Julio 2012: campaña persuasiva en redes sociales (</a:t>
            </a:r>
            <a:r>
              <a:rPr lang="es-MX" dirty="0" err="1"/>
              <a:t>Facebook</a:t>
            </a:r>
            <a:r>
              <a:rPr lang="es-MX" dirty="0"/>
              <a:t> y </a:t>
            </a:r>
            <a:r>
              <a:rPr lang="es-MX" dirty="0" err="1"/>
              <a:t>Twitter</a:t>
            </a:r>
            <a:r>
              <a:rPr lang="es-MX" dirty="0"/>
              <a:t>) para acercar a </a:t>
            </a:r>
            <a:r>
              <a:rPr lang="es-MX" dirty="0" err="1"/>
              <a:t>Alatriste</a:t>
            </a:r>
            <a:r>
              <a:rPr lang="es-MX" dirty="0"/>
              <a:t> de nuevo a sus lectores.</a:t>
            </a:r>
            <a:endParaRPr lang="fr-FR" dirty="0"/>
          </a:p>
          <a:p>
            <a:pPr lvl="1"/>
            <a:r>
              <a:rPr lang="es-MX" dirty="0"/>
              <a:t>Agosto 2012: campaña persuasiva con </a:t>
            </a:r>
            <a:r>
              <a:rPr lang="es-MX" dirty="0" err="1"/>
              <a:t>bloggeros</a:t>
            </a:r>
            <a:r>
              <a:rPr lang="es-MX" dirty="0"/>
              <a:t>, donde </a:t>
            </a:r>
            <a:r>
              <a:rPr lang="es-MX" dirty="0" err="1"/>
              <a:t>Alatriste</a:t>
            </a:r>
            <a:r>
              <a:rPr lang="es-MX" dirty="0"/>
              <a:t> haga intervenciones en sus publicaciones y ellos hablen aspectos positivos del autor y sus obras.</a:t>
            </a:r>
            <a:endParaRPr lang="fr-FR" dirty="0"/>
          </a:p>
          <a:p>
            <a:pPr lvl="1"/>
            <a:r>
              <a:rPr lang="es-MX" dirty="0"/>
              <a:t>Octubre 2012: campaña persuasiva en noticieros, foros de televisión y entrevistas de radio donde </a:t>
            </a:r>
            <a:r>
              <a:rPr lang="es-MX" dirty="0" err="1"/>
              <a:t>Alatriste</a:t>
            </a:r>
            <a:r>
              <a:rPr lang="es-MX" dirty="0"/>
              <a:t> hable sobre sus obras y su estilo como escritor. </a:t>
            </a:r>
            <a:endParaRPr lang="fr-FR" dirty="0"/>
          </a:p>
          <a:p>
            <a:endParaRPr lang="fr-FR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27584" y="260648"/>
            <a:ext cx="7772400" cy="652934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Presupuesto</a:t>
            </a:r>
            <a:endParaRPr lang="fr-FR" dirty="0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836712"/>
            <a:ext cx="7272808" cy="5764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dad">
  <a:themeElements>
    <a:clrScheme name="Concurrencia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Equidad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dad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389</TotalTime>
  <Words>802</Words>
  <Application>Microsoft Macintosh PowerPoint</Application>
  <PresentationFormat>Presentación en pantalla (4:3)</PresentationFormat>
  <Paragraphs>101</Paragraphs>
  <Slides>16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17" baseType="lpstr">
      <vt:lpstr>Equidad</vt:lpstr>
      <vt:lpstr>CASO SEALTIEL ALATRISTE PLAN DE RR.PP. </vt:lpstr>
      <vt:lpstr>Situación</vt:lpstr>
      <vt:lpstr>Situación</vt:lpstr>
      <vt:lpstr>Situación</vt:lpstr>
      <vt:lpstr>Situación</vt:lpstr>
      <vt:lpstr>Situación</vt:lpstr>
      <vt:lpstr>Situación</vt:lpstr>
      <vt:lpstr>Objetivos del plan</vt:lpstr>
      <vt:lpstr>Público</vt:lpstr>
      <vt:lpstr>Estrategias</vt:lpstr>
      <vt:lpstr>Tácticas</vt:lpstr>
      <vt:lpstr>Tácticas</vt:lpstr>
      <vt:lpstr>Ejemplo de rueda de prensa</vt:lpstr>
      <vt:lpstr>Calendario</vt:lpstr>
      <vt:lpstr>Calendario</vt:lpstr>
      <vt:lpstr>Presupuesto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CASO SEALTIEL ALATRISTE PLAN DE RR.PP</dc:title>
  <dc:creator>Alice</dc:creator>
  <cp:lastModifiedBy>Octavio Islas</cp:lastModifiedBy>
  <cp:revision>23</cp:revision>
  <dcterms:created xsi:type="dcterms:W3CDTF">2012-02-26T20:43:30Z</dcterms:created>
  <dcterms:modified xsi:type="dcterms:W3CDTF">2012-03-14T01:40:42Z</dcterms:modified>
</cp:coreProperties>
</file>