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9" r:id="rId4"/>
    <p:sldId id="270" r:id="rId5"/>
    <p:sldId id="257" r:id="rId6"/>
    <p:sldId id="258" r:id="rId7"/>
    <p:sldId id="259" r:id="rId8"/>
    <p:sldId id="268" r:id="rId9"/>
    <p:sldId id="261" r:id="rId10"/>
    <p:sldId id="262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68" y="-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930C02C-9A2A-4160-ACDD-3610B46479B8}" type="datetimeFigureOut">
              <a:rPr lang="es-MX" smtClean="0"/>
              <a:pPr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00329C5-1611-49A3-B727-7DFB1AB06680}" type="slidenum">
              <a:rPr lang="es-MX" smtClean="0"/>
              <a:pPr/>
              <a:t>‹Nr.›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OPINIÓN PÚBLICA Y PERSUASIÓN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1600" dirty="0" smtClean="0"/>
              <a:t>Gabriela Bocanegra</a:t>
            </a:r>
          </a:p>
          <a:p>
            <a:r>
              <a:rPr lang="es-MX" sz="1600" dirty="0" smtClean="0"/>
              <a:t>Alice </a:t>
            </a:r>
            <a:r>
              <a:rPr lang="es-MX" sz="1600" dirty="0" err="1" smtClean="0"/>
              <a:t>Colson</a:t>
            </a:r>
            <a:endParaRPr lang="es-MX" sz="1600" dirty="0" smtClean="0"/>
          </a:p>
          <a:p>
            <a:r>
              <a:rPr lang="es-MX" sz="1600" dirty="0" smtClean="0"/>
              <a:t>Patricia Parra</a:t>
            </a:r>
          </a:p>
          <a:p>
            <a:r>
              <a:rPr lang="es-MX" sz="1600" dirty="0" smtClean="0"/>
              <a:t>Montserrat Rodríguez</a:t>
            </a:r>
          </a:p>
          <a:p>
            <a:r>
              <a:rPr lang="es-MX" sz="1600" dirty="0" smtClean="0"/>
              <a:t>Mario </a:t>
            </a:r>
            <a:r>
              <a:rPr lang="es-MX" sz="1600" dirty="0" err="1" smtClean="0"/>
              <a:t>Agoitia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773599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¿Qué es la opinión pública?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smtClean="0"/>
              <a:t>Evasiva y difícil de cuantificar </a:t>
            </a:r>
          </a:p>
          <a:p>
            <a:r>
              <a:rPr lang="es-ES_tradnl" dirty="0" smtClean="0"/>
              <a:t>Poca unanimidad </a:t>
            </a:r>
          </a:p>
          <a:p>
            <a:r>
              <a:rPr lang="es-ES_tradnl" dirty="0" smtClean="0"/>
              <a:t>Solo un reducido número de personas, en un determinado momento, sobre un tema en particular</a:t>
            </a:r>
          </a:p>
          <a:p>
            <a:r>
              <a:rPr lang="es-ES_tradnl" dirty="0" smtClean="0"/>
              <a:t>Según </a:t>
            </a:r>
            <a:r>
              <a:rPr lang="es-ES_tradnl" dirty="0" err="1" smtClean="0"/>
              <a:t>Noelle-Neumann</a:t>
            </a:r>
            <a:r>
              <a:rPr lang="es-ES_tradnl" dirty="0" smtClean="0"/>
              <a:t> “Opinión es sobre temas controvertidos que uno puede expresar en público sin aislarse” </a:t>
            </a:r>
          </a:p>
          <a:p>
            <a:r>
              <a:rPr lang="es-ES_tradnl" dirty="0" smtClean="0"/>
              <a:t>Es la suma de las opiniones individuales sobre una cuestión que afecta a dichos individuos   </a:t>
            </a:r>
          </a:p>
          <a:p>
            <a:r>
              <a:rPr lang="es-ES_tradnl" dirty="0" smtClean="0"/>
              <a:t>Conjunto de puntos de vista de personas interesadas en un tema</a:t>
            </a:r>
          </a:p>
          <a:p>
            <a:r>
              <a:rPr lang="es-ES_tradnl" dirty="0" smtClean="0"/>
              <a:t>Sensible a acontecimientos. Nunca los anticipa, solo reacciona a ellos. </a:t>
            </a:r>
          </a:p>
        </p:txBody>
      </p:sp>
    </p:spTree>
    <p:extLst>
      <p:ext uri="{BB962C8B-B14F-4D97-AF65-F5344CB8AC3E}">
        <p14:creationId xmlns:p14="http://schemas.microsoft.com/office/powerpoint/2010/main" val="1503426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Líderes de opinión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>
            <a:normAutofit/>
          </a:bodyPr>
          <a:lstStyle/>
          <a:p>
            <a:r>
              <a:rPr lang="es-MX" dirty="0" smtClean="0"/>
              <a:t>Muy interesados en el tema</a:t>
            </a:r>
            <a:br>
              <a:rPr lang="es-MX" dirty="0" smtClean="0"/>
            </a:br>
            <a:r>
              <a:rPr lang="es-MX" dirty="0" smtClean="0"/>
              <a:t>Más informados al respecto que la media</a:t>
            </a:r>
            <a:br>
              <a:rPr lang="es-MX" dirty="0" smtClean="0"/>
            </a:br>
            <a:r>
              <a:rPr lang="es-MX" dirty="0" smtClean="0"/>
              <a:t>Ávidos consumidores de los medios de comunicación </a:t>
            </a:r>
            <a:br>
              <a:rPr lang="es-MX" dirty="0" smtClean="0"/>
            </a:br>
            <a:r>
              <a:rPr lang="es-MX" dirty="0" smtClean="0"/>
              <a:t>Primeros en aplicar las nuevas ideas</a:t>
            </a:r>
            <a:br>
              <a:rPr lang="es-MX" dirty="0" smtClean="0"/>
            </a:br>
            <a:r>
              <a:rPr lang="es-MX" dirty="0" smtClean="0"/>
              <a:t>Buenos organizadores, pueden lograr que la gente actúe</a:t>
            </a:r>
          </a:p>
          <a:p>
            <a:endParaRPr lang="es-MX" dirty="0" smtClean="0"/>
          </a:p>
          <a:p>
            <a:r>
              <a:rPr lang="es-MX" dirty="0" smtClean="0"/>
              <a:t>Pueden ser:</a:t>
            </a:r>
          </a:p>
          <a:p>
            <a:pPr lvl="1"/>
            <a:r>
              <a:rPr lang="es-MX" dirty="0" smtClean="0"/>
              <a:t>Formales- debido a su posición, líderes de poder Informales- debido a característica peculiar.</a:t>
            </a:r>
          </a:p>
          <a:p>
            <a:endParaRPr lang="es-MX" dirty="0" smtClean="0"/>
          </a:p>
          <a:p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Flujo de Opinión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052736"/>
            <a:ext cx="7842448" cy="3886200"/>
          </a:xfrm>
        </p:spPr>
        <p:txBody>
          <a:bodyPr/>
          <a:lstStyle/>
          <a:p>
            <a:r>
              <a:rPr lang="es-MX" dirty="0" smtClean="0"/>
              <a:t>Teoría del doble flujo de comunicación.- La opinión pública se forma a partir de las opiniones de personas que se han tomado el tiempo para comparar, evaluar información y formarse una opinión. </a:t>
            </a:r>
          </a:p>
          <a:p>
            <a:endParaRPr lang="es-MX" dirty="0" smtClean="0"/>
          </a:p>
          <a:p>
            <a:r>
              <a:rPr lang="es-MX" dirty="0" smtClean="0"/>
              <a:t>Modelo del flujo en múltiples etapas.- </a:t>
            </a:r>
          </a:p>
          <a:p>
            <a:pPr>
              <a:buNone/>
            </a:pPr>
            <a:r>
              <a:rPr lang="es-MX" dirty="0" smtClean="0"/>
              <a:t>Los que crean opinión </a:t>
            </a:r>
            <a:r>
              <a:rPr lang="es-MX" dirty="0" smtClean="0">
                <a:sym typeface="Wingdings" pitchFamily="2" charset="2"/>
              </a:rPr>
              <a:t> </a:t>
            </a:r>
            <a:r>
              <a:rPr lang="es-MX" dirty="0" smtClean="0"/>
              <a:t>público atento </a:t>
            </a:r>
            <a:r>
              <a:rPr lang="es-MX" dirty="0" smtClean="0">
                <a:sym typeface="Wingdings" pitchFamily="2" charset="2"/>
              </a:rPr>
              <a:t> </a:t>
            </a:r>
            <a:r>
              <a:rPr lang="es-MX" dirty="0" smtClean="0"/>
              <a:t>público no atento 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468560" y="539911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 smtClean="0"/>
              <a:t>El papel de los MDC Social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PE" dirty="0" smtClean="0">
                <a:solidFill>
                  <a:schemeClr val="tx1"/>
                </a:solidFill>
              </a:rPr>
              <a:t>Utilización de MDC de masas: radio, tv, periódicos y revistas.</a:t>
            </a:r>
          </a:p>
          <a:p>
            <a:pPr>
              <a:buNone/>
            </a:pPr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Divulgación rápida.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Profesionales de RR.PP realizan rol importante en la creación de opinión pública -&gt; ofrecen información que los MDC divulgan.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Existen 3 teorías sobre los efectos de los MDC. </a:t>
            </a:r>
            <a:endParaRPr lang="es-P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8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47112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s-PE" dirty="0" smtClean="0"/>
              <a:t>1. Teoría del establecimiento de la agenda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>
                <a:solidFill>
                  <a:schemeClr val="tx1"/>
                </a:solidFill>
              </a:rPr>
              <a:t>Las personas tienen a hablar acerca de lo que han visto, leído u odio. 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Los MDC de masas funcionan como nexo de factores mediáticos e influencias (J. </a:t>
            </a:r>
            <a:r>
              <a:rPr lang="es-PE" dirty="0" err="1" smtClean="0">
                <a:solidFill>
                  <a:schemeClr val="tx1"/>
                </a:solidFill>
              </a:rPr>
              <a:t>Klapper</a:t>
            </a:r>
            <a:r>
              <a:rPr lang="es-PE" dirty="0" smtClean="0">
                <a:solidFill>
                  <a:schemeClr val="tx1"/>
                </a:solidFill>
              </a:rPr>
              <a:t>).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MDC transmiten una serie de atributos sobre los asuntos de las informaciones periodísticas.</a:t>
            </a:r>
            <a:endParaRPr lang="es-P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68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8889" y="385936"/>
            <a:ext cx="4339208" cy="838200"/>
          </a:xfrm>
        </p:spPr>
        <p:txBody>
          <a:bodyPr>
            <a:normAutofit/>
          </a:bodyPr>
          <a:lstStyle/>
          <a:p>
            <a:r>
              <a:rPr lang="es-PE" sz="2400" dirty="0" smtClean="0"/>
              <a:t>2. Teoría de la dependencia de los medios</a:t>
            </a:r>
            <a:endParaRPr lang="es-PE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4267200" cy="5589240"/>
          </a:xfrm>
        </p:spPr>
        <p:txBody>
          <a:bodyPr>
            <a:normAutofit/>
          </a:bodyPr>
          <a:lstStyle/>
          <a:p>
            <a:r>
              <a:rPr lang="es-PE" dirty="0" smtClean="0">
                <a:solidFill>
                  <a:schemeClr val="tx1"/>
                </a:solidFill>
              </a:rPr>
              <a:t>Cuando las personas no poseen información, los MDC Social desempeñan el rol de decir qué es lo que la gente tiene que pensar.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Efectos mayores al no poder contrastar información.</a:t>
            </a:r>
          </a:p>
          <a:p>
            <a:endParaRPr lang="es-PE" dirty="0" smtClean="0">
              <a:solidFill>
                <a:schemeClr val="tx1"/>
              </a:solidFill>
            </a:endParaRPr>
          </a:p>
          <a:p>
            <a:r>
              <a:rPr lang="es-PE" dirty="0" smtClean="0">
                <a:solidFill>
                  <a:schemeClr val="tx1"/>
                </a:solidFill>
              </a:rPr>
              <a:t>Muchas veces la información primaria proviene de portadores de empresas -&gt; oportunidad para profesionales de RR.PP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644008" y="1224136"/>
            <a:ext cx="4427984" cy="55892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Los profesionales de RR.PP ayudan a encuadrar (elegir y enmarcar) algunos temas que luego son seleccionados por la prensa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s-PE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s-PE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Los americanos tienden</a:t>
            </a:r>
            <a:r>
              <a:rPr kumimoji="0" lang="es-PE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 depender de la versión de la realidad ofrecida en los MDC. </a:t>
            </a:r>
            <a:endParaRPr kumimoji="0" lang="es-P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804792" y="188640"/>
            <a:ext cx="4339208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400" b="0" i="0" u="none" strike="noStrike" kern="1200" cap="all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499992" y="1052736"/>
            <a:ext cx="45719" cy="5733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841304" y="44624"/>
            <a:ext cx="4339208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PE" sz="2400" dirty="0" smtClean="0"/>
              <a:t>3. Teoría del encuadre</a:t>
            </a:r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80406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Persuasión: omnipresente en nuestras vidas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El concepto existe desde la antigua Grecia.</a:t>
            </a:r>
          </a:p>
          <a:p>
            <a:endParaRPr lang="es-MX" dirty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La visión dominante de las RR.PP es la de una comunicación omnipresente en nombre de los clientes.</a:t>
            </a:r>
          </a:p>
          <a:p>
            <a:endParaRPr lang="es-MX" dirty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Cambia o neutraliza opiniones hostiles; cristaliza opiniones latentes; conserva opiniones favorables.</a:t>
            </a:r>
          </a:p>
          <a:p>
            <a:endParaRPr lang="es-MX" dirty="0" smtClean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927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8432" cy="16002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Factores de la comunicación persuasiva</a:t>
            </a:r>
            <a:endParaRPr lang="es-MX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683568" y="620688"/>
            <a:ext cx="4041775" cy="639762"/>
          </a:xfrm>
        </p:spPr>
        <p:txBody>
          <a:bodyPr/>
          <a:lstStyle/>
          <a:p>
            <a:r>
              <a:rPr lang="es-MX" dirty="0" smtClean="0"/>
              <a:t>Factores de la comunicación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490665" y="476672"/>
            <a:ext cx="4041775" cy="3951288"/>
          </a:xfrm>
        </p:spPr>
        <p:txBody>
          <a:bodyPr>
            <a:normAutofit lnSpcReduction="10000"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Análisis del público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Credibilidad de la fuente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Apelación del interés propio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Claridad del mensaje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Contexto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Participación del público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Acción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Contenido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Discurso persuasivo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1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Propaganda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Intento deliberado de configurar las percepciones, manipular las ideas y dirigir el comportamiento para lograr una respuesta que fomenta la intención deseada del propagandista”.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07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Persuasión y manipulación</a:t>
            </a:r>
            <a:endParaRPr lang="es-MX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Los profesionales de RR.PP tienen un gran poder de influir y manipular a la gente: pero la persuasión no es una ciencia exacta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Dos variables en los mensajes persuasivos: la selectividad y la relación interpersonales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4 limitaciones que afectan a los mensajes persuasivos: </a:t>
            </a:r>
          </a:p>
          <a:p>
            <a:pPr lvl="5"/>
            <a:r>
              <a:rPr lang="es-MX" dirty="0">
                <a:solidFill>
                  <a:schemeClr val="tx1"/>
                </a:solidFill>
              </a:rPr>
              <a:t>F</a:t>
            </a:r>
            <a:r>
              <a:rPr lang="es-MX" dirty="0" smtClean="0">
                <a:solidFill>
                  <a:schemeClr val="tx1"/>
                </a:solidFill>
              </a:rPr>
              <a:t>alta de penetración del mensaje</a:t>
            </a:r>
          </a:p>
          <a:p>
            <a:pPr lvl="5"/>
            <a:r>
              <a:rPr lang="es-MX" dirty="0" smtClean="0">
                <a:solidFill>
                  <a:schemeClr val="tx1"/>
                </a:solidFill>
              </a:rPr>
              <a:t>Mensajes contradictorios</a:t>
            </a:r>
          </a:p>
          <a:p>
            <a:pPr lvl="5"/>
            <a:r>
              <a:rPr lang="es-MX" dirty="0" smtClean="0">
                <a:solidFill>
                  <a:schemeClr val="tx1"/>
                </a:solidFill>
              </a:rPr>
              <a:t>Selección propia</a:t>
            </a:r>
          </a:p>
          <a:p>
            <a:pPr lvl="5"/>
            <a:r>
              <a:rPr lang="es-MX" dirty="0" smtClean="0">
                <a:solidFill>
                  <a:schemeClr val="tx1"/>
                </a:solidFill>
              </a:rPr>
              <a:t>Percepción propia</a:t>
            </a:r>
          </a:p>
          <a:p>
            <a:pPr lvl="5"/>
            <a:endParaRPr lang="es-MX" dirty="0" smtClean="0"/>
          </a:p>
          <a:p>
            <a:pPr lvl="6"/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0648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Persuasión y manipulación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836712"/>
            <a:ext cx="7543800" cy="3886200"/>
          </a:xfrm>
        </p:spPr>
        <p:txBody>
          <a:bodyPr>
            <a:noAutofit/>
          </a:bodyPr>
          <a:lstStyle/>
          <a:p>
            <a:r>
              <a:rPr lang="es-MX" sz="1800" dirty="0" smtClean="0">
                <a:solidFill>
                  <a:schemeClr val="tx1"/>
                </a:solidFill>
              </a:rPr>
              <a:t>Falta de penetración del mensaje:</a:t>
            </a:r>
          </a:p>
          <a:p>
            <a:pPr lvl="1"/>
            <a:r>
              <a:rPr lang="es-MX" sz="1800" dirty="0" smtClean="0">
                <a:solidFill>
                  <a:schemeClr val="tx1"/>
                </a:solidFill>
              </a:rPr>
              <a:t>Durante la difusión por los medios de comunicación, no todo el mundo va acceder al mismo medio, es decir al mensaje</a:t>
            </a:r>
          </a:p>
          <a:p>
            <a:pPr lvl="1"/>
            <a:r>
              <a:rPr lang="es-MX" sz="1800" dirty="0" smtClean="0">
                <a:solidFill>
                  <a:schemeClr val="tx1"/>
                </a:solidFill>
              </a:rPr>
              <a:t>Problema de distorsión de los problemas filtrados por los medios: se pueden cambiar los contextos o los puntos clave</a:t>
            </a:r>
          </a:p>
          <a:p>
            <a:r>
              <a:rPr lang="es-MX" sz="1800" dirty="0" smtClean="0">
                <a:solidFill>
                  <a:schemeClr val="tx1"/>
                </a:solidFill>
              </a:rPr>
              <a:t>Mensajes contradictorios</a:t>
            </a:r>
          </a:p>
          <a:p>
            <a:pPr lvl="1"/>
            <a:r>
              <a:rPr lang="es-MX" sz="1800" dirty="0" smtClean="0">
                <a:solidFill>
                  <a:schemeClr val="tx1"/>
                </a:solidFill>
              </a:rPr>
              <a:t>Un mensaje no se recibe puro (filtro de creencias, de estructura social, genero, cultura)</a:t>
            </a:r>
          </a:p>
          <a:p>
            <a:r>
              <a:rPr lang="es-MX" sz="1800" dirty="0" smtClean="0">
                <a:solidFill>
                  <a:schemeClr val="tx1"/>
                </a:solidFill>
              </a:rPr>
              <a:t>Selección propia</a:t>
            </a:r>
          </a:p>
          <a:p>
            <a:pPr lvl="1"/>
            <a:r>
              <a:rPr lang="es-MX" sz="1800" dirty="0" smtClean="0">
                <a:solidFill>
                  <a:schemeClr val="tx1"/>
                </a:solidFill>
              </a:rPr>
              <a:t>La gente tiene un poder de elección, y suele ignorar los mensajes que tratan de cambiar sus costumbres.</a:t>
            </a:r>
          </a:p>
          <a:p>
            <a:r>
              <a:rPr lang="es-MX" sz="1800" dirty="0" smtClean="0">
                <a:solidFill>
                  <a:schemeClr val="tx1"/>
                </a:solidFill>
              </a:rPr>
              <a:t>Percepción propia</a:t>
            </a:r>
          </a:p>
          <a:p>
            <a:pPr lvl="1"/>
            <a:r>
              <a:rPr lang="es-MX" sz="1800" dirty="0" smtClean="0">
                <a:solidFill>
                  <a:schemeClr val="tx1"/>
                </a:solidFill>
              </a:rPr>
              <a:t>La gente percibe a una misma información de diferente manera</a:t>
            </a:r>
          </a:p>
          <a:p>
            <a:endParaRPr lang="es-MX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MX" sz="1800" dirty="0" smtClean="0">
                <a:solidFill>
                  <a:schemeClr val="tx1"/>
                </a:solidFill>
              </a:rPr>
              <a:t>			</a:t>
            </a:r>
            <a:endParaRPr lang="es-MX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94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ética de la persuasión</a:t>
            </a:r>
            <a:endParaRPr lang="es-MX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980728"/>
            <a:ext cx="7543800" cy="3886200"/>
          </a:xfrm>
        </p:spPr>
        <p:txBody>
          <a:bodyPr>
            <a:normAutofit fontScale="92500"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Un experto de RR.PP tiene que ejercer su profesión con ética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Existen algunas líneas directrices: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No se pueden utilizar pruebas falsas, razonamientos ilógicos, información incierta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No se puede recurrir a argumentos irrelevantes que distraen la atención, ni al odio o la intolerancia, ni solamente a emociones irracionales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Ne se puede ocultar el interés real, o cifras, o las potenciales consecuencias desagradables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No se pueden reducir las situaciones complejas a elecciones simplistas, ni se puede pretender la certeza cuando no hay</a:t>
            </a:r>
          </a:p>
          <a:p>
            <a:pPr lvl="1"/>
            <a:endParaRPr lang="es-MX" dirty="0" smtClean="0"/>
          </a:p>
          <a:p>
            <a:pPr lvl="1"/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56482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ética de la persuasión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Aunque se debe de actuar con ética, a veces el mundo de las RR.PP carece  de experiencia técnica o legal: pero en ningún caso es una excusa. 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Los mensajes persuasivos deben ser ciertos, honrados y sinceros: porque el mensaje en sí mismo es ya sospechoso, y porque la información engañosa no favorece el interés del publico. 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6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110</TotalTime>
  <Words>813</Words>
  <Application>Microsoft Macintosh PowerPoint</Application>
  <PresentationFormat>Presentación en pantalla (4:3)</PresentationFormat>
  <Paragraphs>100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NewsPrint</vt:lpstr>
      <vt:lpstr>OPINIÓN PÚBLICA Y PERSUASIÓN</vt:lpstr>
      <vt:lpstr>¿Qué es la opinión pública?</vt:lpstr>
      <vt:lpstr>Líderes de opinión</vt:lpstr>
      <vt:lpstr>Flujo de Opinión</vt:lpstr>
      <vt:lpstr>El papel de los MDC Social</vt:lpstr>
      <vt:lpstr>1. Teoría del establecimiento de la agenda</vt:lpstr>
      <vt:lpstr>2. Teoría de la dependencia de los medios</vt:lpstr>
      <vt:lpstr>Persuasión: omnipresente en nuestras vidas</vt:lpstr>
      <vt:lpstr>Factores de la comunicación persuasiva</vt:lpstr>
      <vt:lpstr>Propaganda</vt:lpstr>
      <vt:lpstr>Persuasión y manipulación</vt:lpstr>
      <vt:lpstr>Persuasión y manipulación</vt:lpstr>
      <vt:lpstr>La ética de la persuasión</vt:lpstr>
      <vt:lpstr>La ética de la persuasión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</dc:creator>
  <cp:lastModifiedBy>Octavio Islas</cp:lastModifiedBy>
  <cp:revision>8</cp:revision>
  <dcterms:created xsi:type="dcterms:W3CDTF">2012-02-03T04:32:45Z</dcterms:created>
  <dcterms:modified xsi:type="dcterms:W3CDTF">2012-02-06T17:15:48Z</dcterms:modified>
</cp:coreProperties>
</file>