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8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3A71F7-1F69-44A8-AF12-30B1C8108A85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CA2FB-EA98-4C2C-9074-055322A17F06}" type="slidenum">
              <a:rPr lang="es-MX" smtClean="0"/>
              <a:t>‹Nr.›</a:t>
            </a:fld>
            <a:endParaRPr lang="es-MX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3A71F7-1F69-44A8-AF12-30B1C8108A85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CA2FB-EA98-4C2C-9074-055322A17F06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3A71F7-1F69-44A8-AF12-30B1C8108A85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CA2FB-EA98-4C2C-9074-055322A17F06}" type="slidenum">
              <a:rPr lang="es-MX" smtClean="0"/>
              <a:t>‹Nr.›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3A71F7-1F69-44A8-AF12-30B1C8108A85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CA2FB-EA98-4C2C-9074-055322A17F06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3A71F7-1F69-44A8-AF12-30B1C8108A85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CA2FB-EA98-4C2C-9074-055322A17F06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3A71F7-1F69-44A8-AF12-30B1C8108A85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CA2FB-EA98-4C2C-9074-055322A17F06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3A71F7-1F69-44A8-AF12-30B1C8108A85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CA2FB-EA98-4C2C-9074-055322A17F06}" type="slidenum">
              <a:rPr lang="es-MX" smtClean="0"/>
              <a:t>‹Nr.›</a:t>
            </a:fld>
            <a:endParaRPr lang="es-MX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3A71F7-1F69-44A8-AF12-30B1C8108A85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CA2FB-EA98-4C2C-9074-055322A17F06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3A71F7-1F69-44A8-AF12-30B1C8108A85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CA2FB-EA98-4C2C-9074-055322A17F06}" type="slidenum">
              <a:rPr lang="es-MX" smtClean="0"/>
              <a:t>‹Nr.›</a:t>
            </a:fld>
            <a:endParaRPr lang="es-MX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3A71F7-1F69-44A8-AF12-30B1C8108A85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CA2FB-EA98-4C2C-9074-055322A17F06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3A71F7-1F69-44A8-AF12-30B1C8108A85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DCA2FB-EA98-4C2C-9074-055322A17F06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93A71F7-1F69-44A8-AF12-30B1C8108A85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MX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0DCA2FB-EA98-4C2C-9074-055322A17F06}" type="slidenum">
              <a:rPr lang="es-MX" smtClean="0"/>
              <a:t>‹Nr.›</a:t>
            </a:fld>
            <a:endParaRPr lang="es-MX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Comunicación 	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Capítulo 8 </a:t>
            </a:r>
            <a:endParaRPr lang="es-MX" dirty="0"/>
          </a:p>
        </p:txBody>
      </p:sp>
      <p:sp>
        <p:nvSpPr>
          <p:cNvPr id="4" name="3 CuadroTexto"/>
          <p:cNvSpPr txBox="1"/>
          <p:nvPr/>
        </p:nvSpPr>
        <p:spPr>
          <a:xfrm>
            <a:off x="6948264" y="5517232"/>
            <a:ext cx="18694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Edgar Rivera </a:t>
            </a:r>
          </a:p>
          <a:p>
            <a:r>
              <a:rPr lang="es-MX" dirty="0" smtClean="0"/>
              <a:t>Gabriela Campos </a:t>
            </a:r>
          </a:p>
          <a:p>
            <a:r>
              <a:rPr lang="es-MX" dirty="0" smtClean="0"/>
              <a:t>Sandra Márquez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-243408"/>
            <a:ext cx="7498080" cy="1143000"/>
          </a:xfrm>
        </p:spPr>
        <p:txBody>
          <a:bodyPr>
            <a:normAutofit/>
          </a:bodyPr>
          <a:lstStyle/>
          <a:p>
            <a:r>
              <a:rPr lang="es-MX" sz="2800" dirty="0" smtClean="0"/>
              <a:t>Los fines de la comunicación </a:t>
            </a:r>
            <a:endParaRPr lang="es-MX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620688"/>
            <a:ext cx="8100392" cy="2568352"/>
          </a:xfrm>
        </p:spPr>
        <p:txBody>
          <a:bodyPr>
            <a:normAutofit/>
          </a:bodyPr>
          <a:lstStyle/>
          <a:p>
            <a:r>
              <a:rPr lang="es-MX" sz="2000" dirty="0" smtClean="0"/>
              <a:t>La comunicación (fase de ejecución) es el tercer paso en el proceso de relaciones públicas </a:t>
            </a:r>
          </a:p>
          <a:p>
            <a:endParaRPr lang="es-MX" sz="2000" dirty="0" smtClean="0"/>
          </a:p>
          <a:p>
            <a:r>
              <a:rPr lang="es-MX" sz="2000" dirty="0" smtClean="0"/>
              <a:t>Objetivos: informar, persuadir, motivar o lograr la comprensión mutua </a:t>
            </a:r>
          </a:p>
          <a:p>
            <a:endParaRPr lang="es-MX" sz="2000" dirty="0" smtClean="0"/>
          </a:p>
          <a:p>
            <a:r>
              <a:rPr lang="es-MX" sz="2000" dirty="0" smtClean="0"/>
              <a:t>Kirk </a:t>
            </a:r>
            <a:r>
              <a:rPr lang="es-MX" sz="2000" dirty="0" err="1" smtClean="0"/>
              <a:t>Hallahan</a:t>
            </a:r>
            <a:r>
              <a:rPr lang="es-MX" sz="2000" dirty="0" smtClean="0"/>
              <a:t>- Modelo integrado de medios de relaciones públicas </a:t>
            </a:r>
            <a:endParaRPr lang="es-MX" sz="2000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971600" y="2646040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8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Una perspectiva de relaciones públicas </a:t>
            </a:r>
            <a:r>
              <a:rPr kumimoji="0" lang="es-MX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971600" y="3668960"/>
            <a:ext cx="8172400" cy="25683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s-MX" sz="2000" dirty="0" smtClean="0"/>
              <a:t>Patrick Johnson, editor de PR </a:t>
            </a:r>
            <a:r>
              <a:rPr lang="es-MX" sz="2000" dirty="0" err="1" smtClean="0"/>
              <a:t>Reporter</a:t>
            </a:r>
            <a:r>
              <a:rPr lang="es-MX" sz="2000" dirty="0" smtClean="0"/>
              <a:t>- un comunicador debe preguntarse si el mensaje es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es-MX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MX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1.-</a:t>
            </a:r>
            <a:r>
              <a:rPr kumimoji="0" lang="es-MX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Adecuado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s-MX" sz="2000" dirty="0" smtClean="0"/>
              <a:t>2.- Significativo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MX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3.- Fácil de recordar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s-MX" sz="2000" dirty="0" smtClean="0"/>
              <a:t>4.- Comprensible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MX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5.- Creíble para los posibles receptores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188640"/>
            <a:ext cx="8100392" cy="2808312"/>
          </a:xfrm>
        </p:spPr>
        <p:txBody>
          <a:bodyPr>
            <a:normAutofit fontScale="77500" lnSpcReduction="20000"/>
          </a:bodyPr>
          <a:lstStyle/>
          <a:p>
            <a:r>
              <a:rPr lang="es-MX" sz="2400" dirty="0" smtClean="0"/>
              <a:t>James </a:t>
            </a:r>
            <a:r>
              <a:rPr lang="es-MX" sz="2400" dirty="0" err="1" smtClean="0"/>
              <a:t>Grunig</a:t>
            </a:r>
            <a:r>
              <a:rPr lang="es-MX" sz="2400" dirty="0" smtClean="0"/>
              <a:t>- Cinco objetivos del comunicador </a:t>
            </a:r>
          </a:p>
          <a:p>
            <a:pPr>
              <a:buNone/>
            </a:pPr>
            <a:endParaRPr lang="es-MX" sz="2400" dirty="0" smtClean="0"/>
          </a:p>
          <a:p>
            <a:pPr>
              <a:buNone/>
            </a:pPr>
            <a:r>
              <a:rPr lang="es-MX" sz="2400" dirty="0" smtClean="0"/>
              <a:t>1.- Exposición del mensaje </a:t>
            </a:r>
          </a:p>
          <a:p>
            <a:pPr>
              <a:buNone/>
            </a:pPr>
            <a:r>
              <a:rPr lang="es-MX" sz="2400" dirty="0" smtClean="0"/>
              <a:t>2.- Difusión precisa del mensaje </a:t>
            </a:r>
          </a:p>
          <a:p>
            <a:pPr>
              <a:buNone/>
            </a:pPr>
            <a:r>
              <a:rPr lang="es-MX" sz="2400" dirty="0" smtClean="0"/>
              <a:t>3.- Aceptación del mensaje </a:t>
            </a:r>
          </a:p>
          <a:p>
            <a:pPr>
              <a:buNone/>
            </a:pPr>
            <a:r>
              <a:rPr lang="es-MX" sz="2400" dirty="0" smtClean="0"/>
              <a:t>4.- Cambio de actitud </a:t>
            </a:r>
          </a:p>
          <a:p>
            <a:pPr>
              <a:buNone/>
            </a:pPr>
            <a:r>
              <a:rPr lang="es-MX" sz="2400" dirty="0" smtClean="0"/>
              <a:t>5.- Cambio de comportamiento</a:t>
            </a:r>
          </a:p>
          <a:p>
            <a:pPr>
              <a:buNone/>
            </a:pPr>
            <a:endParaRPr lang="es-MX" sz="2000" dirty="0" smtClean="0"/>
          </a:p>
          <a:p>
            <a:pPr>
              <a:buNone/>
            </a:pPr>
            <a:r>
              <a:rPr lang="es-MX" sz="2000" dirty="0" smtClean="0"/>
              <a:t> </a:t>
            </a:r>
          </a:p>
          <a:p>
            <a:pPr>
              <a:buNone/>
            </a:pPr>
            <a:endParaRPr lang="es-MX" sz="2000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971600" y="2790056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8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Recepción del mensaje  </a:t>
            </a:r>
            <a:r>
              <a:rPr kumimoji="0" lang="es-MX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1043608" y="3789040"/>
            <a:ext cx="8100392" cy="28083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s-MX" sz="2000" dirty="0" smtClean="0"/>
              <a:t>David K. </a:t>
            </a:r>
            <a:r>
              <a:rPr lang="es-MX" sz="2000" dirty="0" err="1" smtClean="0"/>
              <a:t>Berlo</a:t>
            </a:r>
            <a:r>
              <a:rPr lang="es-MX" sz="2000" dirty="0" smtClean="0"/>
              <a:t>- Modelo de comunicación que consta de emisor/fuente (codificador), un mensaje, un canal y un receptor (descodificador)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lang="es-MX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s-MX" sz="2000" dirty="0" err="1" smtClean="0"/>
              <a:t>Wilbur</a:t>
            </a:r>
            <a:r>
              <a:rPr lang="es-MX" sz="2000" dirty="0" smtClean="0"/>
              <a:t> </a:t>
            </a:r>
            <a:r>
              <a:rPr lang="es-MX" sz="2000" dirty="0" err="1" smtClean="0"/>
              <a:t>Schramn</a:t>
            </a:r>
            <a:r>
              <a:rPr lang="es-MX" sz="2000" dirty="0" smtClean="0"/>
              <a:t>- Retroalimentación continua: proceso circular de investigación, planificación, comunicación y evaluación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s-MX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-243408"/>
            <a:ext cx="7498080" cy="1143000"/>
          </a:xfrm>
        </p:spPr>
        <p:txBody>
          <a:bodyPr>
            <a:normAutofit/>
          </a:bodyPr>
          <a:lstStyle/>
          <a:p>
            <a:r>
              <a:rPr lang="es-MX" sz="2800" dirty="0" smtClean="0"/>
              <a:t>La importancia de la comunicación bidireccional </a:t>
            </a:r>
            <a:endParaRPr lang="es-MX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620688"/>
            <a:ext cx="8172400" cy="4800600"/>
          </a:xfrm>
        </p:spPr>
        <p:txBody>
          <a:bodyPr>
            <a:normAutofit/>
          </a:bodyPr>
          <a:lstStyle/>
          <a:p>
            <a:r>
              <a:rPr lang="es-MX" sz="2000" dirty="0" smtClean="0"/>
              <a:t>Comunicación bidireccional o de doble sentido establece un diálogo entre el emisor y el receptor </a:t>
            </a:r>
          </a:p>
          <a:p>
            <a:endParaRPr lang="es-MX" sz="2000" dirty="0" smtClean="0"/>
          </a:p>
          <a:p>
            <a:r>
              <a:rPr lang="es-MX" sz="2000" dirty="0" err="1" smtClean="0"/>
              <a:t>Grunig</a:t>
            </a:r>
            <a:r>
              <a:rPr lang="es-MX" sz="2000" dirty="0" smtClean="0"/>
              <a:t>- Ideal modelo de relaciones públicas como una comunicación simétrica bidireccional </a:t>
            </a:r>
          </a:p>
          <a:p>
            <a:endParaRPr lang="es-MX" sz="2000" dirty="0" smtClean="0"/>
          </a:p>
          <a:p>
            <a:r>
              <a:rPr lang="es-MX" sz="2000" dirty="0" smtClean="0"/>
              <a:t>Las barreras de la comunicación cuando se utilizan medios de comunicación de masas </a:t>
            </a:r>
          </a:p>
          <a:p>
            <a:endParaRPr lang="es-MX" sz="2000" dirty="0" smtClean="0"/>
          </a:p>
          <a:p>
            <a:r>
              <a:rPr lang="es-MX" sz="2000" dirty="0" smtClean="0"/>
              <a:t>Retroalimentación como alimento inherente al proceso de comunicación</a:t>
            </a:r>
            <a:endParaRPr lang="es-MX" sz="2000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971600" y="3942184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Atención</a:t>
            </a:r>
            <a:r>
              <a:rPr kumimoji="0" lang="es-MX" sz="28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al mensaje 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971600" y="4893096"/>
            <a:ext cx="817240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s-MX" sz="2000" dirty="0" smtClean="0"/>
              <a:t>Teoría de los usos y gratificaciones de los medios de la comunicación. El proceso de comunicación es interactivo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lang="es-MX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s-MX" sz="2000" dirty="0" err="1" smtClean="0"/>
              <a:t>Grunig</a:t>
            </a:r>
            <a:r>
              <a:rPr lang="es-MX" sz="2000" dirty="0" smtClean="0"/>
              <a:t> y </a:t>
            </a:r>
            <a:r>
              <a:rPr lang="es-MX" sz="2000" dirty="0" err="1" smtClean="0"/>
              <a:t>Hunt</a:t>
            </a:r>
            <a:r>
              <a:rPr lang="es-MX" sz="2000" dirty="0" smtClean="0"/>
              <a:t>- Dos tipos de públicos: los que buscan de forma activa la información y los que la procesan de forma pasiva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-243408"/>
            <a:ext cx="7498080" cy="1143000"/>
          </a:xfrm>
        </p:spPr>
        <p:txBody>
          <a:bodyPr>
            <a:normAutofit/>
          </a:bodyPr>
          <a:lstStyle/>
          <a:p>
            <a:r>
              <a:rPr lang="es-MX" sz="2800" dirty="0" smtClean="0"/>
              <a:t>Otros conceptos para acaparar la atención</a:t>
            </a:r>
            <a:endParaRPr lang="es-MX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620688"/>
            <a:ext cx="8172400" cy="3528392"/>
          </a:xfrm>
        </p:spPr>
        <p:txBody>
          <a:bodyPr/>
          <a:lstStyle/>
          <a:p>
            <a:r>
              <a:rPr lang="es-MX" sz="2000" dirty="0" smtClean="0"/>
              <a:t>Estrategias de comunicación incluyendo medios que afecten a la vista y al oído</a:t>
            </a:r>
          </a:p>
          <a:p>
            <a:pPr>
              <a:buNone/>
            </a:pPr>
            <a:endParaRPr lang="es-MX" sz="2000" dirty="0" smtClean="0"/>
          </a:p>
          <a:p>
            <a:r>
              <a:rPr lang="es-MX" sz="2000" dirty="0" smtClean="0"/>
              <a:t>Crear un sentimiento de necesidad para crear atención </a:t>
            </a:r>
          </a:p>
          <a:p>
            <a:endParaRPr lang="es-MX" sz="2000" dirty="0" smtClean="0"/>
          </a:p>
          <a:p>
            <a:r>
              <a:rPr lang="es-MX" sz="2000" dirty="0" smtClean="0"/>
              <a:t>Comunicar lo más importante al inicio y terminar con una breve síntesis </a:t>
            </a:r>
          </a:p>
          <a:p>
            <a:endParaRPr lang="es-MX" sz="2000" dirty="0" smtClean="0"/>
          </a:p>
          <a:p>
            <a:r>
              <a:rPr lang="es-MX" sz="2000" dirty="0" smtClean="0"/>
              <a:t>Empezar el mensaje reflejando valores y predisposiciones del público </a:t>
            </a:r>
          </a:p>
          <a:p>
            <a:pPr>
              <a:buNone/>
            </a:pPr>
            <a:endParaRPr lang="es-MX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971600" y="3356992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Comprensión</a:t>
            </a:r>
            <a:r>
              <a:rPr kumimoji="0" lang="es-MX" sz="28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del mensaje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971600" y="4221088"/>
            <a:ext cx="8172400" cy="273630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s-MX" sz="2000" dirty="0" smtClean="0"/>
              <a:t>La palabras son los símbolos más comunes comprendidos por el emisor y el receptor </a:t>
            </a:r>
            <a:endParaRPr lang="es-MX" sz="3200" dirty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lang="es-MX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s-MX" sz="2000" dirty="0" smtClean="0"/>
              <a:t>Si el idioma entre estos dos es diferente entonces la comunicación se dificulta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lang="es-MX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s-MX" sz="2000" dirty="0" smtClean="0"/>
              <a:t>Se exigen comunicadores informados de las diferencias culturales </a:t>
            </a:r>
            <a:endParaRPr lang="es-MX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>
                <a:effectLst/>
              </a:rPr>
              <a:t>Escribir con Claridad</a:t>
            </a:r>
            <a:r>
              <a:rPr lang="es-MX" dirty="0">
                <a:effectLst/>
              </a:rPr>
              <a:t/>
            </a:r>
            <a:br>
              <a:rPr lang="es-MX" dirty="0">
                <a:effectLst/>
              </a:rPr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Mensajes que se ajusten en contenido y estructura  tomando en cuenta las características del </a:t>
            </a:r>
            <a:r>
              <a:rPr lang="es-MX" dirty="0" smtClean="0"/>
              <a:t>público</a:t>
            </a:r>
          </a:p>
          <a:p>
            <a:r>
              <a:rPr lang="es-MX" dirty="0" smtClean="0"/>
              <a:t>Aplicar </a:t>
            </a:r>
            <a:r>
              <a:rPr lang="es-MX" dirty="0"/>
              <a:t>formulas de legibilidad antes de que se difundan de manera masiva:  MÁS SENCILLO = FACILIDAD DE COMPRENSIÓN DEL MENSAJE </a:t>
            </a:r>
          </a:p>
        </p:txBody>
      </p:sp>
    </p:spTree>
    <p:extLst>
      <p:ext uri="{BB962C8B-B14F-4D97-AF65-F5344CB8AC3E}">
        <p14:creationId xmlns:p14="http://schemas.microsoft.com/office/powerpoint/2010/main" val="2935262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>
                <a:effectLst/>
              </a:rPr>
              <a:t>Técnicas para dar claridad a un mensaje</a:t>
            </a:r>
            <a:r>
              <a:rPr lang="es-MX" dirty="0">
                <a:effectLst/>
              </a:rPr>
              <a:t/>
            </a:r>
            <a:br>
              <a:rPr lang="es-MX" dirty="0">
                <a:effectLst/>
              </a:rPr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MX" dirty="0"/>
              <a:t>El uso de SÍMBOLOS, SIGLAS Y ESLÓGANES Pez Cristiano</a:t>
            </a:r>
          </a:p>
          <a:p>
            <a:pPr lvl="0"/>
            <a:r>
              <a:rPr lang="en-US" dirty="0" smtClean="0"/>
              <a:t>- ONU </a:t>
            </a:r>
            <a:endParaRPr lang="es-MX" dirty="0"/>
          </a:p>
          <a:p>
            <a:pPr lvl="0"/>
            <a:r>
              <a:rPr lang="en-US" dirty="0" smtClean="0"/>
              <a:t>- Just </a:t>
            </a:r>
            <a:r>
              <a:rPr lang="en-US" dirty="0"/>
              <a:t>do it (Nike) </a:t>
            </a:r>
            <a:endParaRPr lang="es-MX" dirty="0"/>
          </a:p>
          <a:p>
            <a:endParaRPr lang="es-MX" dirty="0"/>
          </a:p>
          <a:p>
            <a:r>
              <a:rPr lang="es-MX" dirty="0"/>
              <a:t>Evitar la Jerga LENGUAJE COTIDIANO, SENCILLO, DIRECTO, CLARO </a:t>
            </a:r>
          </a:p>
          <a:p>
            <a:r>
              <a:rPr lang="es-MX" dirty="0"/>
              <a:t>Evitar los Clichés y superlativos </a:t>
            </a:r>
          </a:p>
          <a:p>
            <a:r>
              <a:rPr lang="es-MX" dirty="0"/>
              <a:t>Evitar los eufemismos  &lt; una frase o palabra inofensiva menos directa  y peyorativa que aquella que realmente está representando&gt;   NO USAR DOBLE LENGUAJE </a:t>
            </a:r>
          </a:p>
          <a:p>
            <a:r>
              <a:rPr lang="es-MX" dirty="0"/>
              <a:t>Evitar Lenguaje Peyorativo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3539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>
                <a:effectLst/>
              </a:rPr>
              <a:t>Creer en el mensaje</a:t>
            </a:r>
            <a:r>
              <a:rPr lang="es-MX" dirty="0">
                <a:effectLst/>
              </a:rPr>
              <a:t/>
            </a:r>
            <a:br>
              <a:rPr lang="es-MX" dirty="0">
                <a:effectLst/>
              </a:rPr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/>
              <a:t>Fuente de Credibilidad ANUNCIO vs PERIÓDICO </a:t>
            </a:r>
          </a:p>
          <a:p>
            <a:r>
              <a:rPr lang="es-MX" dirty="0"/>
              <a:t>Representante ideal (reputación) </a:t>
            </a:r>
          </a:p>
          <a:p>
            <a:r>
              <a:rPr lang="es-MX" dirty="0"/>
              <a:t>Efecto adormecedor =  Tendencia decreciente  a que se rechacen los materiales ofrecidos por una fuente no creíble. </a:t>
            </a:r>
          </a:p>
          <a:p>
            <a:r>
              <a:rPr lang="es-MX" dirty="0"/>
              <a:t>Disonancia Cognitiva: Mis creencias sobre las nuevas ideas y la información veraz que se me proporcione para cambiar mi forma de pensar</a:t>
            </a:r>
          </a:p>
        </p:txBody>
      </p:sp>
    </p:spTree>
    <p:extLst>
      <p:ext uri="{BB962C8B-B14F-4D97-AF65-F5344CB8AC3E}">
        <p14:creationId xmlns:p14="http://schemas.microsoft.com/office/powerpoint/2010/main" val="1432232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>
                <a:effectLst/>
              </a:rPr>
              <a:t>Actuar en función del Mensaje</a:t>
            </a:r>
            <a:r>
              <a:rPr lang="es-MX" dirty="0">
                <a:effectLst/>
              </a:rPr>
              <a:t/>
            </a:r>
            <a:br>
              <a:rPr lang="es-MX" dirty="0">
                <a:effectLst/>
              </a:rPr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s-MX" dirty="0"/>
              <a:t>Objetivo = influir sobre el receptor  “Convencer a la gente</a:t>
            </a:r>
            <a:r>
              <a:rPr lang="es-MX" dirty="0" smtClean="0"/>
              <a:t>”</a:t>
            </a:r>
          </a:p>
          <a:p>
            <a:endParaRPr lang="es-MX" dirty="0"/>
          </a:p>
          <a:p>
            <a:r>
              <a:rPr lang="es-MX" dirty="0"/>
              <a:t>Proceso de adopción en 5 etapas: </a:t>
            </a:r>
          </a:p>
          <a:p>
            <a:pPr marL="82296" lvl="0" indent="0">
              <a:buNone/>
            </a:pPr>
            <a:r>
              <a:rPr lang="es-MX" dirty="0" smtClean="0"/>
              <a:t>- Concienciación</a:t>
            </a:r>
            <a:endParaRPr lang="es-MX" dirty="0"/>
          </a:p>
          <a:p>
            <a:pPr marL="82296" lvl="0" indent="0">
              <a:buNone/>
            </a:pPr>
            <a:r>
              <a:rPr lang="es-MX" dirty="0" smtClean="0"/>
              <a:t>- Interés </a:t>
            </a:r>
            <a:endParaRPr lang="es-MX" dirty="0"/>
          </a:p>
          <a:p>
            <a:pPr marL="82296" lvl="0" indent="0">
              <a:buNone/>
            </a:pPr>
            <a:r>
              <a:rPr lang="es-MX" dirty="0" smtClean="0"/>
              <a:t>- Evaluación </a:t>
            </a:r>
            <a:endParaRPr lang="es-MX" dirty="0"/>
          </a:p>
          <a:p>
            <a:pPr marL="82296" lvl="0" indent="0">
              <a:buNone/>
            </a:pPr>
            <a:r>
              <a:rPr lang="es-MX" dirty="0" smtClean="0"/>
              <a:t>- Prueba </a:t>
            </a:r>
            <a:endParaRPr lang="es-MX" dirty="0"/>
          </a:p>
          <a:p>
            <a:pPr marL="82296" lvl="0" indent="0">
              <a:buNone/>
            </a:pPr>
            <a:r>
              <a:rPr lang="es-MX" dirty="0" smtClean="0"/>
              <a:t>- Adopción </a:t>
            </a:r>
            <a:endParaRPr lang="es-MX" dirty="0"/>
          </a:p>
          <a:p>
            <a:pPr marL="82296" indent="0">
              <a:buNone/>
            </a:pPr>
            <a:r>
              <a:rPr lang="es-MX" dirty="0"/>
              <a:t> </a:t>
            </a:r>
            <a:endParaRPr lang="es-MX" dirty="0" smtClean="0"/>
          </a:p>
          <a:p>
            <a:pPr marL="82296" indent="0">
              <a:buNone/>
            </a:pPr>
            <a:r>
              <a:rPr lang="es-MX" dirty="0" smtClean="0"/>
              <a:t>Factores </a:t>
            </a:r>
            <a:r>
              <a:rPr lang="es-MX" dirty="0"/>
              <a:t>que afectan al proceso de adopción</a:t>
            </a:r>
          </a:p>
          <a:p>
            <a:pPr lvl="0"/>
            <a:r>
              <a:rPr lang="es-MX" dirty="0"/>
              <a:t>Ventaja relativa</a:t>
            </a:r>
          </a:p>
          <a:p>
            <a:pPr lvl="0"/>
            <a:r>
              <a:rPr lang="es-MX" dirty="0"/>
              <a:t>Compatibilidad</a:t>
            </a:r>
          </a:p>
          <a:p>
            <a:pPr lvl="0"/>
            <a:r>
              <a:rPr lang="es-MX" dirty="0"/>
              <a:t>Complejidad</a:t>
            </a:r>
          </a:p>
          <a:p>
            <a:pPr lvl="0"/>
            <a:r>
              <a:rPr lang="es-MX" dirty="0"/>
              <a:t>Posibilidad</a:t>
            </a:r>
          </a:p>
          <a:p>
            <a:pPr lvl="0"/>
            <a:r>
              <a:rPr lang="es-MX" dirty="0"/>
              <a:t>Posibilidad de </a:t>
            </a:r>
            <a:r>
              <a:rPr lang="es-MX" dirty="0" smtClean="0"/>
              <a:t>Observación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5483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 smtClean="0">
                <a:effectLst/>
              </a:rPr>
              <a:t>Factor Tiempo</a:t>
            </a:r>
            <a:r>
              <a:rPr lang="es-MX" dirty="0" smtClean="0">
                <a:effectLst/>
              </a:rPr>
              <a:t/>
            </a:r>
            <a:br>
              <a:rPr lang="es-MX" dirty="0" smtClean="0">
                <a:effectLst/>
              </a:rPr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477144"/>
          </a:xfrm>
        </p:spPr>
        <p:txBody>
          <a:bodyPr/>
          <a:lstStyle/>
          <a:p>
            <a:r>
              <a:rPr lang="es-MX" dirty="0"/>
              <a:t>Instantánea – Semanas -  Meses </a:t>
            </a:r>
          </a:p>
          <a:p>
            <a:r>
              <a:rPr lang="es-MX" dirty="0"/>
              <a:t>Innovadores Vs Conservadores </a:t>
            </a:r>
          </a:p>
          <a:p>
            <a:endParaRPr lang="es-MX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547664" y="2708920"/>
            <a:ext cx="7498080" cy="1143000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s-MX" b="1" dirty="0">
                <a:effectLst/>
              </a:rPr>
              <a:t>Cómo se influye en las decisiones </a:t>
            </a:r>
            <a:endParaRPr lang="es-MX" dirty="0">
              <a:effectLst/>
            </a:endParaRPr>
          </a:p>
        </p:txBody>
      </p:sp>
      <p:pic>
        <p:nvPicPr>
          <p:cNvPr id="1026" name="Imagen 1" descr="Descripción: http://t2.gstatic.com/images?q=tbn:ANd9GcS3OfLdWcIhJWihi4CCyP48zidzbOvA6dEeichvZWL3P_kpyTDV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335766"/>
            <a:ext cx="253365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n 2" descr="Descripción: http://t0.gstatic.com/images?q=tbn:ANd9GcTIgdfPbEm0XsrXjaod-Z6ocSyIW9nEKkoNC_lH7LUGQTx47B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509120"/>
            <a:ext cx="260032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2257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</a:t>
            </a: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195736" y="4019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       MERCEDEZ                                       BMW </a:t>
            </a:r>
            <a:endParaRPr kumimoji="0" 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250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Comunicación en situaciones de crisis	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 smtClean="0"/>
              <a:t>Una situación de crisis genera gran presión sobre las organizaciones para que ofrezcan información completa al menor tiempo posible</a:t>
            </a:r>
          </a:p>
          <a:p>
            <a:pPr marL="82296" indent="0">
              <a:buNone/>
            </a:pPr>
            <a:endParaRPr lang="es-MX" dirty="0"/>
          </a:p>
          <a:p>
            <a:pPr marL="82296" indent="0">
              <a:buNone/>
            </a:pPr>
            <a:r>
              <a:rPr lang="es-MX" dirty="0" smtClean="0"/>
              <a:t>¿Qué es una crisis?</a:t>
            </a:r>
          </a:p>
          <a:p>
            <a:r>
              <a:rPr lang="es-MX" dirty="0" smtClean="0"/>
              <a:t>Son situaciones de alerta que corren el riesgo de aumentar de intensidad, provocando el exhaustivo escrutinio de los medios de comunicación o del gobierno, dañando las bases de la organización ( </a:t>
            </a:r>
            <a:r>
              <a:rPr lang="es-MX" dirty="0" err="1" smtClean="0"/>
              <a:t>Fink</a:t>
            </a:r>
            <a:r>
              <a:rPr lang="es-MX" dirty="0" smtClean="0"/>
              <a:t>, Steven )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82008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Cómo comunicar en tiempos de crisis	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MX" dirty="0" smtClean="0"/>
              <a:t>Poner al público en primer lugar</a:t>
            </a:r>
          </a:p>
          <a:p>
            <a:r>
              <a:rPr lang="es-MX" dirty="0" smtClean="0"/>
              <a:t>Tomar responsabilidades</a:t>
            </a:r>
          </a:p>
          <a:p>
            <a:r>
              <a:rPr lang="es-MX" dirty="0" smtClean="0"/>
              <a:t>Ser honrado</a:t>
            </a:r>
          </a:p>
          <a:p>
            <a:r>
              <a:rPr lang="es-MX" dirty="0" smtClean="0"/>
              <a:t>No se puede decir nunca “sin comentarios”</a:t>
            </a:r>
          </a:p>
          <a:p>
            <a:r>
              <a:rPr lang="es-MX" dirty="0" smtClean="0"/>
              <a:t>Nombrar a un único portavoz</a:t>
            </a:r>
          </a:p>
          <a:p>
            <a:r>
              <a:rPr lang="es-MX" dirty="0" smtClean="0"/>
              <a:t>Establecer un centro de información central</a:t>
            </a:r>
          </a:p>
          <a:p>
            <a:r>
              <a:rPr lang="es-MX" dirty="0" smtClean="0"/>
              <a:t>Estar familiarizado con las necesidades de los medios de comunicación</a:t>
            </a:r>
          </a:p>
          <a:p>
            <a:r>
              <a:rPr lang="es-MX" dirty="0" smtClean="0"/>
              <a:t>Hay que ser accesible</a:t>
            </a:r>
          </a:p>
        </p:txBody>
      </p:sp>
    </p:spTree>
    <p:extLst>
      <p:ext uri="{BB962C8B-B14F-4D97-AF65-F5344CB8AC3E}">
        <p14:creationId xmlns:p14="http://schemas.microsoft.com/office/powerpoint/2010/main" val="3243270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Respuesta a crisis de distintas organizaciones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Atacar al acusador</a:t>
            </a:r>
          </a:p>
          <a:p>
            <a:r>
              <a:rPr lang="es-MX" dirty="0" smtClean="0"/>
              <a:t>Negación</a:t>
            </a:r>
          </a:p>
          <a:p>
            <a:r>
              <a:rPr lang="es-MX" dirty="0" smtClean="0"/>
              <a:t>Minimización</a:t>
            </a:r>
          </a:p>
          <a:p>
            <a:r>
              <a:rPr lang="es-MX" dirty="0" smtClean="0"/>
              <a:t>Justificación</a:t>
            </a:r>
          </a:p>
          <a:p>
            <a:r>
              <a:rPr lang="es-MX" dirty="0" smtClean="0"/>
              <a:t>Conformarse</a:t>
            </a:r>
          </a:p>
          <a:p>
            <a:r>
              <a:rPr lang="es-MX" dirty="0" smtClean="0"/>
              <a:t>Acción correctiva</a:t>
            </a:r>
          </a:p>
          <a:p>
            <a:r>
              <a:rPr lang="es-MX" dirty="0" smtClean="0"/>
              <a:t>Disculpas absolutas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61057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Situaciones de riesgo / variables que pueden afectar a la percepción del público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35608" y="1772816"/>
            <a:ext cx="7498080" cy="4475584"/>
          </a:xfrm>
        </p:spPr>
        <p:txBody>
          <a:bodyPr/>
          <a:lstStyle/>
          <a:p>
            <a:r>
              <a:rPr lang="es-MX" dirty="0" smtClean="0"/>
              <a:t>Riesgos asumidos de forma voluntaria tienden a ser mejor aceptados</a:t>
            </a:r>
          </a:p>
          <a:p>
            <a:r>
              <a:rPr lang="es-MX" dirty="0" smtClean="0"/>
              <a:t>Cuanto más compleja es la situación, mayor será la sensación de riesgo</a:t>
            </a:r>
          </a:p>
          <a:p>
            <a:r>
              <a:rPr lang="es-MX" dirty="0" smtClean="0"/>
              <a:t>La familiaridad aumenta la confianza</a:t>
            </a:r>
          </a:p>
          <a:p>
            <a:r>
              <a:rPr lang="es-MX" dirty="0" smtClean="0"/>
              <a:t>La percepción del riesgo aumenta cuando los mensajes de los expertos son contradictorios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524960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Técnico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212</TotalTime>
  <Words>781</Words>
  <Application>Microsoft Macintosh PowerPoint</Application>
  <PresentationFormat>Presentación en pantalla (4:3)</PresentationFormat>
  <Paragraphs>126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Solsticio</vt:lpstr>
      <vt:lpstr>Comunicación  </vt:lpstr>
      <vt:lpstr>Los fines de la comunicación </vt:lpstr>
      <vt:lpstr>Presentación de PowerPoint</vt:lpstr>
      <vt:lpstr>La importancia de la comunicación bidireccional </vt:lpstr>
      <vt:lpstr>Otros conceptos para acaparar la atención</vt:lpstr>
      <vt:lpstr>Escribir con Claridad </vt:lpstr>
      <vt:lpstr>Técnicas para dar claridad a un mensaje </vt:lpstr>
      <vt:lpstr>Creer en el mensaje </vt:lpstr>
      <vt:lpstr>Actuar en función del Mensaje </vt:lpstr>
      <vt:lpstr>Factor Tiempo </vt:lpstr>
      <vt:lpstr>Comunicación en situaciones de crisis </vt:lpstr>
      <vt:lpstr>Cómo comunicar en tiempos de crisis </vt:lpstr>
      <vt:lpstr>Respuesta a crisis de distintas organizaciones</vt:lpstr>
      <vt:lpstr>Situaciones de riesgo / variables que pueden afectar a la percepción del público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Comunicación  </dc:title>
  <dc:creator>Sandra</dc:creator>
  <cp:lastModifiedBy>Octavio Islas</cp:lastModifiedBy>
  <cp:revision>5</cp:revision>
  <dcterms:created xsi:type="dcterms:W3CDTF">2012-02-02T04:26:16Z</dcterms:created>
  <dcterms:modified xsi:type="dcterms:W3CDTF">2012-02-06T17:07:17Z</dcterms:modified>
</cp:coreProperties>
</file>