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1" r:id="rId16"/>
    <p:sldId id="270" r:id="rId17"/>
    <p:sldId id="272" r:id="rId18"/>
    <p:sldId id="273" r:id="rId19"/>
    <p:sldId id="274" r:id="rId20"/>
    <p:sldId id="275" r:id="rId21"/>
    <p:sldId id="278" r:id="rId22"/>
    <p:sldId id="276" r:id="rId23"/>
    <p:sldId id="279" r:id="rId24"/>
    <p:sldId id="277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8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s-ES_tradnl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‹Nr.›</a:t>
            </a:fld>
            <a:endParaRPr kumimoji="0" lang="en-US"/>
          </a:p>
        </p:txBody>
      </p:sp>
      <p:sp>
        <p:nvSpPr>
          <p:cNvPr id="10" name="Rectángulo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ángulo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‹Nr.›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‹Nr.›</a:t>
            </a:fld>
            <a:endParaRPr kumimoji="0" lang="en-US"/>
          </a:p>
        </p:txBody>
      </p:sp>
      <p:sp>
        <p:nvSpPr>
          <p:cNvPr id="12" name="Rectángulo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ángulo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s-ES_tradnl" smtClean="0"/>
              <a:t>Arrastre la imagen al marcador de posición o haga clic en el icono para agregar</a:t>
            </a:r>
            <a:endParaRPr kumimoji="0" lang="en-U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D7C3A134-F1C3-464B-BF47-54DC2DE08F52}" type="datetimeFigureOut">
              <a:rPr lang="en-US" smtClean="0"/>
              <a:t>02/02/12</a:t>
            </a:fld>
            <a:endParaRPr lang="en-US" dirty="0"/>
          </a:p>
        </p:txBody>
      </p:sp>
      <p:sp>
        <p:nvSpPr>
          <p:cNvPr id="11" name="Rectángulo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ángulo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9648F39E-9C37-485F-AC97-16BB4BDF9F49}" type="slidenum">
              <a:rPr kumimoji="0" lang="en-US" smtClean="0"/>
              <a:t>‹Nr.›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ángulo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02/02/12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ángulo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_tradnl" smtClean="0"/>
              <a:t>Segundo nivel</a:t>
            </a:r>
          </a:p>
          <a:p>
            <a:pPr lvl="2" eaLnBrk="1" latinLnBrk="0" hangingPunct="1"/>
            <a:r>
              <a:rPr kumimoji="0" lang="es-ES_tradnl" smtClean="0"/>
              <a:t>Tercer nivel</a:t>
            </a:r>
          </a:p>
          <a:p>
            <a:pPr lvl="3" eaLnBrk="1" latinLnBrk="0" hangingPunct="1"/>
            <a:r>
              <a:rPr kumimoji="0" lang="es-ES_tradnl" smtClean="0"/>
              <a:t>Cuarto nivel</a:t>
            </a:r>
          </a:p>
          <a:p>
            <a:pPr lvl="4" eaLnBrk="1" latinLnBrk="0" hangingPunct="1"/>
            <a:r>
              <a:rPr kumimoji="0"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7C3A134-F1C3-464B-BF47-54DC2DE08F52}" type="datetimeFigureOut">
              <a:rPr lang="en-US" smtClean="0"/>
              <a:t>02/02/12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kumimoji="0"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648F39E-9C37-485F-AC97-16BB4BDF9F49}" type="slidenum">
              <a:rPr kumimoji="0" lang="en-US" smtClean="0"/>
              <a:t>‹Nr.›</a:t>
            </a:fld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COMUNICACI</a:t>
            </a:r>
            <a:r>
              <a:rPr lang="es-ES" dirty="0" smtClean="0"/>
              <a:t>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CAP</a:t>
            </a:r>
            <a:r>
              <a:rPr lang="es-ES" dirty="0" smtClean="0"/>
              <a:t>ÍTULO 7</a:t>
            </a:r>
          </a:p>
          <a:p>
            <a:r>
              <a:rPr lang="es-ES" dirty="0" smtClean="0"/>
              <a:t>Relaciones Públicas</a:t>
            </a:r>
          </a:p>
          <a:p>
            <a:r>
              <a:rPr lang="es-ES" dirty="0" smtClean="0"/>
              <a:t>Estrategias y tácticas </a:t>
            </a:r>
            <a:endParaRPr lang="es-ES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6794300" y="5163838"/>
            <a:ext cx="2154448" cy="1499616"/>
          </a:xfrm>
          <a:prstGeom prst="rect">
            <a:avLst/>
          </a:prstGeom>
        </p:spPr>
        <p:txBody>
          <a:bodyPr vert="horz" lIns="118872" tIns="0" rIns="45720" bIns="0" rtlCol="0" anchor="b">
            <a:normAutofit/>
          </a:bodyPr>
          <a:lstStyle>
            <a:lvl1pPr marL="0" indent="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None/>
              <a:defRPr kumimoji="0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  <a:defRPr kumimoji="0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None/>
              <a:defRPr kumimoji="0" lang="en-US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None/>
              <a:defRPr kumimoji="0"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s-ES" dirty="0" smtClean="0"/>
              <a:t>Jessica Arenas</a:t>
            </a:r>
          </a:p>
          <a:p>
            <a:r>
              <a:rPr lang="es-ES" dirty="0" smtClean="0"/>
              <a:t>Regina Mitre</a:t>
            </a:r>
          </a:p>
          <a:p>
            <a:r>
              <a:rPr lang="es-ES" dirty="0" smtClean="0"/>
              <a:t>Daniela Villela</a:t>
            </a:r>
          </a:p>
          <a:p>
            <a:r>
              <a:rPr lang="es-ES" dirty="0" smtClean="0"/>
              <a:t>Jean </a:t>
            </a:r>
            <a:r>
              <a:rPr lang="es-ES" dirty="0" err="1" smtClean="0"/>
              <a:t>Neny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9181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498453"/>
            <a:ext cx="9144000" cy="1636776"/>
          </a:xfrm>
        </p:spPr>
        <p:txBody>
          <a:bodyPr>
            <a:normAutofit/>
          </a:bodyPr>
          <a:lstStyle/>
          <a:p>
            <a:r>
              <a:rPr lang="es-ES" sz="4400" dirty="0" smtClean="0"/>
              <a:t>LAS METAS DE LA COMUNICACI</a:t>
            </a:r>
            <a:r>
              <a:rPr lang="es-ES" sz="4400" dirty="0" smtClean="0"/>
              <a:t>ÓN</a:t>
            </a:r>
            <a:endParaRPr lang="es-ES" sz="4400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740664" y="3347122"/>
            <a:ext cx="8022336" cy="1937807"/>
          </a:xfrm>
        </p:spPr>
        <p:txBody>
          <a:bodyPr>
            <a:normAutofit/>
          </a:bodyPr>
          <a:lstStyle/>
          <a:p>
            <a:r>
              <a:rPr lang="es-ES" dirty="0" smtClean="0"/>
              <a:t>3er paso del proceso de las relaciones p</a:t>
            </a:r>
            <a:r>
              <a:rPr lang="es-ES" dirty="0" smtClean="0"/>
              <a:t>úblicas.</a:t>
            </a:r>
          </a:p>
          <a:p>
            <a:endParaRPr lang="es-ES" dirty="0"/>
          </a:p>
          <a:p>
            <a:r>
              <a:rPr lang="es-ES" dirty="0" smtClean="0"/>
              <a:t>También llamado EJECUCIÓN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1032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APLICACI</a:t>
            </a:r>
            <a:r>
              <a:rPr lang="es-ES" dirty="0" smtClean="0"/>
              <a:t>ÓN DEL PLAN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 comunicaci</a:t>
            </a:r>
            <a:r>
              <a:rPr lang="es-ES" dirty="0" smtClean="0"/>
              <a:t>ón es la aplicación de una decisión, el proceso y los medios por los que se alcanzan los objetivos.</a:t>
            </a:r>
          </a:p>
          <a:p>
            <a:endParaRPr lang="es-ES" dirty="0"/>
          </a:p>
          <a:p>
            <a:r>
              <a:rPr lang="es-ES" dirty="0" smtClean="0"/>
              <a:t>Las metas del proceso de comunicación son:</a:t>
            </a:r>
          </a:p>
          <a:p>
            <a:pPr lvl="1"/>
            <a:r>
              <a:rPr lang="es-ES" dirty="0" smtClean="0"/>
              <a:t>Informar</a:t>
            </a:r>
          </a:p>
          <a:p>
            <a:pPr lvl="1"/>
            <a:r>
              <a:rPr lang="es-ES" dirty="0" smtClean="0"/>
              <a:t>Persuadir</a:t>
            </a:r>
          </a:p>
          <a:p>
            <a:pPr lvl="1"/>
            <a:r>
              <a:rPr lang="es-ES" dirty="0" smtClean="0"/>
              <a:t>Motivar</a:t>
            </a:r>
          </a:p>
          <a:p>
            <a:pPr lvl="1"/>
            <a:r>
              <a:rPr lang="es-ES" dirty="0" smtClean="0"/>
              <a:t>Lograr la mutua comprensión</a:t>
            </a:r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66136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APLICACI</a:t>
            </a:r>
            <a:r>
              <a:rPr lang="es-ES" dirty="0" smtClean="0"/>
              <a:t>ÓN DEL PLAN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Para ser un comunicador eficaz se deben tener conocimientos b</a:t>
            </a:r>
            <a:r>
              <a:rPr lang="es-ES" dirty="0" smtClean="0"/>
              <a:t>ásicos de:</a:t>
            </a:r>
          </a:p>
          <a:p>
            <a:pPr lvl="1"/>
            <a:r>
              <a:rPr lang="es-ES" dirty="0" smtClean="0"/>
              <a:t>Qué constituye una comunicación y cómo se reciben los mensajes.</a:t>
            </a:r>
          </a:p>
          <a:p>
            <a:pPr lvl="1"/>
            <a:r>
              <a:rPr lang="es-ES" dirty="0" smtClean="0"/>
              <a:t>Cómo se procesa la información y cómo se cambia de opinión.</a:t>
            </a:r>
          </a:p>
          <a:p>
            <a:pPr lvl="1"/>
            <a:r>
              <a:rPr lang="es-ES" dirty="0" smtClean="0"/>
              <a:t>Qué tipo de medio es el más adecuado para un determinado mensaje.</a:t>
            </a:r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8537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APLICACI</a:t>
            </a:r>
            <a:r>
              <a:rPr lang="es-ES" dirty="0" smtClean="0"/>
              <a:t>ÓN DEL PLAN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5178" y="1450671"/>
            <a:ext cx="8229600" cy="4625609"/>
          </a:xfrm>
        </p:spPr>
        <p:txBody>
          <a:bodyPr>
            <a:normAutofit/>
          </a:bodyPr>
          <a:lstStyle/>
          <a:p>
            <a:r>
              <a:rPr lang="es-ES" sz="1400" dirty="0" smtClean="0"/>
              <a:t>Modelo de Kirk </a:t>
            </a:r>
            <a:r>
              <a:rPr lang="es-ES" sz="1400" dirty="0" err="1" smtClean="0"/>
              <a:t>Hallahan</a:t>
            </a:r>
            <a:endParaRPr lang="es-ES" sz="1400" dirty="0"/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996307"/>
              </p:ext>
            </p:extLst>
          </p:nvPr>
        </p:nvGraphicFramePr>
        <p:xfrm>
          <a:off x="175178" y="1859411"/>
          <a:ext cx="8773570" cy="4955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671"/>
                <a:gridCol w="1390852"/>
                <a:gridCol w="1520191"/>
                <a:gridCol w="1463062"/>
                <a:gridCol w="1403532"/>
                <a:gridCol w="1462262"/>
              </a:tblGrid>
              <a:tr h="622464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Característica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Medios P</a:t>
                      </a:r>
                      <a:r>
                        <a:rPr lang="es-ES" sz="1800" dirty="0" smtClean="0"/>
                        <a:t>úblicos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Medios Interactivos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Medios Controlados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Eventos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Cara a Cara</a:t>
                      </a:r>
                      <a:endParaRPr lang="es-ES" sz="1800" dirty="0"/>
                    </a:p>
                  </a:txBody>
                  <a:tcPr/>
                </a:tc>
              </a:tr>
              <a:tr h="332198"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Uso principal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Crear conciencia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Intercambio</a:t>
                      </a:r>
                      <a:r>
                        <a:rPr lang="es-ES" sz="1100" baseline="0" dirty="0" smtClean="0"/>
                        <a:t> de informaci</a:t>
                      </a:r>
                      <a:r>
                        <a:rPr lang="es-ES" sz="1100" baseline="0" dirty="0" smtClean="0"/>
                        <a:t>ón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Promoci</a:t>
                      </a:r>
                      <a:r>
                        <a:rPr lang="es-ES" sz="1100" dirty="0" smtClean="0"/>
                        <a:t>ón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Motivaci</a:t>
                      </a:r>
                      <a:r>
                        <a:rPr lang="es-ES" sz="1100" dirty="0" smtClean="0"/>
                        <a:t>ón de actitudes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Compromisos, resolver problemas</a:t>
                      </a:r>
                      <a:endParaRPr lang="es-ES" sz="1100" dirty="0"/>
                    </a:p>
                  </a:txBody>
                  <a:tcPr/>
                </a:tc>
              </a:tr>
              <a:tr h="332198"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Ejemplos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Peri</a:t>
                      </a:r>
                      <a:r>
                        <a:rPr lang="es-ES" sz="1100" dirty="0" smtClean="0"/>
                        <a:t>ódicos, revistas,</a:t>
                      </a:r>
                      <a:r>
                        <a:rPr lang="es-ES" sz="1100" baseline="0" dirty="0" smtClean="0"/>
                        <a:t> radio, televisión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Electr</a:t>
                      </a:r>
                      <a:r>
                        <a:rPr lang="es-ES" sz="1100" dirty="0" smtClean="0"/>
                        <a:t>ónicos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Folletos, cartas, impresos corporativos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Conferencias,</a:t>
                      </a:r>
                      <a:r>
                        <a:rPr lang="es-ES" sz="1100" baseline="0" dirty="0" smtClean="0"/>
                        <a:t> discursos, ferias, </a:t>
                      </a:r>
                      <a:r>
                        <a:rPr lang="es-ES" sz="1100" baseline="0" dirty="0" err="1" smtClean="0"/>
                        <a:t>etc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err="1" smtClean="0"/>
                        <a:t>Lobbismo</a:t>
                      </a:r>
                      <a:r>
                        <a:rPr lang="es-ES" sz="1100" dirty="0" smtClean="0"/>
                        <a:t>, llamadas, cartas </a:t>
                      </a:r>
                      <a:endParaRPr lang="es-ES" sz="1100" dirty="0"/>
                    </a:p>
                  </a:txBody>
                  <a:tcPr/>
                </a:tc>
              </a:tr>
              <a:tr h="332198"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Naturaleza comunicativa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No personal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/>
                        <a:t>No personal</a:t>
                      </a:r>
                    </a:p>
                    <a:p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/>
                        <a:t>No personal</a:t>
                      </a:r>
                    </a:p>
                    <a:p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/>
                        <a:t>Casi personal</a:t>
                      </a:r>
                    </a:p>
                    <a:p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Personal</a:t>
                      </a:r>
                      <a:endParaRPr lang="es-ES" sz="1100" dirty="0"/>
                    </a:p>
                  </a:txBody>
                  <a:tcPr/>
                </a:tc>
              </a:tr>
              <a:tr h="332198"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Direcci</a:t>
                      </a:r>
                      <a:r>
                        <a:rPr lang="es-ES" sz="1100" dirty="0" smtClean="0"/>
                        <a:t>ón de la comunicación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Unidireccional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Casi bidireccional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Unidireccional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Casi bidireccional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Bidireccional</a:t>
                      </a:r>
                      <a:endParaRPr lang="es-ES" sz="1100" dirty="0"/>
                    </a:p>
                  </a:txBody>
                  <a:tcPr/>
                </a:tc>
              </a:tr>
              <a:tr h="332198"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Sofisticaci</a:t>
                      </a:r>
                      <a:r>
                        <a:rPr lang="es-ES" sz="1100" dirty="0" smtClean="0"/>
                        <a:t>ón tecnológica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Alta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Alta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Moderada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Moderada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Baja</a:t>
                      </a:r>
                      <a:endParaRPr lang="es-ES" sz="1100" dirty="0"/>
                    </a:p>
                  </a:txBody>
                  <a:tcPr/>
                </a:tc>
              </a:tr>
              <a:tr h="332198"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Propiedad del canal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Organizaciones</a:t>
                      </a:r>
                      <a:r>
                        <a:rPr lang="es-ES" sz="1100" baseline="0" dirty="0" smtClean="0"/>
                        <a:t> </a:t>
                      </a:r>
                      <a:r>
                        <a:rPr lang="es-ES" sz="1100" dirty="0" smtClean="0"/>
                        <a:t>medi</a:t>
                      </a:r>
                      <a:r>
                        <a:rPr lang="es-ES" sz="1100" dirty="0" smtClean="0"/>
                        <a:t>áticas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Instituciones o empresas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Promotor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Promotor u</a:t>
                      </a:r>
                      <a:r>
                        <a:rPr lang="es-ES" sz="1100" baseline="0" dirty="0" smtClean="0"/>
                        <a:t> organizaci</a:t>
                      </a:r>
                      <a:r>
                        <a:rPr lang="es-ES" sz="1100" baseline="0" dirty="0" smtClean="0"/>
                        <a:t>ón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Nadie</a:t>
                      </a:r>
                      <a:endParaRPr lang="es-ES" sz="1100" dirty="0"/>
                    </a:p>
                  </a:txBody>
                  <a:tcPr/>
                </a:tc>
              </a:tr>
              <a:tr h="332198"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Mensajes</a:t>
                      </a:r>
                      <a:r>
                        <a:rPr lang="es-ES" sz="1100" baseline="0" dirty="0" smtClean="0"/>
                        <a:t> elegidos por: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Terceros y productores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Receptor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Promotor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/>
                        <a:t>Promotor u</a:t>
                      </a:r>
                      <a:r>
                        <a:rPr lang="es-ES" sz="1100" baseline="0" dirty="0" smtClean="0"/>
                        <a:t> organización</a:t>
                      </a:r>
                      <a:endParaRPr lang="es-ES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Nadie</a:t>
                      </a:r>
                      <a:endParaRPr lang="es-ES" sz="1100" dirty="0"/>
                    </a:p>
                  </a:txBody>
                  <a:tcPr/>
                </a:tc>
              </a:tr>
              <a:tr h="332198"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Implicaci</a:t>
                      </a:r>
                      <a:r>
                        <a:rPr lang="es-ES" sz="1100" dirty="0" smtClean="0"/>
                        <a:t>ón del público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Baja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Alta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Moderada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Moderada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Alta</a:t>
                      </a:r>
                      <a:endParaRPr lang="es-ES" sz="1100" dirty="0"/>
                    </a:p>
                  </a:txBody>
                  <a:tcPr/>
                </a:tc>
              </a:tr>
              <a:tr h="332198"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Alcance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Alto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Moderado-bajo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Moderado-bajo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Bajo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Bajo</a:t>
                      </a:r>
                      <a:endParaRPr lang="es-ES" sz="1100" dirty="0"/>
                    </a:p>
                  </a:txBody>
                  <a:tcPr/>
                </a:tc>
              </a:tr>
              <a:tr h="332198"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Coste por impresi</a:t>
                      </a:r>
                      <a:r>
                        <a:rPr lang="es-ES" sz="1100" dirty="0" smtClean="0"/>
                        <a:t>ón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Muy bajo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Bajo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Moderado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Moderado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Alto</a:t>
                      </a:r>
                      <a:endParaRPr lang="es-ES" sz="1100" dirty="0"/>
                    </a:p>
                  </a:txBody>
                  <a:tcPr/>
                </a:tc>
              </a:tr>
              <a:tr h="332198"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Desaf</a:t>
                      </a:r>
                      <a:r>
                        <a:rPr lang="es-ES" sz="1100" dirty="0" smtClean="0"/>
                        <a:t>íos a la eficacia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Mucha competencia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Disponibilidad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Diseño y distribuci</a:t>
                      </a:r>
                      <a:r>
                        <a:rPr lang="es-ES" sz="1100" dirty="0" smtClean="0"/>
                        <a:t>ón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Participación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Cesi</a:t>
                      </a:r>
                      <a:r>
                        <a:rPr lang="es-ES" sz="1100" dirty="0" smtClean="0"/>
                        <a:t>ón de poder</a:t>
                      </a:r>
                      <a:endParaRPr lang="es-ES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5539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PERSPECTIVA DE RP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Variables al crear un mensaje para evitar que sean incorrectos o mal dirigidos:</a:t>
            </a:r>
          </a:p>
          <a:p>
            <a:pPr lvl="1"/>
            <a:r>
              <a:rPr lang="es-ES" dirty="0" smtClean="0"/>
              <a:t>Adecuado</a:t>
            </a:r>
          </a:p>
          <a:p>
            <a:pPr lvl="1"/>
            <a:r>
              <a:rPr lang="es-ES" dirty="0" smtClean="0"/>
              <a:t>Significativo</a:t>
            </a:r>
          </a:p>
          <a:p>
            <a:pPr lvl="1"/>
            <a:r>
              <a:rPr lang="es-ES" dirty="0" smtClean="0"/>
              <a:t>F</a:t>
            </a:r>
            <a:r>
              <a:rPr lang="es-ES" dirty="0" smtClean="0"/>
              <a:t>ácil de recordar</a:t>
            </a:r>
          </a:p>
          <a:p>
            <a:pPr lvl="1"/>
            <a:r>
              <a:rPr lang="es-ES" dirty="0" smtClean="0"/>
              <a:t>Comprensible</a:t>
            </a:r>
          </a:p>
          <a:p>
            <a:pPr lvl="1"/>
            <a:r>
              <a:rPr lang="es-ES" dirty="0" smtClean="0"/>
              <a:t>Creíble</a:t>
            </a:r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7317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PERSPECTIVA DE RP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James </a:t>
            </a:r>
            <a:r>
              <a:rPr lang="es-ES" dirty="0" err="1" smtClean="0"/>
              <a:t>Grunig</a:t>
            </a:r>
            <a:r>
              <a:rPr lang="es-ES" dirty="0" smtClean="0"/>
              <a:t> propone objetivos posibles a alcanzar a trav</a:t>
            </a:r>
            <a:r>
              <a:rPr lang="es-ES" dirty="0" smtClean="0"/>
              <a:t>és de la comunicación:</a:t>
            </a:r>
          </a:p>
          <a:p>
            <a:pPr lvl="1"/>
            <a:r>
              <a:rPr lang="es-ES" dirty="0" smtClean="0"/>
              <a:t>Exposición al mensaje</a:t>
            </a:r>
          </a:p>
          <a:p>
            <a:pPr lvl="1"/>
            <a:r>
              <a:rPr lang="es-ES" dirty="0" smtClean="0"/>
              <a:t>Difusión precisa del mensaje</a:t>
            </a:r>
          </a:p>
          <a:p>
            <a:pPr lvl="1"/>
            <a:r>
              <a:rPr lang="es-ES" dirty="0" smtClean="0"/>
              <a:t>Aceptación del mensaje</a:t>
            </a:r>
          </a:p>
          <a:p>
            <a:pPr lvl="1"/>
            <a:r>
              <a:rPr lang="es-ES" dirty="0" smtClean="0"/>
              <a:t>Cambio de actitud</a:t>
            </a:r>
          </a:p>
          <a:p>
            <a:pPr lvl="1"/>
            <a:r>
              <a:rPr lang="es-ES" dirty="0" smtClean="0"/>
              <a:t>Cambio de comportamiento explícito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6394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498453"/>
            <a:ext cx="9144000" cy="1636776"/>
          </a:xfrm>
        </p:spPr>
        <p:txBody>
          <a:bodyPr>
            <a:normAutofit/>
          </a:bodyPr>
          <a:lstStyle/>
          <a:p>
            <a:pPr algn="ctr"/>
            <a:r>
              <a:rPr lang="es-ES" sz="4400" dirty="0" smtClean="0"/>
              <a:t>RECEPCI</a:t>
            </a:r>
            <a:r>
              <a:rPr lang="es-ES" sz="4400" dirty="0" smtClean="0"/>
              <a:t>ÓN DEL MENSAJE</a:t>
            </a:r>
            <a:endParaRPr lang="es-ES" sz="4400" dirty="0"/>
          </a:p>
        </p:txBody>
      </p:sp>
    </p:spTree>
    <p:extLst>
      <p:ext uri="{BB962C8B-B14F-4D97-AF65-F5344CB8AC3E}">
        <p14:creationId xmlns:p14="http://schemas.microsoft.com/office/powerpoint/2010/main" val="1720226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CINCO ELEMENTOS</a:t>
            </a:r>
            <a:endParaRPr lang="es-ES" dirty="0"/>
          </a:p>
        </p:txBody>
      </p:sp>
      <p:pic>
        <p:nvPicPr>
          <p:cNvPr id="6" name="Marcador de contenido 5" descr="-3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0349" r="-60349"/>
          <a:stretch>
            <a:fillRect/>
          </a:stretch>
        </p:blipFill>
        <p:spPr>
          <a:xfrm>
            <a:off x="-5080421" y="125212"/>
            <a:ext cx="19127176" cy="8643353"/>
          </a:xfrm>
        </p:spPr>
      </p:pic>
    </p:spTree>
    <p:extLst>
      <p:ext uri="{BB962C8B-B14F-4D97-AF65-F5344CB8AC3E}">
        <p14:creationId xmlns:p14="http://schemas.microsoft.com/office/powerpoint/2010/main" val="3374619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IMPORTANCIA DE LA COMUNICACI</a:t>
            </a:r>
            <a:r>
              <a:rPr lang="es-ES" dirty="0" smtClean="0"/>
              <a:t>ÓN BIDIRECCIONAL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83211"/>
            <a:ext cx="8229600" cy="4625609"/>
          </a:xfrm>
        </p:spPr>
        <p:txBody>
          <a:bodyPr/>
          <a:lstStyle/>
          <a:p>
            <a:r>
              <a:rPr lang="es-ES" dirty="0"/>
              <a:t>La comunicación es simétrica y equilibrada entre el emisor y el </a:t>
            </a:r>
            <a:r>
              <a:rPr lang="es-ES" dirty="0" smtClean="0"/>
              <a:t>receptor.</a:t>
            </a:r>
          </a:p>
          <a:p>
            <a:pPr marL="118872" indent="0">
              <a:buNone/>
            </a:pPr>
            <a:endParaRPr lang="es-ES" dirty="0"/>
          </a:p>
          <a:p>
            <a:r>
              <a:rPr lang="es-ES" dirty="0" smtClean="0"/>
              <a:t>RETROALIMENTACI</a:t>
            </a:r>
            <a:r>
              <a:rPr lang="es-ES" dirty="0" smtClean="0"/>
              <a:t>ÓN</a:t>
            </a:r>
          </a:p>
          <a:p>
            <a:endParaRPr lang="es-ES" dirty="0"/>
          </a:p>
        </p:txBody>
      </p:sp>
      <p:pic>
        <p:nvPicPr>
          <p:cNvPr id="4" name="Imagen 3" descr="Image82%5B1%5D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767" y="3632636"/>
            <a:ext cx="5275455" cy="310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598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498453"/>
            <a:ext cx="9144000" cy="1636776"/>
          </a:xfrm>
        </p:spPr>
        <p:txBody>
          <a:bodyPr>
            <a:normAutofit/>
          </a:bodyPr>
          <a:lstStyle/>
          <a:p>
            <a:pPr algn="ctr"/>
            <a:r>
              <a:rPr lang="es-ES" sz="4400" dirty="0" smtClean="0"/>
              <a:t>ATENCI</a:t>
            </a:r>
            <a:r>
              <a:rPr lang="es-ES" sz="4400" dirty="0" smtClean="0"/>
              <a:t>ÓN AL MENSAJE</a:t>
            </a:r>
            <a:endParaRPr lang="es-ES" sz="4400" dirty="0"/>
          </a:p>
        </p:txBody>
      </p:sp>
      <p:sp>
        <p:nvSpPr>
          <p:cNvPr id="3" name="Marcador de texto 4"/>
          <p:cNvSpPr>
            <a:spLocks noGrp="1"/>
          </p:cNvSpPr>
          <p:nvPr>
            <p:ph type="body" idx="1"/>
          </p:nvPr>
        </p:nvSpPr>
        <p:spPr>
          <a:xfrm>
            <a:off x="740664" y="3347122"/>
            <a:ext cx="8022336" cy="1937807"/>
          </a:xfrm>
        </p:spPr>
        <p:txBody>
          <a:bodyPr>
            <a:normAutofit/>
          </a:bodyPr>
          <a:lstStyle/>
          <a:p>
            <a:r>
              <a:rPr lang="es-ES" dirty="0" smtClean="0"/>
              <a:t>No todos los que reciban el mensaje lo publicar</a:t>
            </a:r>
            <a:r>
              <a:rPr lang="es-ES" dirty="0" smtClean="0"/>
              <a:t>án y no todos los que lo lean o escuchen lo comprenderán o actuarán en consecuencia.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6551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PERSPECTIVAS TE</a:t>
            </a:r>
            <a:r>
              <a:rPr lang="es-ES" dirty="0" smtClean="0"/>
              <a:t>ÓRICAS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Teor</a:t>
            </a:r>
            <a:r>
              <a:rPr lang="es-ES" dirty="0" smtClean="0"/>
              <a:t>ía d</a:t>
            </a:r>
            <a:r>
              <a:rPr lang="es-ES" dirty="0" smtClean="0"/>
              <a:t>e los usos y gratificaciones:</a:t>
            </a:r>
          </a:p>
          <a:p>
            <a:pPr lvl="1"/>
            <a:r>
              <a:rPr lang="es-ES" dirty="0" smtClean="0"/>
              <a:t>El proceso de la comunicaci</a:t>
            </a:r>
            <a:r>
              <a:rPr lang="es-ES" dirty="0" smtClean="0"/>
              <a:t>ón es interactivo.</a:t>
            </a:r>
          </a:p>
          <a:p>
            <a:pPr lvl="1"/>
            <a:r>
              <a:rPr lang="es-ES" dirty="0" smtClean="0"/>
              <a:t>Las personas realizan elecciones inteligentes sobre qué mensajes requieren su atención y satisfacen sus necesidades.</a:t>
            </a:r>
          </a:p>
          <a:p>
            <a:r>
              <a:rPr lang="es-ES" dirty="0" err="1" smtClean="0"/>
              <a:t>Grunig</a:t>
            </a:r>
            <a:r>
              <a:rPr lang="es-ES" dirty="0" smtClean="0"/>
              <a:t> y </a:t>
            </a:r>
            <a:r>
              <a:rPr lang="es-ES" dirty="0" err="1" smtClean="0"/>
              <a:t>Hunt</a:t>
            </a:r>
            <a:r>
              <a:rPr lang="es-ES" dirty="0" smtClean="0"/>
              <a:t>:</a:t>
            </a:r>
          </a:p>
          <a:p>
            <a:pPr lvl="1"/>
            <a:r>
              <a:rPr lang="es-ES" dirty="0" smtClean="0"/>
              <a:t>Estrategias diseñadas para 2 tipos de públicos:</a:t>
            </a:r>
          </a:p>
          <a:p>
            <a:pPr lvl="2"/>
            <a:r>
              <a:rPr lang="es-ES" dirty="0" smtClean="0"/>
              <a:t>Activos</a:t>
            </a:r>
          </a:p>
          <a:p>
            <a:pPr lvl="2"/>
            <a:r>
              <a:rPr lang="es-ES" dirty="0" smtClean="0"/>
              <a:t>Pasivos</a:t>
            </a:r>
          </a:p>
          <a:p>
            <a:pPr lvl="2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8749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PERSPECTIVAS TE</a:t>
            </a:r>
            <a:r>
              <a:rPr lang="es-ES" dirty="0" smtClean="0"/>
              <a:t>ÓRICAS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Profesionales de RP:</a:t>
            </a:r>
          </a:p>
          <a:p>
            <a:pPr lvl="1"/>
            <a:r>
              <a:rPr lang="es-ES" dirty="0" smtClean="0"/>
              <a:t>Analizar las actitudes de los p</a:t>
            </a:r>
            <a:r>
              <a:rPr lang="es-ES" dirty="0" smtClean="0"/>
              <a:t>úblicos</a:t>
            </a:r>
          </a:p>
          <a:p>
            <a:pPr lvl="1"/>
            <a:r>
              <a:rPr lang="es-ES" dirty="0" smtClean="0"/>
              <a:t>Segmentar</a:t>
            </a:r>
          </a:p>
          <a:p>
            <a:pPr lvl="1"/>
            <a:r>
              <a:rPr lang="es-ES" dirty="0" smtClean="0"/>
              <a:t>Seleccionar herramientas de comunicación adecuadas</a:t>
            </a:r>
            <a:endParaRPr lang="es-ES" dirty="0" smtClean="0"/>
          </a:p>
          <a:p>
            <a:pPr lvl="1"/>
            <a:endParaRPr lang="es-ES" dirty="0"/>
          </a:p>
        </p:txBody>
      </p:sp>
      <p:pic>
        <p:nvPicPr>
          <p:cNvPr id="4" name="Imagen 3" descr="segmentacion-de-mercado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023" y="4034932"/>
            <a:ext cx="4760040" cy="273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68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PARA CAPTAR LA ATENCI</a:t>
            </a:r>
            <a:r>
              <a:rPr lang="es-ES" dirty="0" smtClean="0"/>
              <a:t>ÓN…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Utilizar los 5 sentidos:</a:t>
            </a:r>
          </a:p>
          <a:p>
            <a:pPr lvl="1"/>
            <a:r>
              <a:rPr lang="es-ES" dirty="0" smtClean="0"/>
              <a:t>Vista</a:t>
            </a:r>
          </a:p>
          <a:p>
            <a:pPr lvl="1"/>
            <a:r>
              <a:rPr lang="es-ES" dirty="0" smtClean="0"/>
              <a:t>O</a:t>
            </a:r>
            <a:r>
              <a:rPr lang="es-ES" dirty="0" smtClean="0"/>
              <a:t>ído</a:t>
            </a:r>
            <a:endParaRPr lang="es-ES" dirty="0" smtClean="0"/>
          </a:p>
          <a:p>
            <a:pPr lvl="1"/>
            <a:r>
              <a:rPr lang="es-ES" dirty="0" smtClean="0"/>
              <a:t>Gusto</a:t>
            </a:r>
          </a:p>
          <a:p>
            <a:pPr lvl="1"/>
            <a:r>
              <a:rPr lang="es-ES" dirty="0" smtClean="0"/>
              <a:t>Tacto</a:t>
            </a:r>
          </a:p>
          <a:p>
            <a:pPr lvl="1"/>
            <a:r>
              <a:rPr lang="es-ES" dirty="0" smtClean="0"/>
              <a:t>Olfato</a:t>
            </a:r>
          </a:p>
          <a:p>
            <a:endParaRPr lang="es-ES" dirty="0" smtClean="0"/>
          </a:p>
          <a:p>
            <a:r>
              <a:rPr lang="es-ES" dirty="0" smtClean="0"/>
              <a:t>Crear una necesidad en el p</a:t>
            </a:r>
            <a:r>
              <a:rPr lang="es-ES" dirty="0" smtClean="0"/>
              <a:t>úblico para engancharlo</a:t>
            </a:r>
            <a:endParaRPr lang="es-ES" dirty="0" smtClean="0"/>
          </a:p>
          <a:p>
            <a:pPr lvl="1"/>
            <a:endParaRPr lang="es-ES" dirty="0"/>
          </a:p>
        </p:txBody>
      </p:sp>
      <p:pic>
        <p:nvPicPr>
          <p:cNvPr id="4" name="Imagen 3" descr="sentido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115" y="1775191"/>
            <a:ext cx="3162685" cy="316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380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498453"/>
            <a:ext cx="9144000" cy="1636776"/>
          </a:xfrm>
        </p:spPr>
        <p:txBody>
          <a:bodyPr>
            <a:normAutofit/>
          </a:bodyPr>
          <a:lstStyle/>
          <a:p>
            <a:pPr algn="ctr"/>
            <a:r>
              <a:rPr lang="es-ES" sz="4400" dirty="0" smtClean="0"/>
              <a:t>COMPRENSI</a:t>
            </a:r>
            <a:r>
              <a:rPr lang="es-ES" sz="4400" dirty="0" smtClean="0"/>
              <a:t>ÓN DEL MENSAJE</a:t>
            </a:r>
            <a:endParaRPr lang="es-ES" sz="4400" dirty="0"/>
          </a:p>
        </p:txBody>
      </p:sp>
      <p:sp>
        <p:nvSpPr>
          <p:cNvPr id="3" name="Marcador de texto 4"/>
          <p:cNvSpPr>
            <a:spLocks noGrp="1"/>
          </p:cNvSpPr>
          <p:nvPr>
            <p:ph type="body" idx="1"/>
          </p:nvPr>
        </p:nvSpPr>
        <p:spPr>
          <a:xfrm>
            <a:off x="740664" y="3347122"/>
            <a:ext cx="8022336" cy="1937807"/>
          </a:xfrm>
        </p:spPr>
        <p:txBody>
          <a:bodyPr>
            <a:normAutofit/>
          </a:bodyPr>
          <a:lstStyle/>
          <a:p>
            <a:r>
              <a:rPr lang="es-ES" dirty="0" smtClean="0"/>
              <a:t>La comunicaci</a:t>
            </a:r>
            <a:r>
              <a:rPr lang="es-ES" dirty="0" smtClean="0"/>
              <a:t>ón se produce únicamente si el emisor y el receptor comprenden ambos los símbolos que se están utilizando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4723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UTILIZACI</a:t>
            </a:r>
            <a:r>
              <a:rPr lang="es-ES" dirty="0" smtClean="0"/>
              <a:t>ÓN EFICAZ DEL LENGUAJE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Las palabras son los s</a:t>
            </a:r>
            <a:r>
              <a:rPr lang="es-ES" dirty="0" smtClean="0"/>
              <a:t>ímbolos más comunes.</a:t>
            </a:r>
          </a:p>
          <a:p>
            <a:endParaRPr lang="es-ES" dirty="0" smtClean="0"/>
          </a:p>
          <a:p>
            <a:r>
              <a:rPr lang="es-ES" dirty="0" smtClean="0"/>
              <a:t>El grado de comprensión depende del conocimiento de los símbolos.</a:t>
            </a:r>
          </a:p>
          <a:p>
            <a:endParaRPr lang="es-ES" dirty="0" smtClean="0"/>
          </a:p>
          <a:p>
            <a:r>
              <a:rPr lang="es-ES" dirty="0" smtClean="0"/>
              <a:t>Los comunicadores deben de estar mejor informados sobre las diferencias culturales y los valores contrapuestos para poder encontrar puntos comunes y construir puentes</a:t>
            </a:r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469030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ESCRIBIR CON CLARIDAD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867470"/>
          </a:xfrm>
        </p:spPr>
        <p:txBody>
          <a:bodyPr>
            <a:normAutofit fontScale="92500"/>
          </a:bodyPr>
          <a:lstStyle/>
          <a:p>
            <a:r>
              <a:rPr lang="es-ES" dirty="0" smtClean="0"/>
              <a:t>Tomar en cuenta el nivel educativo del p</a:t>
            </a:r>
            <a:r>
              <a:rPr lang="es-ES" dirty="0" smtClean="0"/>
              <a:t>úblico.</a:t>
            </a:r>
          </a:p>
          <a:p>
            <a:endParaRPr lang="es-ES" dirty="0" smtClean="0"/>
          </a:p>
          <a:p>
            <a:r>
              <a:rPr lang="es-ES" dirty="0" smtClean="0"/>
              <a:t>Cuanto más sencillo sea el estilo, más fácil será de comprender</a:t>
            </a:r>
          </a:p>
          <a:p>
            <a:endParaRPr lang="es-ES" dirty="0" smtClean="0"/>
          </a:p>
          <a:p>
            <a:pPr lvl="1"/>
            <a:r>
              <a:rPr lang="es-ES" dirty="0" smtClean="0"/>
              <a:t>Uso de acrónimos y eslóganes</a:t>
            </a:r>
          </a:p>
          <a:p>
            <a:pPr lvl="1"/>
            <a:r>
              <a:rPr lang="es-ES" dirty="0" smtClean="0"/>
              <a:t>Evitar la jerga</a:t>
            </a:r>
          </a:p>
          <a:p>
            <a:pPr lvl="1"/>
            <a:r>
              <a:rPr lang="es-ES" dirty="0" smtClean="0"/>
              <a:t>Evitar los clichés y superlativos</a:t>
            </a:r>
          </a:p>
          <a:p>
            <a:pPr lvl="1"/>
            <a:r>
              <a:rPr lang="es-ES" dirty="0" smtClean="0"/>
              <a:t>Evitar los eufemismos</a:t>
            </a:r>
          </a:p>
          <a:p>
            <a:pPr lvl="1"/>
            <a:r>
              <a:rPr lang="es-ES" dirty="0" smtClean="0"/>
              <a:t>Evitar el lenguaje discriminatorio</a:t>
            </a:r>
          </a:p>
          <a:p>
            <a:pPr lvl="1"/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8364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498453"/>
            <a:ext cx="9144000" cy="1636776"/>
          </a:xfrm>
        </p:spPr>
        <p:txBody>
          <a:bodyPr>
            <a:normAutofit/>
          </a:bodyPr>
          <a:lstStyle/>
          <a:p>
            <a:pPr algn="ctr"/>
            <a:r>
              <a:rPr lang="es-ES" sz="4400" dirty="0" smtClean="0"/>
              <a:t>CREER EN EL MENSAJE</a:t>
            </a:r>
            <a:endParaRPr lang="es-ES" sz="4400" dirty="0"/>
          </a:p>
        </p:txBody>
      </p:sp>
    </p:spTree>
    <p:extLst>
      <p:ext uri="{BB962C8B-B14F-4D97-AF65-F5344CB8AC3E}">
        <p14:creationId xmlns:p14="http://schemas.microsoft.com/office/powerpoint/2010/main" val="3781492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CREDIBILIDAD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Credibilidad de la fuente es un problema para cualquier portavoz de una organizaci</a:t>
            </a:r>
            <a:r>
              <a:rPr lang="es-ES" dirty="0" smtClean="0"/>
              <a:t>ón.</a:t>
            </a:r>
          </a:p>
          <a:p>
            <a:pPr lvl="1"/>
            <a:r>
              <a:rPr lang="es-ES" dirty="0" smtClean="0"/>
              <a:t>Siempre utilizan a expertos o famosos respetados y no pertenecientes a la organizaci</a:t>
            </a:r>
            <a:r>
              <a:rPr lang="es-ES" dirty="0" smtClean="0"/>
              <a:t>ón para transmitir un mensaje.</a:t>
            </a:r>
          </a:p>
          <a:p>
            <a:pPr lvl="1"/>
            <a:endParaRPr lang="es-ES" dirty="0" smtClean="0"/>
          </a:p>
          <a:p>
            <a:r>
              <a:rPr lang="es-ES" dirty="0" smtClean="0"/>
              <a:t>Efecto adormecedor, por Carl </a:t>
            </a:r>
            <a:r>
              <a:rPr lang="es-ES" dirty="0" err="1" smtClean="0"/>
              <a:t>Hovland</a:t>
            </a:r>
            <a:r>
              <a:rPr lang="es-ES" dirty="0" smtClean="0"/>
              <a:t>: “Existe una tendencia decreciente a que se rechacen con el tiempo las informaciones  ofrecidas por una fuente no creíble”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29115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CREDIBILIDAD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El contexto del mensaje.</a:t>
            </a:r>
          </a:p>
          <a:p>
            <a:pPr lvl="1"/>
            <a:r>
              <a:rPr lang="es-ES" dirty="0" smtClean="0"/>
              <a:t>La acci</a:t>
            </a:r>
            <a:r>
              <a:rPr lang="es-ES" dirty="0" smtClean="0"/>
              <a:t>ón o resultados cuentan más que los comunicados de prensa.</a:t>
            </a:r>
          </a:p>
          <a:p>
            <a:r>
              <a:rPr lang="es-ES" dirty="0" smtClean="0"/>
              <a:t>Disonancia cognitiva por </a:t>
            </a:r>
            <a:r>
              <a:rPr lang="es-ES" dirty="0" err="1" smtClean="0"/>
              <a:t>Leon</a:t>
            </a:r>
            <a:r>
              <a:rPr lang="es-ES" dirty="0" smtClean="0"/>
              <a:t> </a:t>
            </a:r>
            <a:r>
              <a:rPr lang="es-ES" dirty="0" err="1" smtClean="0"/>
              <a:t>Festinger</a:t>
            </a:r>
            <a:r>
              <a:rPr lang="es-ES" dirty="0" smtClean="0"/>
              <a:t>: “La gente no creerá en un mensaje que sea contrario a sus predisposiciones”</a:t>
            </a:r>
          </a:p>
          <a:p>
            <a:endParaRPr lang="es-ES" dirty="0"/>
          </a:p>
          <a:p>
            <a:r>
              <a:rPr lang="es-ES" dirty="0" smtClean="0"/>
              <a:t>Implicación: interés del público por el asunto o producto</a:t>
            </a:r>
          </a:p>
        </p:txBody>
      </p:sp>
    </p:spTree>
    <p:extLst>
      <p:ext uri="{BB962C8B-B14F-4D97-AF65-F5344CB8AC3E}">
        <p14:creationId xmlns:p14="http://schemas.microsoft.com/office/powerpoint/2010/main" val="15891278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498453"/>
            <a:ext cx="9144000" cy="1636776"/>
          </a:xfrm>
        </p:spPr>
        <p:txBody>
          <a:bodyPr>
            <a:normAutofit/>
          </a:bodyPr>
          <a:lstStyle/>
          <a:p>
            <a:pPr algn="ctr"/>
            <a:r>
              <a:rPr lang="es-ES" sz="4400" dirty="0" smtClean="0"/>
              <a:t>RECORDAR EL MENSAJE</a:t>
            </a:r>
            <a:endParaRPr lang="es-ES" sz="4400" dirty="0"/>
          </a:p>
        </p:txBody>
      </p:sp>
    </p:spTree>
    <p:extLst>
      <p:ext uri="{BB962C8B-B14F-4D97-AF65-F5344CB8AC3E}">
        <p14:creationId xmlns:p14="http://schemas.microsoft.com/office/powerpoint/2010/main" val="32379706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PARA RECORDAR EL MENSAJE…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REPETICI</a:t>
            </a:r>
            <a:r>
              <a:rPr lang="es-ES" dirty="0" smtClean="0"/>
              <a:t>ÓN</a:t>
            </a:r>
          </a:p>
          <a:p>
            <a:pPr lvl="1"/>
            <a:r>
              <a:rPr lang="es-ES" dirty="0" smtClean="0"/>
              <a:t>Elimina el ruido</a:t>
            </a:r>
          </a:p>
          <a:p>
            <a:pPr lvl="1"/>
            <a:r>
              <a:rPr lang="es-ES" dirty="0" smtClean="0"/>
              <a:t>Obliga al público a que lo escuche</a:t>
            </a:r>
          </a:p>
          <a:p>
            <a:pPr lvl="1"/>
            <a:r>
              <a:rPr lang="es-ES" dirty="0" smtClean="0"/>
              <a:t>Mejora el aprendizaje</a:t>
            </a:r>
          </a:p>
          <a:p>
            <a:pPr lvl="1"/>
            <a:r>
              <a:rPr lang="es-ES" dirty="0" smtClean="0"/>
              <a:t>Facilita que el público recuerde el mensaje</a:t>
            </a:r>
          </a:p>
          <a:p>
            <a:pPr lvl="1"/>
            <a:r>
              <a:rPr lang="es-ES" dirty="0" smtClean="0"/>
              <a:t>Lucha contra la entropía</a:t>
            </a:r>
          </a:p>
          <a:p>
            <a:pPr lvl="1"/>
            <a:r>
              <a:rPr lang="es-ES" dirty="0" smtClean="0"/>
              <a:t>Utilizar múltiples canales de comunicación</a:t>
            </a:r>
          </a:p>
          <a:p>
            <a:pPr lvl="1"/>
            <a:endParaRPr lang="es-ES" dirty="0" smtClean="0"/>
          </a:p>
          <a:p>
            <a:pPr lvl="1"/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pPr marL="164592" indent="0">
              <a:buNone/>
            </a:pPr>
            <a:endParaRPr lang="es-ES" dirty="0" smtClean="0"/>
          </a:p>
          <a:p>
            <a:pPr lvl="1"/>
            <a:endParaRPr lang="es-ES" dirty="0" smtClean="0"/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87693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498453"/>
            <a:ext cx="9144000" cy="1636776"/>
          </a:xfrm>
        </p:spPr>
        <p:txBody>
          <a:bodyPr>
            <a:normAutofit/>
          </a:bodyPr>
          <a:lstStyle/>
          <a:p>
            <a:pPr algn="ctr"/>
            <a:r>
              <a:rPr lang="es-ES" sz="4400" dirty="0" smtClean="0"/>
              <a:t>ACTUAR EN FUNCI</a:t>
            </a:r>
            <a:r>
              <a:rPr lang="es-ES" sz="4400" dirty="0" smtClean="0"/>
              <a:t>ÓN DEL MENSAJE</a:t>
            </a:r>
            <a:endParaRPr lang="es-ES" sz="4400" dirty="0"/>
          </a:p>
        </p:txBody>
      </p:sp>
      <p:sp>
        <p:nvSpPr>
          <p:cNvPr id="3" name="Marcador de texto 4"/>
          <p:cNvSpPr>
            <a:spLocks noGrp="1"/>
          </p:cNvSpPr>
          <p:nvPr>
            <p:ph type="body" idx="1"/>
          </p:nvPr>
        </p:nvSpPr>
        <p:spPr>
          <a:xfrm>
            <a:off x="740664" y="3347122"/>
            <a:ext cx="8022336" cy="1937807"/>
          </a:xfrm>
        </p:spPr>
        <p:txBody>
          <a:bodyPr>
            <a:normAutofit/>
          </a:bodyPr>
          <a:lstStyle/>
          <a:p>
            <a:r>
              <a:rPr lang="es-ES" dirty="0" smtClean="0"/>
              <a:t>El personal de RP emite mensajes en nombre de organizaciones para cambiar las opiniones, actitudes, creencias o comportamientos.</a:t>
            </a:r>
          </a:p>
          <a:p>
            <a:endParaRPr lang="es-ES" dirty="0"/>
          </a:p>
          <a:p>
            <a:r>
              <a:rPr lang="es-ES" dirty="0" smtClean="0"/>
              <a:t>Convencer a la gente para que compre bienes o servicios.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54641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PROCESO DE ADOPCI</a:t>
            </a:r>
            <a:r>
              <a:rPr lang="es-ES" dirty="0" smtClean="0"/>
              <a:t>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Para conseguir que las personas acepten nuevas ideas o productos existe un proceso  de adopci</a:t>
            </a:r>
            <a:r>
              <a:rPr lang="es-ES" dirty="0" smtClean="0"/>
              <a:t>ón:</a:t>
            </a:r>
          </a:p>
          <a:p>
            <a:pPr lvl="1"/>
            <a:r>
              <a:rPr lang="es-ES" dirty="0" smtClean="0"/>
              <a:t>Concienciación</a:t>
            </a:r>
          </a:p>
          <a:p>
            <a:pPr lvl="1"/>
            <a:r>
              <a:rPr lang="es-ES" dirty="0" smtClean="0"/>
              <a:t>Interés</a:t>
            </a:r>
          </a:p>
          <a:p>
            <a:pPr lvl="1"/>
            <a:r>
              <a:rPr lang="es-ES" dirty="0" smtClean="0"/>
              <a:t>Evaluación</a:t>
            </a:r>
          </a:p>
          <a:p>
            <a:pPr lvl="1"/>
            <a:r>
              <a:rPr lang="es-ES" dirty="0" smtClean="0"/>
              <a:t>Prueba</a:t>
            </a:r>
          </a:p>
          <a:p>
            <a:pPr lvl="1"/>
            <a:r>
              <a:rPr lang="es-ES" dirty="0" smtClean="0"/>
              <a:t>Adopción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94227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PROCESO DE ADOPCI</a:t>
            </a:r>
            <a:r>
              <a:rPr lang="es-ES" dirty="0" smtClean="0"/>
              <a:t>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Factores que afectan el proceso de adopci</a:t>
            </a:r>
            <a:r>
              <a:rPr lang="es-ES" dirty="0" smtClean="0"/>
              <a:t>ón:</a:t>
            </a:r>
          </a:p>
          <a:p>
            <a:pPr lvl="1"/>
            <a:r>
              <a:rPr lang="es-ES" dirty="0" smtClean="0"/>
              <a:t>Ventaja relativa</a:t>
            </a:r>
          </a:p>
          <a:p>
            <a:pPr lvl="1"/>
            <a:r>
              <a:rPr lang="es-ES" dirty="0" smtClean="0"/>
              <a:t>Compatibilidad</a:t>
            </a:r>
          </a:p>
          <a:p>
            <a:pPr lvl="1"/>
            <a:r>
              <a:rPr lang="es-ES" dirty="0" smtClean="0"/>
              <a:t>Complejidad</a:t>
            </a:r>
          </a:p>
          <a:p>
            <a:pPr lvl="1"/>
            <a:r>
              <a:rPr lang="es-ES" dirty="0" smtClean="0"/>
              <a:t>Posibilidad de realizar una prueba</a:t>
            </a:r>
          </a:p>
          <a:p>
            <a:pPr lvl="1"/>
            <a:r>
              <a:rPr lang="es-ES" dirty="0" err="1" smtClean="0"/>
              <a:t>Observabilidad</a:t>
            </a:r>
            <a:endParaRPr lang="es-ES" dirty="0" smtClean="0"/>
          </a:p>
          <a:p>
            <a:pPr lvl="1"/>
            <a:endParaRPr lang="es-ES" dirty="0"/>
          </a:p>
          <a:p>
            <a:r>
              <a:rPr lang="es-ES" dirty="0" smtClean="0"/>
              <a:t>El comunicador debe intentar superar estos factores mediante estrategias.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79511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FACTOR TIEMPO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La aproximaci</a:t>
            </a:r>
            <a:r>
              <a:rPr lang="es-ES" dirty="0" smtClean="0"/>
              <a:t>ón de la gente a la novedad varía, en función de la personalidad y el riesgo implicado.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ES" dirty="0" smtClean="0"/>
              <a:t>Innovadores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ES" dirty="0" smtClean="0"/>
              <a:t>Primeros aceptantes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ES" dirty="0" smtClean="0"/>
              <a:t>Primera mayoría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ES" dirty="0" smtClean="0"/>
              <a:t>Mayoría tardía</a:t>
            </a:r>
          </a:p>
          <a:p>
            <a:pPr marL="971550" lvl="1" indent="-514350">
              <a:buFont typeface="+mj-lt"/>
              <a:buAutoNum type="arabicPeriod"/>
            </a:pPr>
            <a:r>
              <a:rPr lang="es-ES" dirty="0" smtClean="0"/>
              <a:t>Conservadores</a:t>
            </a:r>
          </a:p>
        </p:txBody>
      </p:sp>
      <p:pic>
        <p:nvPicPr>
          <p:cNvPr id="4" name="Imagen 3" descr="retroceder-en-el-tiempo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575" y="3032022"/>
            <a:ext cx="3408225" cy="336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1198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INFLUENCIA EN LA TOMA DE DECISIONES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Concienciaci</a:t>
            </a:r>
            <a:r>
              <a:rPr lang="es-ES" dirty="0" smtClean="0"/>
              <a:t>ón del proceso de adopción</a:t>
            </a:r>
          </a:p>
          <a:p>
            <a:endParaRPr lang="es-ES" dirty="0" smtClean="0"/>
          </a:p>
        </p:txBody>
      </p:sp>
      <p:pic>
        <p:nvPicPr>
          <p:cNvPr id="5" name="Imagen 4" descr="proceso+de+adopci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033" y="2398356"/>
            <a:ext cx="6394049" cy="424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4774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ódulo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Módulo.thmx</Template>
  <TotalTime>157</TotalTime>
  <Words>874</Words>
  <Application>Microsoft Macintosh PowerPoint</Application>
  <PresentationFormat>Presentación en pantalla (4:3)</PresentationFormat>
  <Paragraphs>216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Módulo</vt:lpstr>
      <vt:lpstr>COMUNICACIÓN</vt:lpstr>
      <vt:lpstr>LAS METAS DE LA COMUNICACIÓN</vt:lpstr>
      <vt:lpstr>APLICACIÓN DEL PLAN</vt:lpstr>
      <vt:lpstr>APLICACIÓN DEL PLAN</vt:lpstr>
      <vt:lpstr>APLICACIÓN DEL PLAN</vt:lpstr>
      <vt:lpstr>PERSPECTIVA DE RP</vt:lpstr>
      <vt:lpstr>PERSPECTIVA DE RP</vt:lpstr>
      <vt:lpstr>RECEPCIÓN DEL MENSAJE</vt:lpstr>
      <vt:lpstr>CINCO ELEMENTOS</vt:lpstr>
      <vt:lpstr>IMPORTANCIA DE LA COMUNICACIÓN BIDIRECCIONAL</vt:lpstr>
      <vt:lpstr>ATENCIÓN AL MENSAJE</vt:lpstr>
      <vt:lpstr>PERSPECTIVAS TEÓRICAS</vt:lpstr>
      <vt:lpstr>PERSPECTIVAS TEÓRICAS</vt:lpstr>
      <vt:lpstr>PARA CAPTAR LA ATENCIÓN…</vt:lpstr>
      <vt:lpstr>COMPRENSIÓN DEL MENSAJE</vt:lpstr>
      <vt:lpstr>UTILIZACIÓN EFICAZ DEL LENGUAJE</vt:lpstr>
      <vt:lpstr>ESCRIBIR CON CLARIDAD</vt:lpstr>
      <vt:lpstr>CREER EN EL MENSAJE</vt:lpstr>
      <vt:lpstr>CREDIBILIDAD</vt:lpstr>
      <vt:lpstr>CREDIBILIDAD</vt:lpstr>
      <vt:lpstr>RECORDAR EL MENSAJE</vt:lpstr>
      <vt:lpstr>PARA RECORDAR EL MENSAJE…</vt:lpstr>
      <vt:lpstr>ACTUAR EN FUNCIÓN DEL MENSAJE</vt:lpstr>
      <vt:lpstr>PROCESO DE ADOPCIÓN</vt:lpstr>
      <vt:lpstr>PROCESO DE ADOPCIÓN</vt:lpstr>
      <vt:lpstr>FACTOR TIEMPO</vt:lpstr>
      <vt:lpstr>INFLUENCIA EN LA TOMA DE DECISIONES</vt:lpstr>
    </vt:vector>
  </TitlesOfParts>
  <Company>itesm-pze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COMUNICACIÓN</dc:title>
  <dc:creator>Jessica Arenas</dc:creator>
  <cp:lastModifiedBy>Jessica Arenas</cp:lastModifiedBy>
  <cp:revision>12</cp:revision>
  <dcterms:created xsi:type="dcterms:W3CDTF">2012-02-03T05:22:46Z</dcterms:created>
  <dcterms:modified xsi:type="dcterms:W3CDTF">2012-02-03T08:00:30Z</dcterms:modified>
</cp:coreProperties>
</file>