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76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06/02/12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‹Nr.›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1042312">
            <a:off x="1019820" y="2924518"/>
            <a:ext cx="8009043" cy="1612607"/>
          </a:xfrm>
        </p:spPr>
        <p:txBody>
          <a:bodyPr/>
          <a:lstStyle/>
          <a:p>
            <a:r>
              <a:rPr lang="es-ES" dirty="0" smtClean="0"/>
              <a:t>Planificación del Programa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Capítulo 6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854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0288" y="927100"/>
            <a:ext cx="7716837" cy="1447800"/>
          </a:xfrm>
        </p:spPr>
        <p:txBody>
          <a:bodyPr/>
          <a:lstStyle/>
          <a:p>
            <a:r>
              <a:rPr lang="es-ES" dirty="0" smtClean="0"/>
              <a:t>Valor de la planificación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777875" y="2969067"/>
            <a:ext cx="79692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Después de la investigación, el siguiente paso en las relaciones públicas es la planificación del programa. 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ES" b="1" dirty="0" smtClean="0">
                <a:solidFill>
                  <a:schemeClr val="accent2">
                    <a:lumMod val="50000"/>
                  </a:schemeClr>
                </a:solidFill>
              </a:rPr>
              <a:t>Planificar: 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Acción sistemática. Implica recopilar información, analizarla y aplicarla de manera creativa. Busca cumplir objetivos.</a:t>
            </a:r>
          </a:p>
          <a:p>
            <a:pPr algn="just"/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La planificación debe ser estratégica. </a:t>
            </a:r>
          </a:p>
          <a:p>
            <a:pPr algn="just"/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s-ES" i="1" dirty="0" smtClean="0">
                <a:solidFill>
                  <a:schemeClr val="accent2">
                    <a:lumMod val="50000"/>
                  </a:schemeClr>
                </a:solidFill>
              </a:rPr>
              <a:t>“La planificación estratégica consiste en decidir dónde se quiere estar en e futuro (objetivo) u cómo se llega hasta allí (estrategias). Define proactivamente la dirección de la organización, evitando la deriva y la repetición rutinaria de actividades”.  </a:t>
            </a:r>
          </a:p>
          <a:p>
            <a:pPr algn="r"/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	Glen </a:t>
            </a:r>
            <a:r>
              <a:rPr lang="es-ES" dirty="0" err="1" smtClean="0">
                <a:solidFill>
                  <a:schemeClr val="accent2">
                    <a:lumMod val="50000"/>
                  </a:schemeClr>
                </a:solidFill>
              </a:rPr>
              <a:t>Broom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 y David </a:t>
            </a:r>
            <a:r>
              <a:rPr lang="es-ES" dirty="0" err="1" smtClean="0">
                <a:solidFill>
                  <a:schemeClr val="accent2">
                    <a:lumMod val="50000"/>
                  </a:schemeClr>
                </a:solidFill>
              </a:rPr>
              <a:t>Dozier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4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Enfoques de la Planificación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 algn="just">
              <a:buFont typeface="Arial"/>
              <a:buChar char="•"/>
            </a:pPr>
            <a:r>
              <a:rPr lang="es-ES" dirty="0" smtClean="0"/>
              <a:t>Hay dos enfoques:</a:t>
            </a:r>
          </a:p>
          <a:p>
            <a:pPr lvl="1" algn="just"/>
            <a:r>
              <a:rPr lang="es-ES" sz="1400" dirty="0" smtClean="0"/>
              <a:t>a) Dirección por objetivos (MBO) </a:t>
            </a:r>
          </a:p>
          <a:p>
            <a:pPr lvl="1" algn="just"/>
            <a:r>
              <a:rPr lang="es-ES" sz="1400" dirty="0" smtClean="0"/>
              <a:t>b) Modelo de la planificación estratégica de </a:t>
            </a:r>
            <a:r>
              <a:rPr lang="es-ES" sz="1400" dirty="0" err="1" smtClean="0"/>
              <a:t>Ketchum</a:t>
            </a:r>
            <a:r>
              <a:rPr lang="es-ES" sz="1400" dirty="0" smtClean="0"/>
              <a:t>.</a:t>
            </a:r>
          </a:p>
          <a:p>
            <a:pPr algn="just"/>
            <a:r>
              <a:rPr lang="es-ES" dirty="0" smtClean="0"/>
              <a:t>Ambos planteamientos implican plantear y responder tantas preguntas hayan.</a:t>
            </a:r>
          </a:p>
          <a:p>
            <a:pPr algn="just"/>
            <a:r>
              <a:rPr lang="es-ES" dirty="0" smtClean="0"/>
              <a:t> </a:t>
            </a:r>
            <a:endParaRPr lang="es-ES" dirty="0"/>
          </a:p>
          <a:p>
            <a:pPr lvl="1" algn="just"/>
            <a:endParaRPr lang="es-ES" dirty="0" smtClean="0"/>
          </a:p>
        </p:txBody>
      </p:sp>
      <p:sp>
        <p:nvSpPr>
          <p:cNvPr id="5" name="CuadroTexto 4"/>
          <p:cNvSpPr txBox="1"/>
          <p:nvPr/>
        </p:nvSpPr>
        <p:spPr>
          <a:xfrm>
            <a:off x="4714875" y="696370"/>
            <a:ext cx="4107304" cy="28931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300" dirty="0" smtClean="0">
                <a:solidFill>
                  <a:schemeClr val="tx1"/>
                </a:solidFill>
              </a:rPr>
              <a:t>Objetivos</a:t>
            </a:r>
            <a:r>
              <a:rPr lang="es-ES" sz="1300" dirty="0" smtClean="0"/>
              <a:t> del empleador/ cliente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Públicos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Públicos objetivo: ¿Qué quiere saber el cliente?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Canales de comunicación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Objetivos de los canales de comunicación: punto de vista de los creadores de información.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Fuentes y preguntas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Estrategias de comunicación: Factores que pueden invalidar o reforzar el mensaje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Esencia del mensaje: ¿Para qué servirá el mensaje?</a:t>
            </a:r>
          </a:p>
          <a:p>
            <a:pPr marL="285750" indent="-285750">
              <a:buFont typeface="Arial"/>
              <a:buChar char="•"/>
            </a:pPr>
            <a:r>
              <a:rPr lang="es-ES" sz="1300" dirty="0" smtClean="0"/>
              <a:t>Respaldo no verbal: Fotografías, videos, etc.</a:t>
            </a:r>
            <a:endParaRPr lang="es-ES" sz="13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714875" y="4404244"/>
            <a:ext cx="4107304" cy="215443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600" b="1" dirty="0" smtClean="0"/>
              <a:t>Hechos</a:t>
            </a:r>
            <a:r>
              <a:rPr lang="es-ES" sz="1600" b="1" dirty="0" smtClean="0">
                <a:sym typeface="Wingdings"/>
              </a:rPr>
              <a:t> </a:t>
            </a:r>
            <a:r>
              <a:rPr lang="es-ES" sz="1400" dirty="0" smtClean="0">
                <a:sym typeface="Wingdings"/>
              </a:rPr>
              <a:t>categorías, aspectos de los productos, hechos sobre la competencia y los consumidores. </a:t>
            </a:r>
            <a:endParaRPr lang="es-ES" sz="1400" dirty="0" smtClean="0"/>
          </a:p>
          <a:p>
            <a:pPr marL="285750" indent="-285750">
              <a:buFont typeface="Arial"/>
              <a:buChar char="•"/>
            </a:pPr>
            <a:r>
              <a:rPr lang="es-ES" sz="1600" b="1" dirty="0" smtClean="0"/>
              <a:t>Metas</a:t>
            </a:r>
            <a:r>
              <a:rPr lang="es-ES" sz="1600" b="1" dirty="0" smtClean="0">
                <a:sym typeface="Wingdings"/>
              </a:rPr>
              <a:t> </a:t>
            </a:r>
            <a:r>
              <a:rPr lang="es-ES" sz="1400" dirty="0" smtClean="0">
                <a:sym typeface="Wingdings"/>
              </a:rPr>
              <a:t>objetivos empresariales, rol de las RRPP, fuentes de nuevos negocios. </a:t>
            </a:r>
            <a:endParaRPr lang="es-ES" sz="1400" dirty="0" smtClean="0"/>
          </a:p>
          <a:p>
            <a:pPr marL="285750" indent="-285750">
              <a:buFont typeface="Arial"/>
              <a:buChar char="•"/>
            </a:pPr>
            <a:r>
              <a:rPr lang="es-ES" sz="1600" b="1" dirty="0" smtClean="0"/>
              <a:t>Públicos</a:t>
            </a:r>
            <a:r>
              <a:rPr lang="es-ES" sz="1600" b="1" dirty="0" smtClean="0">
                <a:sym typeface="Wingdings"/>
              </a:rPr>
              <a:t> </a:t>
            </a:r>
            <a:r>
              <a:rPr lang="es-ES" sz="1400" dirty="0" smtClean="0">
                <a:sym typeface="Wingdings"/>
              </a:rPr>
              <a:t>públicos objetivo, mentalidad actual, mentalidad deseada.</a:t>
            </a:r>
            <a:endParaRPr lang="es-ES" sz="1400" dirty="0" smtClean="0"/>
          </a:p>
          <a:p>
            <a:pPr marL="285750" indent="-285750">
              <a:buFont typeface="Arial"/>
              <a:buChar char="•"/>
            </a:pPr>
            <a:r>
              <a:rPr lang="es-ES" sz="1600" b="1" dirty="0" smtClean="0"/>
              <a:t>Mensaje clave</a:t>
            </a:r>
            <a:r>
              <a:rPr lang="es-ES" sz="1600" b="1" dirty="0" smtClean="0">
                <a:sym typeface="Wingdings"/>
              </a:rPr>
              <a:t> </a:t>
            </a:r>
            <a:r>
              <a:rPr lang="es-ES" sz="1400" dirty="0" smtClean="0">
                <a:sym typeface="Wingdings"/>
              </a:rPr>
              <a:t>qué mensaje debe transmitirse</a:t>
            </a:r>
            <a:endParaRPr lang="es-ES" sz="1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714875" y="196007"/>
            <a:ext cx="743205" cy="370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a)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714875" y="3942951"/>
            <a:ext cx="41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b)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138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8229538" cy="1447800"/>
          </a:xfrm>
        </p:spPr>
        <p:txBody>
          <a:bodyPr/>
          <a:lstStyle/>
          <a:p>
            <a:r>
              <a:rPr lang="es-ES" sz="4400" dirty="0" smtClean="0"/>
              <a:t>Elementos de la planificación</a:t>
            </a:r>
            <a:endParaRPr lang="es-ES" sz="4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777875" y="2969067"/>
            <a:ext cx="79692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Redacción de un plan estratégico. ¿Qué hacer? ¿Por qué hacer? ¿Cómo hacer?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Análisis de todos los elementos posibles para comprender la situación y el contexto.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Presentación de un plan para ser aprobado por el cliente.</a:t>
            </a:r>
          </a:p>
          <a:p>
            <a:pPr marL="285750" indent="-285750" algn="just">
              <a:buFont typeface="Arial"/>
              <a:buChar char="•"/>
            </a:pP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La planificación se compone de ocho elementos principales.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6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5500" dirty="0" smtClean="0"/>
              <a:t>1</a:t>
            </a:r>
            <a:endParaRPr lang="es-ES" sz="55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1774623"/>
            <a:ext cx="4258234" cy="5257800"/>
          </a:xfrm>
        </p:spPr>
        <p:txBody>
          <a:bodyPr>
            <a:normAutofit/>
          </a:bodyPr>
          <a:lstStyle/>
          <a:p>
            <a:r>
              <a:rPr lang="es-ES" sz="1800" dirty="0" smtClean="0">
                <a:solidFill>
                  <a:srgbClr val="BA6016"/>
                </a:solidFill>
              </a:rPr>
              <a:t>Hecho que crea la necesidad de un programa de RRPP.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Incluye investigación ardua para analizar la situación.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Tres sucesos principales: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 smtClean="0">
                <a:solidFill>
                  <a:srgbClr val="BA6016"/>
                </a:solidFill>
              </a:rPr>
              <a:t>Resolver un problema.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 smtClean="0">
                <a:solidFill>
                  <a:srgbClr val="BA6016"/>
                </a:solidFill>
              </a:rPr>
              <a:t>Realizar un proyecto.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 smtClean="0">
                <a:solidFill>
                  <a:srgbClr val="BA6016"/>
                </a:solidFill>
              </a:rPr>
              <a:t>Preservar la reputación del cliente.</a:t>
            </a:r>
            <a:endParaRPr lang="es-ES" sz="1800" dirty="0">
              <a:solidFill>
                <a:srgbClr val="BA6016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dist"/>
            <a:r>
              <a:rPr lang="es-ES" sz="5500" dirty="0" smtClean="0"/>
              <a:t>Situación</a:t>
            </a:r>
            <a:endParaRPr lang="es-ES" sz="5500" dirty="0"/>
          </a:p>
        </p:txBody>
      </p:sp>
    </p:spTree>
    <p:extLst>
      <p:ext uri="{BB962C8B-B14F-4D97-AF65-F5344CB8AC3E}">
        <p14:creationId xmlns:p14="http://schemas.microsoft.com/office/powerpoint/2010/main" val="1609929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867400"/>
          </a:xfrm>
        </p:spPr>
        <p:txBody>
          <a:bodyPr>
            <a:normAutofit fontScale="92500" lnSpcReduction="20000"/>
          </a:bodyPr>
          <a:lstStyle/>
          <a:p>
            <a:r>
              <a:rPr lang="es-ES" sz="1800" dirty="0" smtClean="0">
                <a:solidFill>
                  <a:srgbClr val="BA6016"/>
                </a:solidFill>
              </a:rPr>
              <a:t>Determinar el objetivo del programa.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¿Se ajusta a la situación? ¿Es cuantificable? ¿Es realista/alcanzable?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Objetivo = Finalidad ¿Qué se quiere cumplir?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Dos tipos de objetivos: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 smtClean="0">
                <a:solidFill>
                  <a:srgbClr val="BA6016"/>
                </a:solidFill>
              </a:rPr>
              <a:t>Informativos: Suministrar información al público, que conozcan una cuestión.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rgbClr val="BA6016"/>
                </a:solidFill>
              </a:rPr>
              <a:t>Fáciles de alcanzar, difíciles de medir debido a factores abstractos.</a:t>
            </a:r>
          </a:p>
          <a:p>
            <a:pPr>
              <a:buAutoNum type="arabicPeriod" startAt="2"/>
            </a:pPr>
            <a:r>
              <a:rPr lang="es-ES" sz="1800" dirty="0" smtClean="0">
                <a:solidFill>
                  <a:srgbClr val="BA6016"/>
                </a:solidFill>
              </a:rPr>
              <a:t>De motivación: Implica cambio de actitudes y comportamiento en el público.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rgbClr val="BA6016"/>
                </a:solidFill>
              </a:rPr>
              <a:t>Difíciles de alcanzar, fáciles de medir.</a:t>
            </a:r>
          </a:p>
          <a:p>
            <a:pPr>
              <a:buFont typeface="+mj-lt"/>
              <a:buAutoNum type="arabicPeriod"/>
            </a:pPr>
            <a:endParaRPr lang="es-ES" sz="1800" dirty="0" smtClean="0">
              <a:solidFill>
                <a:srgbClr val="BA6016"/>
              </a:solidFill>
            </a:endParaRPr>
          </a:p>
          <a:p>
            <a:endParaRPr lang="es-ES" dirty="0" smtClean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2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5500" dirty="0" smtClean="0"/>
              <a:t>Objetivos</a:t>
            </a:r>
            <a:endParaRPr lang="es-ES" sz="5500" dirty="0"/>
          </a:p>
        </p:txBody>
      </p:sp>
    </p:spTree>
    <p:extLst>
      <p:ext uri="{BB962C8B-B14F-4D97-AF65-F5344CB8AC3E}">
        <p14:creationId xmlns:p14="http://schemas.microsoft.com/office/powerpoint/2010/main" val="345276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2003104"/>
            <a:ext cx="4258234" cy="5257800"/>
          </a:xfrm>
        </p:spPr>
        <p:txBody>
          <a:bodyPr/>
          <a:lstStyle/>
          <a:p>
            <a:r>
              <a:rPr lang="es-ES" dirty="0" smtClean="0">
                <a:solidFill>
                  <a:srgbClr val="BA6016"/>
                </a:solidFill>
              </a:rPr>
              <a:t>¿A quién va dirigido?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Búsqueda de públicos específicos y bien definidos.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Buscar al público específico dentro del general.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Implica investigación de mercado</a:t>
            </a:r>
          </a:p>
          <a:p>
            <a:pPr marL="0" indent="0">
              <a:buNone/>
            </a:pPr>
            <a:endParaRPr lang="es-ES" dirty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3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5500" dirty="0" smtClean="0"/>
              <a:t>Público</a:t>
            </a:r>
            <a:endParaRPr lang="es-ES" sz="5500" dirty="0"/>
          </a:p>
        </p:txBody>
      </p:sp>
    </p:spTree>
    <p:extLst>
      <p:ext uri="{BB962C8B-B14F-4D97-AF65-F5344CB8AC3E}">
        <p14:creationId xmlns:p14="http://schemas.microsoft.com/office/powerpoint/2010/main" val="3104113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2054588"/>
            <a:ext cx="4258234" cy="5257800"/>
          </a:xfrm>
        </p:spPr>
        <p:txBody>
          <a:bodyPr>
            <a:normAutofit/>
          </a:bodyPr>
          <a:lstStyle/>
          <a:p>
            <a:r>
              <a:rPr lang="es-ES" sz="1800" dirty="0" smtClean="0">
                <a:solidFill>
                  <a:srgbClr val="BA6016"/>
                </a:solidFill>
              </a:rPr>
              <a:t>¿Cómo se va a alcanzar el objetivo?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Declaraciones que expliquen la ruta a seguir para cumplir con lo que se ha planteado.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Mensajes clave/Temáticas: Aquel tema o situación sobre la que gira la estrategia. </a:t>
            </a:r>
            <a:r>
              <a:rPr lang="es-ES" sz="1800" dirty="0">
                <a:solidFill>
                  <a:srgbClr val="BA6016"/>
                </a:solidFill>
              </a:rPr>
              <a:t>D</a:t>
            </a:r>
            <a:r>
              <a:rPr lang="es-ES" sz="1800" dirty="0" smtClean="0">
                <a:solidFill>
                  <a:srgbClr val="BA6016"/>
                </a:solidFill>
              </a:rPr>
              <a:t>ebe reiterarse constantemente a lo largo de toda la campaña.</a:t>
            </a:r>
            <a:endParaRPr lang="es-ES" sz="1800" dirty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4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4600" dirty="0" smtClean="0"/>
              <a:t>Estrategias</a:t>
            </a:r>
            <a:endParaRPr lang="es-ES" sz="4600" dirty="0"/>
          </a:p>
        </p:txBody>
      </p:sp>
    </p:spTree>
    <p:extLst>
      <p:ext uri="{BB962C8B-B14F-4D97-AF65-F5344CB8AC3E}">
        <p14:creationId xmlns:p14="http://schemas.microsoft.com/office/powerpoint/2010/main" val="165269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1985943"/>
            <a:ext cx="4258234" cy="5257800"/>
          </a:xfrm>
        </p:spPr>
        <p:txBody>
          <a:bodyPr/>
          <a:lstStyle/>
          <a:p>
            <a:r>
              <a:rPr lang="es-ES" dirty="0" smtClean="0">
                <a:solidFill>
                  <a:srgbClr val="BA6016"/>
                </a:solidFill>
              </a:rPr>
              <a:t>Iniciativas para gestionar las situaciones y problemas.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¿Cómo hacer las cosas ante ‘x’ circunstancia?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Describen de forma secuencial las actividades a realizar para llevar a cabo las estrategias y cumplir con los objetivos.</a:t>
            </a:r>
            <a:endParaRPr lang="es-ES" dirty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5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5500" dirty="0" smtClean="0"/>
              <a:t>Tácticas</a:t>
            </a:r>
            <a:endParaRPr lang="es-ES" sz="5500" dirty="0"/>
          </a:p>
        </p:txBody>
      </p:sp>
    </p:spTree>
    <p:extLst>
      <p:ext uri="{BB962C8B-B14F-4D97-AF65-F5344CB8AC3E}">
        <p14:creationId xmlns:p14="http://schemas.microsoft.com/office/powerpoint/2010/main" val="3394806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8674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>
                <a:solidFill>
                  <a:srgbClr val="BA6016"/>
                </a:solidFill>
              </a:rPr>
              <a:t>¿Cuándo debe realizarse la campaña?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Plazo de campaña: El momento en que los mensajes adquieren mayor significado.</a:t>
            </a:r>
          </a:p>
          <a:p>
            <a:pPr marL="0" indent="0">
              <a:buNone/>
            </a:pPr>
            <a:r>
              <a:rPr lang="es-ES" dirty="0" smtClean="0">
                <a:solidFill>
                  <a:srgbClr val="BA6016"/>
                </a:solidFill>
              </a:rPr>
              <a:t>Ejemplo: Promocionar la vacunación después de la influenza AH1N1.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¿Cuál es la secuencia adecuada de actividades?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Planificación de tácticas: Esfuerzos más grandes al principio de campaña. Una vez posicionados hay menos esfuerzo.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¿Cuál es la lista de actividades que debe llevarse a cabo?</a:t>
            </a:r>
          </a:p>
          <a:p>
            <a:r>
              <a:rPr lang="es-ES" dirty="0" smtClean="0">
                <a:solidFill>
                  <a:srgbClr val="BA6016"/>
                </a:solidFill>
              </a:rPr>
              <a:t>Definición de calendario: Planificar fechas límites con actividades de entrega por adelantado.</a:t>
            </a:r>
          </a:p>
          <a:p>
            <a:endParaRPr lang="es-ES" dirty="0" smtClean="0">
              <a:solidFill>
                <a:srgbClr val="BA6016"/>
              </a:solidFill>
            </a:endParaRPr>
          </a:p>
          <a:p>
            <a:endParaRPr lang="es-ES" dirty="0" smtClean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6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4600" dirty="0" smtClean="0"/>
              <a:t>Calendario /Plazos temporales</a:t>
            </a:r>
            <a:endParaRPr lang="es-ES" sz="4600" dirty="0"/>
          </a:p>
        </p:txBody>
      </p:sp>
    </p:spTree>
    <p:extLst>
      <p:ext uri="{BB962C8B-B14F-4D97-AF65-F5344CB8AC3E}">
        <p14:creationId xmlns:p14="http://schemas.microsoft.com/office/powerpoint/2010/main" val="210589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1757462"/>
            <a:ext cx="4258234" cy="5257800"/>
          </a:xfrm>
        </p:spPr>
        <p:txBody>
          <a:bodyPr>
            <a:normAutofit/>
          </a:bodyPr>
          <a:lstStyle/>
          <a:p>
            <a:r>
              <a:rPr lang="es-ES" sz="1800" dirty="0" smtClean="0">
                <a:solidFill>
                  <a:srgbClr val="BA6016"/>
                </a:solidFill>
              </a:rPr>
              <a:t>¿Cuánto va a costar el programa?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¿Con cuántos recursos se cuentan?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Se toman en cuenta: a) Salarios y gastos administrativos. b) Gastos de ejecución.</a:t>
            </a:r>
          </a:p>
          <a:p>
            <a:r>
              <a:rPr lang="es-ES" sz="1800" dirty="0" smtClean="0">
                <a:solidFill>
                  <a:srgbClr val="BA6016"/>
                </a:solidFill>
              </a:rPr>
              <a:t>Suelen estimarse por experiencia con proyectos anteriores y/o presupuestos realizados por proveedores.</a:t>
            </a:r>
            <a:endParaRPr lang="es-ES" sz="1800" dirty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7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4000" dirty="0" smtClean="0"/>
              <a:t>Presupuesto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1811141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4766" y="1196533"/>
            <a:ext cx="4258234" cy="5257800"/>
          </a:xfrm>
        </p:spPr>
        <p:txBody>
          <a:bodyPr>
            <a:normAutofit fontScale="92500"/>
          </a:bodyPr>
          <a:lstStyle/>
          <a:p>
            <a:r>
              <a:rPr lang="es-ES" sz="1900" dirty="0" smtClean="0">
                <a:solidFill>
                  <a:srgbClr val="BA6016"/>
                </a:solidFill>
              </a:rPr>
              <a:t>Compara los objetivos planteados con los obtenidos.</a:t>
            </a:r>
          </a:p>
          <a:p>
            <a:r>
              <a:rPr lang="es-ES" sz="1900" dirty="0" smtClean="0">
                <a:solidFill>
                  <a:srgbClr val="BA6016"/>
                </a:solidFill>
              </a:rPr>
              <a:t>Deben ser realistas, creíbles, específicos y ajustados a lo que el cliente espera.</a:t>
            </a:r>
          </a:p>
          <a:p>
            <a:r>
              <a:rPr lang="es-ES" sz="1900" dirty="0" smtClean="0">
                <a:solidFill>
                  <a:srgbClr val="BA6016"/>
                </a:solidFill>
              </a:rPr>
              <a:t>Dos tipos de evaluación: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900" dirty="0" smtClean="0">
                <a:solidFill>
                  <a:srgbClr val="BA6016"/>
                </a:solidFill>
              </a:rPr>
              <a:t>Del objetivo informativo: Recortes de prensa, frecuencia de menciones en prensa, número de espectadores, etc.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900" dirty="0" smtClean="0">
                <a:solidFill>
                  <a:srgbClr val="BA6016"/>
                </a:solidFill>
              </a:rPr>
              <a:t>Del objetivo de motivación: Aumento de ventas, llamadas para solicitar información, encuestas, etc.</a:t>
            </a:r>
          </a:p>
          <a:p>
            <a:endParaRPr lang="es-ES" dirty="0">
              <a:solidFill>
                <a:srgbClr val="BA6016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/>
          <a:lstStyle/>
          <a:p>
            <a:r>
              <a:rPr lang="es-ES" sz="5500" dirty="0"/>
              <a:t>8</a:t>
            </a:r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/>
          </p:nvPr>
        </p:nvSpPr>
        <p:spPr>
          <a:xfrm>
            <a:off x="408139" y="2662885"/>
            <a:ext cx="3712923" cy="3169025"/>
          </a:xfrm>
        </p:spPr>
        <p:txBody>
          <a:bodyPr anchor="ctr">
            <a:normAutofit/>
          </a:bodyPr>
          <a:lstStyle/>
          <a:p>
            <a:pPr algn="dist"/>
            <a:r>
              <a:rPr lang="es-ES" sz="4800" dirty="0" smtClean="0"/>
              <a:t>Evaluación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674883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numCol="2"/>
          <a:lstStyle/>
          <a:p>
            <a:r>
              <a:rPr lang="es-ES" sz="2000" dirty="0" smtClean="0"/>
              <a:t>Nayelli Aguilar </a:t>
            </a:r>
            <a:br>
              <a:rPr lang="es-ES" sz="2000" dirty="0" smtClean="0"/>
            </a:br>
            <a:r>
              <a:rPr lang="es-ES" sz="2000" dirty="0" smtClean="0"/>
              <a:t>Paola Rubio </a:t>
            </a:r>
            <a:r>
              <a:rPr lang="es-ES" sz="2000" dirty="0" err="1" smtClean="0"/>
              <a:t>Morlote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Valeria Olascoaga</a:t>
            </a:r>
            <a:br>
              <a:rPr lang="es-ES" sz="2000" dirty="0" smtClean="0"/>
            </a:br>
            <a:r>
              <a:rPr lang="es-ES" sz="2000" dirty="0" smtClean="0"/>
              <a:t>Amador Guerrero</a:t>
            </a:r>
            <a:endParaRPr lang="es-ES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Relaciones Públicas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0669712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Cuaderno de bocetos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71</TotalTime>
  <Words>779</Words>
  <Application>Microsoft Macintosh PowerPoint</Application>
  <PresentationFormat>Presentación en pantalla (4:3)</PresentationFormat>
  <Paragraphs>98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Sky</vt:lpstr>
      <vt:lpstr>Planificación del Programa</vt:lpstr>
      <vt:lpstr>Valor de la planificación</vt:lpstr>
      <vt:lpstr>Enfoques de la Planificación</vt:lpstr>
      <vt:lpstr>Elementos de la planificación</vt:lpstr>
      <vt:lpstr>1</vt:lpstr>
      <vt:lpstr>2</vt:lpstr>
      <vt:lpstr>3</vt:lpstr>
      <vt:lpstr>4</vt:lpstr>
      <vt:lpstr>5</vt:lpstr>
      <vt:lpstr>6</vt:lpstr>
      <vt:lpstr>7</vt:lpstr>
      <vt:lpstr>8</vt:lpstr>
      <vt:lpstr>Nayelli Aguilar  Paola Rubio Morlote Valeria Olascoaga Amador Guerrero</vt:lpstr>
    </vt:vector>
  </TitlesOfParts>
  <Company>Tec 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Planificación del Programa</dc:title>
  <dc:creator>Nayelli Leticia Aguilar Fuentes</dc:creator>
  <cp:lastModifiedBy>Octavio Islas</cp:lastModifiedBy>
  <cp:revision>21</cp:revision>
  <dcterms:created xsi:type="dcterms:W3CDTF">2012-02-03T02:51:03Z</dcterms:created>
  <dcterms:modified xsi:type="dcterms:W3CDTF">2012-02-06T17:47:44Z</dcterms:modified>
</cp:coreProperties>
</file>