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92" r:id="rId5"/>
    <p:sldId id="259" r:id="rId6"/>
    <p:sldId id="260" r:id="rId7"/>
    <p:sldId id="261" r:id="rId8"/>
    <p:sldId id="262" r:id="rId9"/>
    <p:sldId id="272" r:id="rId10"/>
    <p:sldId id="263" r:id="rId11"/>
    <p:sldId id="264" r:id="rId12"/>
    <p:sldId id="265" r:id="rId13"/>
    <p:sldId id="266" r:id="rId14"/>
    <p:sldId id="267" r:id="rId15"/>
    <p:sldId id="274" r:id="rId16"/>
    <p:sldId id="268" r:id="rId17"/>
    <p:sldId id="269" r:id="rId18"/>
    <p:sldId id="270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93" r:id="rId27"/>
    <p:sldId id="294" r:id="rId28"/>
    <p:sldId id="295" r:id="rId29"/>
    <p:sldId id="296" r:id="rId30"/>
    <p:sldId id="297" r:id="rId31"/>
    <p:sldId id="298" r:id="rId3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200" y="-6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A567-3E7C-4BA5-81B5-9694602033D6}" type="datetimeFigureOut">
              <a:rPr lang="es-ES" smtClean="0"/>
              <a:pPr/>
              <a:t>23/02/12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7D978-EA90-476F-9549-8FD1B888435B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A567-3E7C-4BA5-81B5-9694602033D6}" type="datetimeFigureOut">
              <a:rPr lang="es-ES" smtClean="0"/>
              <a:pPr/>
              <a:t>23/02/12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7D978-EA90-476F-9549-8FD1B888435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A567-3E7C-4BA5-81B5-9694602033D6}" type="datetimeFigureOut">
              <a:rPr lang="es-ES" smtClean="0"/>
              <a:pPr/>
              <a:t>23/02/12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787D978-EA90-476F-9549-8FD1B888435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A567-3E7C-4BA5-81B5-9694602033D6}" type="datetimeFigureOut">
              <a:rPr lang="es-ES" smtClean="0"/>
              <a:pPr/>
              <a:t>23/02/12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7D978-EA90-476F-9549-8FD1B888435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A567-3E7C-4BA5-81B5-9694602033D6}" type="datetimeFigureOut">
              <a:rPr lang="es-ES" smtClean="0"/>
              <a:pPr/>
              <a:t>23/02/12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7D978-EA90-476F-9549-8FD1B888435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A567-3E7C-4BA5-81B5-9694602033D6}" type="datetimeFigureOut">
              <a:rPr lang="es-ES" smtClean="0"/>
              <a:pPr/>
              <a:t>23/02/12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7D978-EA90-476F-9549-8FD1B888435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A567-3E7C-4BA5-81B5-9694602033D6}" type="datetimeFigureOut">
              <a:rPr lang="es-ES" smtClean="0"/>
              <a:pPr/>
              <a:t>23/02/12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7D978-EA90-476F-9549-8FD1B888435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A567-3E7C-4BA5-81B5-9694602033D6}" type="datetimeFigureOut">
              <a:rPr lang="es-ES" smtClean="0"/>
              <a:pPr/>
              <a:t>23/02/12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7D978-EA90-476F-9549-8FD1B888435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A567-3E7C-4BA5-81B5-9694602033D6}" type="datetimeFigureOut">
              <a:rPr lang="es-ES" smtClean="0"/>
              <a:pPr/>
              <a:t>23/02/12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7D978-EA90-476F-9549-8FD1B888435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A567-3E7C-4BA5-81B5-9694602033D6}" type="datetimeFigureOut">
              <a:rPr lang="es-ES" smtClean="0"/>
              <a:pPr/>
              <a:t>23/02/12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7D978-EA90-476F-9549-8FD1B888435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A567-3E7C-4BA5-81B5-9694602033D6}" type="datetimeFigureOut">
              <a:rPr lang="es-ES" smtClean="0"/>
              <a:pPr/>
              <a:t>23/02/12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7D978-EA90-476F-9549-8FD1B888435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1B5A567-3E7C-4BA5-81B5-9694602033D6}" type="datetimeFigureOut">
              <a:rPr lang="es-ES" smtClean="0"/>
              <a:pPr/>
              <a:t>23/02/12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787D978-EA90-476F-9549-8FD1B888435B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87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5608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2692896"/>
          </a:xfrm>
        </p:spPr>
        <p:txBody>
          <a:bodyPr>
            <a:noAutofit/>
          </a:bodyPr>
          <a:lstStyle/>
          <a:p>
            <a:pPr marL="137160" indent="0" algn="ctr">
              <a:buNone/>
            </a:pPr>
            <a:r>
              <a:rPr lang="es-ES" sz="5400" dirty="0" smtClean="0">
                <a:latin typeface="Arial" pitchFamily="34" charset="0"/>
                <a:cs typeface="Arial" pitchFamily="34" charset="0"/>
              </a:rPr>
              <a:t>*La </a:t>
            </a:r>
            <a:r>
              <a:rPr lang="es-E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Burocracia</a:t>
            </a:r>
            <a:r>
              <a:rPr lang="es-ES" sz="5400" dirty="0" smtClean="0">
                <a:latin typeface="Arial" pitchFamily="34" charset="0"/>
                <a:cs typeface="Arial" pitchFamily="34" charset="0"/>
              </a:rPr>
              <a:t> permite superar la segunda improbabilidad de la comunicación.</a:t>
            </a:r>
            <a:endParaRPr lang="es-ES" sz="5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875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2692896"/>
          </a:xfrm>
        </p:spPr>
        <p:txBody>
          <a:bodyPr>
            <a:noAutofit/>
          </a:bodyPr>
          <a:lstStyle/>
          <a:p>
            <a:pPr marL="137160" indent="0" algn="ctr">
              <a:buNone/>
            </a:pPr>
            <a:r>
              <a:rPr lang="es-ES" sz="5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s-ES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Roma</a:t>
            </a:r>
            <a:r>
              <a:rPr lang="es-ES" sz="5400" dirty="0" smtClean="0">
                <a:latin typeface="Arial" pitchFamily="34" charset="0"/>
                <a:cs typeface="Arial" pitchFamily="34" charset="0"/>
              </a:rPr>
              <a:t> fue la única potencia antigua caracterizada como una de las </a:t>
            </a:r>
            <a:r>
              <a:rPr lang="es-ES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organizaciones</a:t>
            </a:r>
            <a:r>
              <a:rPr lang="es-ES" sz="5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5400" dirty="0" smtClean="0">
                <a:latin typeface="Arial" pitchFamily="34" charset="0"/>
                <a:cs typeface="Arial" pitchFamily="34" charset="0"/>
              </a:rPr>
              <a:t>más fuertes y poderosas que se ha conocido.</a:t>
            </a:r>
            <a:endParaRPr lang="es-ES" sz="5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355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" y="-1"/>
            <a:ext cx="9141142" cy="688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5610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2692896"/>
          </a:xfrm>
        </p:spPr>
        <p:txBody>
          <a:bodyPr>
            <a:noAutofit/>
          </a:bodyPr>
          <a:lstStyle/>
          <a:p>
            <a:pPr marL="137160" indent="0" algn="ctr">
              <a:buNone/>
            </a:pPr>
            <a:r>
              <a:rPr lang="es-ES" sz="5400" dirty="0" smtClean="0">
                <a:latin typeface="Arial" pitchFamily="34" charset="0"/>
                <a:cs typeface="Arial" pitchFamily="34" charset="0"/>
              </a:rPr>
              <a:t>*La </a:t>
            </a:r>
            <a:r>
              <a:rPr lang="es-ES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escritura</a:t>
            </a:r>
            <a:r>
              <a:rPr lang="es-ES" sz="5400" dirty="0" smtClean="0">
                <a:latin typeface="Arial" pitchFamily="34" charset="0"/>
                <a:cs typeface="Arial" pitchFamily="34" charset="0"/>
              </a:rPr>
              <a:t> fue un medio esencial para la comunicación, su particularidad es que no requiere de memoria.</a:t>
            </a:r>
            <a:endParaRPr lang="es-ES" sz="5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73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2692896"/>
          </a:xfrm>
        </p:spPr>
        <p:txBody>
          <a:bodyPr>
            <a:noAutofit/>
          </a:bodyPr>
          <a:lstStyle/>
          <a:p>
            <a:pPr marL="137160" indent="0" algn="ctr">
              <a:buNone/>
            </a:pPr>
            <a:r>
              <a:rPr lang="es-ES" sz="5400" dirty="0" smtClean="0">
                <a:latin typeface="Arial" pitchFamily="34" charset="0"/>
                <a:cs typeface="Arial" pitchFamily="34" charset="0"/>
              </a:rPr>
              <a:t>*Los </a:t>
            </a:r>
            <a:r>
              <a:rPr lang="es-ES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medios de comunicación de masas</a:t>
            </a:r>
            <a:r>
              <a:rPr lang="es-ES" sz="5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5400" dirty="0" smtClean="0">
                <a:latin typeface="Arial" pitchFamily="34" charset="0"/>
                <a:cs typeface="Arial" pitchFamily="34" charset="0"/>
              </a:rPr>
              <a:t>no solo permiten que se trascienda a la presencia, sino hasta se llega a prescindir de ella.</a:t>
            </a:r>
            <a:endParaRPr lang="es-ES" sz="5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444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611560" y="404664"/>
            <a:ext cx="7776864" cy="1224136"/>
          </a:xfrm>
          <a:prstGeom prst="round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2376264"/>
          </a:xfrm>
        </p:spPr>
        <p:txBody>
          <a:bodyPr>
            <a:normAutofit fontScale="92500" lnSpcReduction="10000"/>
          </a:bodyPr>
          <a:lstStyle/>
          <a:p>
            <a:pPr marL="137160" indent="0" algn="ctr">
              <a:buNone/>
            </a:pPr>
            <a:r>
              <a:rPr lang="es-ES" sz="4000" dirty="0" smtClean="0">
                <a:latin typeface="Arial" pitchFamily="34" charset="0"/>
                <a:cs typeface="Arial" pitchFamily="34" charset="0"/>
              </a:rPr>
              <a:t>*Establecen que los medios producen </a:t>
            </a:r>
            <a:r>
              <a:rPr lang="es-ES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efectos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 en los pensamientos, cultura y comportamiento de los individuos</a:t>
            </a:r>
            <a:r>
              <a:rPr lang="es-ES" sz="4000" dirty="0" smtClean="0"/>
              <a:t>.</a:t>
            </a:r>
          </a:p>
          <a:p>
            <a:pPr marL="137160" indent="0">
              <a:buNone/>
            </a:pPr>
            <a:endParaRPr lang="es-ES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385969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C000"/>
                </a:solidFill>
                <a:effectLst/>
              </a:rPr>
              <a:t>Escuela Norteamericana y Europea</a:t>
            </a:r>
            <a:endParaRPr lang="es-ES" dirty="0">
              <a:solidFill>
                <a:srgbClr val="FFC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18019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MARIO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85" y="-387424"/>
            <a:ext cx="85689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Tradición Norteamericana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2 Subtítulo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528"/>
          </a:xfrm>
        </p:spPr>
        <p:txBody>
          <a:bodyPr>
            <a:noAutofit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s-ES" sz="3200" dirty="0" smtClean="0">
                <a:latin typeface="Arial" pitchFamily="34" charset="0"/>
                <a:cs typeface="Arial" pitchFamily="34" charset="0"/>
              </a:rPr>
              <a:t>Creciente </a:t>
            </a:r>
            <a:r>
              <a:rPr lang="es-E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difusión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 de los medios masivos.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s-ES" sz="3200" dirty="0" smtClean="0">
                <a:latin typeface="Arial" pitchFamily="34" charset="0"/>
                <a:cs typeface="Arial" pitchFamily="34" charset="0"/>
              </a:rPr>
              <a:t>Generalización del sistema democrático y </a:t>
            </a:r>
            <a:r>
              <a:rPr lang="es-E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aumento de población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s-E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Consolidación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 de una economía de mercado.</a:t>
            </a:r>
            <a:endParaRPr lang="es-MX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884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solidFill>
                  <a:schemeClr val="tx1"/>
                </a:solidFill>
              </a:rPr>
              <a:t>Principales teóricos:</a:t>
            </a:r>
            <a:endParaRPr lang="es-MX" sz="3600" dirty="0">
              <a:solidFill>
                <a:schemeClr val="tx1"/>
              </a:solidFill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3990322"/>
              </p:ext>
            </p:extLst>
          </p:nvPr>
        </p:nvGraphicFramePr>
        <p:xfrm>
          <a:off x="457200" y="1014616"/>
          <a:ext cx="8229600" cy="5006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910867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Arial" pitchFamily="34" charset="0"/>
                          <a:cs typeface="Arial" pitchFamily="34" charset="0"/>
                        </a:rPr>
                        <a:t>HAROLD D.</a:t>
                      </a:r>
                      <a:r>
                        <a:rPr lang="es-ES" baseline="0" dirty="0" smtClean="0">
                          <a:latin typeface="Arial" pitchFamily="34" charset="0"/>
                          <a:cs typeface="Arial" pitchFamily="34" charset="0"/>
                        </a:rPr>
                        <a:t> LASSWELL (1902-1978)</a:t>
                      </a:r>
                      <a:endParaRPr lang="es-MX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8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¿Qué hacen los medios con nosotros?</a:t>
                      </a:r>
                      <a:endParaRPr lang="es-MX" sz="1800" b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51444">
                <a:tc>
                  <a:txBody>
                    <a:bodyPr/>
                    <a:lstStyle/>
                    <a:p>
                      <a:r>
                        <a:rPr lang="es-ES" sz="18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PAUL F. LAZARFELD (1901-1976)</a:t>
                      </a:r>
                      <a:endParaRPr lang="es-MX" sz="1800" b="1" kern="1200" baseline="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¿Qué impacto tienen sobre nosotros?</a:t>
                      </a:r>
                      <a:endParaRPr lang="es-MX" sz="1800" b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572181">
                <a:tc>
                  <a:txBody>
                    <a:bodyPr/>
                    <a:lstStyle/>
                    <a:p>
                      <a:r>
                        <a:rPr lang="es-ES" sz="18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ELIUH KATZ ( 1926-)</a:t>
                      </a:r>
                      <a:endParaRPr lang="es-MX" sz="1800" b="1" kern="1200" baseline="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latin typeface="Arial" pitchFamily="34" charset="0"/>
                          <a:cs typeface="Arial" pitchFamily="34" charset="0"/>
                        </a:rPr>
                        <a:t>¿Qué hacemos nosotros con los medios de comunicación?</a:t>
                      </a:r>
                      <a:endParaRPr lang="es-MX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72181">
                <a:tc>
                  <a:txBody>
                    <a:bodyPr/>
                    <a:lstStyle/>
                    <a:p>
                      <a:r>
                        <a:rPr lang="es-ES" sz="18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MAXWELL MC COMBS (1940-)</a:t>
                      </a:r>
                      <a:endParaRPr lang="es-MX" sz="1800" b="1" kern="1200" baseline="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1" dirty="0" smtClean="0">
                          <a:latin typeface="Arial" pitchFamily="34" charset="0"/>
                          <a:cs typeface="Arial" pitchFamily="34" charset="0"/>
                        </a:rPr>
                        <a:t>¿Cuál es el verdadero poder de</a:t>
                      </a:r>
                      <a:r>
                        <a:rPr lang="es-ES" b="1" baseline="0" dirty="0" smtClean="0">
                          <a:latin typeface="Arial" pitchFamily="34" charset="0"/>
                          <a:cs typeface="Arial" pitchFamily="34" charset="0"/>
                        </a:rPr>
                        <a:t> los medios de comunicación?</a:t>
                      </a:r>
                      <a:endParaRPr lang="es-MX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0429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MARIO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345533"/>
            <a:ext cx="85689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Richard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Hoggart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r>
              <a:rPr lang="es-ES" dirty="0" err="1" smtClean="0">
                <a:latin typeface="Arial" pitchFamily="34" charset="0"/>
                <a:cs typeface="Arial" pitchFamily="34" charset="0"/>
              </a:rPr>
              <a:t>Raymund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Williams</a:t>
            </a: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Stuart Hall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pPr marL="137160" indent="0" algn="ctr">
              <a:buNone/>
            </a:pPr>
            <a:r>
              <a:rPr lang="es-ES" sz="3200" dirty="0" smtClean="0">
                <a:latin typeface="Arial" pitchFamily="34" charset="0"/>
                <a:cs typeface="Arial" pitchFamily="34" charset="0"/>
              </a:rPr>
              <a:t>Las </a:t>
            </a:r>
            <a:r>
              <a:rPr lang="es-E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audiencias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 son capaces de interpretar y tomar </a:t>
            </a:r>
            <a:r>
              <a:rPr lang="es-E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posturas propias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frente a los contenidos simbólicos recibidos.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93204" y="332656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chemeClr val="bg1"/>
                </a:solidFill>
              </a:rPr>
              <a:t>Tradición Europe</a:t>
            </a:r>
            <a:r>
              <a:rPr lang="es-ES" dirty="0">
                <a:solidFill>
                  <a:schemeClr val="bg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964572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MARIO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345533"/>
            <a:ext cx="85689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/>
          <a:lstStyle/>
          <a:p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Harold A. </a:t>
            </a:r>
            <a:r>
              <a:rPr lang="es-E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Innis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(1894-1952)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37160" indent="0" algn="ctr">
              <a:buNone/>
            </a:pPr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Medios de comunicación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como instrumentos para el </a:t>
            </a:r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ejercicio del poder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, más allá del contenido de sus mensajes</a:t>
            </a:r>
            <a:r>
              <a:rPr lang="es-ES" dirty="0" smtClean="0"/>
              <a:t>.</a:t>
            </a:r>
          </a:p>
          <a:p>
            <a:pPr marL="137160" indent="0" algn="ctr">
              <a:buNone/>
            </a:pPr>
            <a:endParaRPr lang="es-ES" dirty="0" smtClean="0"/>
          </a:p>
          <a:p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Medios atados al tiempo</a:t>
            </a:r>
          </a:p>
          <a:p>
            <a:pPr marL="547688" indent="530225"/>
            <a:r>
              <a:rPr lang="es-ES" dirty="0" smtClean="0">
                <a:latin typeface="Arial" pitchFamily="34" charset="0"/>
                <a:cs typeface="Arial" pitchFamily="34" charset="0"/>
              </a:rPr>
              <a:t>No cruzan distancias (interacción cara a cara)</a:t>
            </a:r>
          </a:p>
          <a:p>
            <a:pPr marL="547688" indent="530225"/>
            <a:r>
              <a:rPr lang="es-ES" dirty="0" smtClean="0">
                <a:latin typeface="Arial" pitchFamily="34" charset="0"/>
                <a:cs typeface="Arial" pitchFamily="34" charset="0"/>
              </a:rPr>
              <a:t>No son transportables</a:t>
            </a:r>
          </a:p>
          <a:p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Medios atados al espacio</a:t>
            </a:r>
          </a:p>
          <a:p>
            <a:pPr marL="547688" indent="530225"/>
            <a:r>
              <a:rPr lang="es-ES" dirty="0" smtClean="0">
                <a:latin typeface="Arial" pitchFamily="34" charset="0"/>
                <a:cs typeface="Arial" pitchFamily="34" charset="0"/>
              </a:rPr>
              <a:t>Son transportables.</a:t>
            </a:r>
          </a:p>
          <a:p>
            <a:pPr marL="547688" indent="530225"/>
            <a:r>
              <a:rPr lang="es-ES" dirty="0" smtClean="0">
                <a:latin typeface="Arial" pitchFamily="34" charset="0"/>
                <a:cs typeface="Arial" pitchFamily="34" charset="0"/>
              </a:rPr>
              <a:t>Permiten cruzar distancias.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8810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MARIO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348" y="1071419"/>
            <a:ext cx="5012940" cy="185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MARIO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387424"/>
            <a:ext cx="85689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Marshall </a:t>
            </a:r>
            <a:r>
              <a:rPr lang="es-ES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McLuhan</a:t>
            </a:r>
            <a:r>
              <a:rPr lang="es-E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(1911-1980)</a:t>
            </a:r>
            <a:endParaRPr lang="es-ES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1196" y="1556792"/>
            <a:ext cx="8229600" cy="4680560"/>
          </a:xfrm>
        </p:spPr>
        <p:txBody>
          <a:bodyPr>
            <a:normAutofit lnSpcReduction="10000"/>
          </a:bodyPr>
          <a:lstStyle/>
          <a:p>
            <a:pPr marL="137160" indent="0" algn="ctr">
              <a:buNone/>
            </a:pPr>
            <a:r>
              <a:rPr lang="es-E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Teoría del medio</a:t>
            </a:r>
          </a:p>
          <a:p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Sentidos requeridos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para atender los medios</a:t>
            </a:r>
          </a:p>
          <a:p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Tipos de comunicación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(unidireccional o bidireccional)</a:t>
            </a:r>
          </a:p>
          <a:p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Rapidez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con que se transmite el mensaje</a:t>
            </a:r>
          </a:p>
          <a:p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Dificultad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de codificación y decodificación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pPr marL="137160" indent="0" algn="r">
              <a:buNone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marL="137160" indent="0" algn="r">
              <a:buNone/>
            </a:pPr>
            <a:r>
              <a:rPr lang="es-ES" b="1" dirty="0" smtClean="0">
                <a:latin typeface="Arial" pitchFamily="34" charset="0"/>
                <a:cs typeface="Arial" pitchFamily="34" charset="0"/>
              </a:rPr>
              <a:t>Determinantes </a:t>
            </a:r>
            <a:r>
              <a:rPr lang="es-ES" b="1" dirty="0">
                <a:latin typeface="Arial" pitchFamily="34" charset="0"/>
                <a:cs typeface="Arial" pitchFamily="34" charset="0"/>
              </a:rPr>
              <a:t>del impacto en sociedad</a:t>
            </a:r>
            <a:r>
              <a:rPr lang="es-ES" dirty="0">
                <a:latin typeface="Arial" pitchFamily="34" charset="0"/>
                <a:cs typeface="Arial" pitchFamily="34" charset="0"/>
              </a:rPr>
              <a:t>*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528371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MARIO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387424"/>
            <a:ext cx="85689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John B. 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hompson (1950-)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Interacción cara a cara </a:t>
            </a:r>
          </a:p>
          <a:p>
            <a:pPr marL="547688" indent="352425"/>
            <a:r>
              <a:rPr lang="es-ES" dirty="0">
                <a:latin typeface="Arial" pitchFamily="34" charset="0"/>
                <a:cs typeface="Arial" pitchFamily="34" charset="0"/>
              </a:rPr>
              <a:t>M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ismo tiempo y espacio</a:t>
            </a:r>
          </a:p>
          <a:p>
            <a:pPr marL="547688" indent="352425"/>
            <a:r>
              <a:rPr lang="es-ES" dirty="0" smtClean="0">
                <a:latin typeface="Arial" pitchFamily="34" charset="0"/>
                <a:cs typeface="Arial" pitchFamily="34" charset="0"/>
              </a:rPr>
              <a:t>1 receptor</a:t>
            </a:r>
          </a:p>
          <a:p>
            <a:pPr marL="547688" indent="352425"/>
            <a:r>
              <a:rPr lang="es-ES" dirty="0">
                <a:latin typeface="Arial" pitchFamily="34" charset="0"/>
                <a:cs typeface="Arial" pitchFamily="34" charset="0"/>
              </a:rPr>
              <a:t>D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ialógica</a:t>
            </a:r>
          </a:p>
          <a:p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Interacción mediada </a:t>
            </a:r>
          </a:p>
          <a:p>
            <a:pPr marL="547688" indent="352425"/>
            <a:r>
              <a:rPr lang="es-ES" dirty="0">
                <a:latin typeface="Arial" pitchFamily="34" charset="0"/>
                <a:cs typeface="Arial" pitchFamily="34" charset="0"/>
              </a:rPr>
              <a:t>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través de un medio técnico</a:t>
            </a:r>
          </a:p>
          <a:p>
            <a:pPr marL="547688" indent="352425"/>
            <a:r>
              <a:rPr lang="es-ES" dirty="0" smtClean="0">
                <a:latin typeface="Arial" pitchFamily="34" charset="0"/>
                <a:cs typeface="Arial" pitchFamily="34" charset="0"/>
              </a:rPr>
              <a:t>1 receptor</a:t>
            </a:r>
          </a:p>
          <a:p>
            <a:pPr marL="547688" indent="352425"/>
            <a:r>
              <a:rPr lang="es-ES" dirty="0">
                <a:latin typeface="Arial" pitchFamily="34" charset="0"/>
                <a:cs typeface="Arial" pitchFamily="34" charset="0"/>
              </a:rPr>
              <a:t>D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ialógica</a:t>
            </a:r>
          </a:p>
          <a:p>
            <a:r>
              <a:rPr lang="es-E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</a:t>
            </a:r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uasi-interacción mediada </a:t>
            </a:r>
          </a:p>
          <a:p>
            <a:pPr marL="547688" indent="352425"/>
            <a:r>
              <a:rPr lang="es-ES" dirty="0">
                <a:latin typeface="Arial" pitchFamily="34" charset="0"/>
                <a:cs typeface="Arial" pitchFamily="34" charset="0"/>
              </a:rPr>
              <a:t>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través de los medios de comunicación de masa) </a:t>
            </a:r>
          </a:p>
          <a:p>
            <a:pPr marL="547688" indent="352425"/>
            <a:r>
              <a:rPr lang="es-ES" dirty="0">
                <a:latin typeface="Arial" pitchFamily="34" charset="0"/>
                <a:cs typeface="Arial" pitchFamily="34" charset="0"/>
              </a:rPr>
              <a:t>R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eceptores indeterminados</a:t>
            </a:r>
          </a:p>
          <a:p>
            <a:pPr marL="547688" indent="352425"/>
            <a:r>
              <a:rPr lang="es-ES" dirty="0" err="1" smtClean="0">
                <a:latin typeface="Arial" pitchFamily="34" charset="0"/>
                <a:cs typeface="Arial" pitchFamily="34" charset="0"/>
              </a:rPr>
              <a:t>Monológica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838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MARIO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40583"/>
            <a:ext cx="6768752" cy="19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MARIO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387424"/>
            <a:ext cx="85689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W. </a:t>
            </a:r>
            <a:r>
              <a:rPr lang="es-ES" dirty="0" err="1" smtClean="0">
                <a:solidFill>
                  <a:schemeClr val="bg1"/>
                </a:solidFill>
              </a:rPr>
              <a:t>Rusell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Neuman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28048"/>
            <a:ext cx="8229600" cy="5381312"/>
          </a:xfrm>
        </p:spPr>
        <p:txBody>
          <a:bodyPr>
            <a:normAutofit lnSpcReduction="10000"/>
          </a:bodyPr>
          <a:lstStyle/>
          <a:p>
            <a:endParaRPr lang="es-ES" dirty="0" smtClean="0"/>
          </a:p>
          <a:p>
            <a:pPr marL="137160" indent="0" algn="ctr">
              <a:buNone/>
            </a:pPr>
            <a:r>
              <a:rPr lang="es-E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futuro de la audiencia masiva</a:t>
            </a:r>
          </a:p>
          <a:p>
            <a:pPr marL="137160" indent="0" algn="ctr">
              <a:buNone/>
            </a:pPr>
            <a:endParaRPr lang="es-E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Control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 del usuario.</a:t>
            </a:r>
          </a:p>
          <a:p>
            <a:r>
              <a:rPr lang="es-E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Convergencia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 en una red digital.</a:t>
            </a:r>
          </a:p>
          <a:p>
            <a:r>
              <a:rPr lang="es-E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Conveniencia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 de uso.</a:t>
            </a:r>
          </a:p>
          <a:p>
            <a:r>
              <a:rPr lang="es-E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Costo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 menor.</a:t>
            </a:r>
          </a:p>
          <a:p>
            <a:endParaRPr lang="es-ES" sz="3600" dirty="0" smtClean="0">
              <a:latin typeface="Arial" pitchFamily="34" charset="0"/>
              <a:cs typeface="Arial" pitchFamily="34" charset="0"/>
            </a:endParaRPr>
          </a:p>
          <a:p>
            <a:pPr marL="137160" indent="0" algn="r">
              <a:buNone/>
            </a:pPr>
            <a:r>
              <a:rPr lang="es-ES" b="1" dirty="0" smtClean="0">
                <a:latin typeface="Arial" pitchFamily="34" charset="0"/>
                <a:cs typeface="Arial" pitchFamily="34" charset="0"/>
              </a:rPr>
              <a:t>Características de las nuevas tecnologías*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7508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72"/>
          </a:xfrm>
        </p:spPr>
        <p:txBody>
          <a:bodyPr/>
          <a:lstStyle/>
          <a:p>
            <a:pPr marL="137160" indent="0">
              <a:buNone/>
            </a:pPr>
            <a:r>
              <a:rPr lang="es-E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Etapas de la teoría de evolución de los medios:</a:t>
            </a:r>
          </a:p>
          <a:p>
            <a:pPr marL="137160" indent="0">
              <a:buNone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Etapa elitista.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El medio es elegido por una élite cultivada con los recursos para consumirlo.</a:t>
            </a:r>
            <a:endParaRPr lang="es-ES" b="1" dirty="0">
              <a:latin typeface="Arial" pitchFamily="34" charset="0"/>
              <a:cs typeface="Arial" pitchFamily="34" charset="0"/>
            </a:endParaRPr>
          </a:p>
          <a:p>
            <a:r>
              <a:rPr lang="es-E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Etapa </a:t>
            </a:r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masiva</a:t>
            </a:r>
            <a:r>
              <a:rPr lang="es-ES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Al bajar sus precios el medio se torna masivo.</a:t>
            </a:r>
            <a:endParaRPr lang="es-ES" b="1" dirty="0">
              <a:latin typeface="Arial" pitchFamily="34" charset="0"/>
              <a:cs typeface="Arial" pitchFamily="34" charset="0"/>
            </a:endParaRPr>
          </a:p>
          <a:p>
            <a:r>
              <a:rPr lang="es-E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Etapa </a:t>
            </a:r>
            <a:r>
              <a:rPr lang="es-E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especializada.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El medio se especializa para poder sobrevivir.</a:t>
            </a:r>
            <a:endParaRPr lang="es-ES" b="1" dirty="0"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8104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MARIO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387424"/>
            <a:ext cx="85689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Jesús Martín-Barbero (1937-)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69160"/>
          </a:xfrm>
        </p:spPr>
        <p:txBody>
          <a:bodyPr>
            <a:normAutofit lnSpcReduction="10000"/>
          </a:bodyPr>
          <a:lstStyle/>
          <a:p>
            <a:pPr marL="137160" indent="0" algn="ctr">
              <a:buNone/>
            </a:pPr>
            <a:r>
              <a:rPr lang="es-ES" sz="36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E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masa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 que supone un conjunto de individuos indiferenciados entre sí, no es capturada e hipnotizada por los medios de comunicación, sino que es el pueblo el que le da forma a la masa, aquel que </a:t>
            </a:r>
            <a:r>
              <a:rPr lang="es-E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reacciona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 o no frente a lo que es comunicado.</a:t>
            </a:r>
          </a:p>
          <a:p>
            <a:pPr marL="137160" indent="0" algn="ctr">
              <a:buNone/>
            </a:pPr>
            <a:endParaRPr lang="es-ES" sz="3600" dirty="0" smtClean="0">
              <a:latin typeface="Arial" pitchFamily="34" charset="0"/>
              <a:cs typeface="Arial" pitchFamily="34" charset="0"/>
            </a:endParaRPr>
          </a:p>
          <a:p>
            <a:pPr marL="137160" indent="0" algn="r">
              <a:buNone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La cultura de masas emerge desde lo popular*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776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MARIO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387424"/>
            <a:ext cx="85689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 las organizaciones y los medios de comunicación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s-ES" sz="3600" dirty="0" smtClean="0">
                <a:latin typeface="Arial" pitchFamily="34" charset="0"/>
                <a:cs typeface="Arial" pitchFamily="34" charset="0"/>
              </a:rPr>
              <a:t>No se comunica adecuadamente si…</a:t>
            </a:r>
          </a:p>
          <a:p>
            <a:pPr marL="137160" indent="0">
              <a:buNone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3200" dirty="0" smtClean="0">
                <a:latin typeface="Arial" pitchFamily="34" charset="0"/>
                <a:cs typeface="Arial" pitchFamily="34" charset="0"/>
              </a:rPr>
              <a:t>No se comunican las </a:t>
            </a:r>
            <a:r>
              <a:rPr lang="es-E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decisiones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s-ES" sz="3200" dirty="0" smtClean="0">
                <a:latin typeface="Arial" pitchFamily="34" charset="0"/>
                <a:cs typeface="Arial" pitchFamily="34" charset="0"/>
              </a:rPr>
              <a:t>Las decisiones son comunicadas, pero no se provee la </a:t>
            </a:r>
            <a:r>
              <a:rPr lang="es-E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información suficiente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para ejecutarlas.</a:t>
            </a:r>
          </a:p>
          <a:p>
            <a:r>
              <a:rPr lang="es-ES" sz="3200" dirty="0" smtClean="0">
                <a:latin typeface="Arial" pitchFamily="34" charset="0"/>
                <a:cs typeface="Arial" pitchFamily="34" charset="0"/>
              </a:rPr>
              <a:t>Se desinforma o se da </a:t>
            </a:r>
            <a:r>
              <a:rPr lang="es-E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información falsa</a:t>
            </a:r>
            <a:endParaRPr lang="es-E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091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MARIO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387424"/>
            <a:ext cx="85689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Internet en la organización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64536"/>
          </a:xfrm>
        </p:spPr>
        <p:txBody>
          <a:bodyPr/>
          <a:lstStyle/>
          <a:p>
            <a:pPr marL="137160" indent="0" algn="ctr">
              <a:buNone/>
            </a:pPr>
            <a:r>
              <a:rPr lang="es-ES" sz="4000" dirty="0">
                <a:latin typeface="Arial" pitchFamily="34" charset="0"/>
                <a:cs typeface="Arial" pitchFamily="34" charset="0"/>
              </a:rPr>
              <a:t>Cada </a:t>
            </a:r>
            <a:r>
              <a:rPr lang="es-ES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nueva tecnología 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que </a:t>
            </a:r>
            <a:r>
              <a:rPr lang="es-ES" sz="4000" dirty="0">
                <a:latin typeface="Arial" pitchFamily="34" charset="0"/>
                <a:cs typeface="Arial" pitchFamily="34" charset="0"/>
              </a:rPr>
              <a:t>se introduce surge como producto del </a:t>
            </a:r>
            <a:r>
              <a:rPr lang="es-ES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desarrollo</a:t>
            </a:r>
            <a:r>
              <a:rPr lang="es-ES" sz="40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s-ES" sz="4000" dirty="0">
                <a:latin typeface="Arial" pitchFamily="34" charset="0"/>
                <a:cs typeface="Arial" pitchFamily="34" charset="0"/>
              </a:rPr>
              <a:t>una cultura especifica.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0480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Internet y Stakeholders</a:t>
            </a:r>
            <a:endParaRPr lang="es-MX" sz="44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20520"/>
          </a:xfrm>
        </p:spPr>
        <p:txBody>
          <a:bodyPr/>
          <a:lstStyle/>
          <a:p>
            <a:pPr marL="137160" indent="0" algn="ctr">
              <a:buNone/>
            </a:pPr>
            <a:r>
              <a:rPr lang="es-MX" sz="3600" dirty="0" smtClean="0">
                <a:latin typeface="Arial" pitchFamily="34" charset="0"/>
                <a:cs typeface="Arial" pitchFamily="34" charset="0"/>
              </a:rPr>
              <a:t>La integración de un </a:t>
            </a:r>
            <a:r>
              <a:rPr lang="es-MX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blog</a:t>
            </a:r>
            <a:r>
              <a:rPr lang="es-MX" sz="3600" dirty="0" smtClean="0">
                <a:latin typeface="Arial" pitchFamily="34" charset="0"/>
                <a:cs typeface="Arial" pitchFamily="34" charset="0"/>
              </a:rPr>
              <a:t> implica mayor contacto con los clientes, al mismo tiempo </a:t>
            </a:r>
            <a:r>
              <a:rPr lang="es-MX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mejora la comunicación</a:t>
            </a:r>
            <a:r>
              <a:rPr lang="es-MX" sz="3600" dirty="0" smtClean="0">
                <a:latin typeface="Arial" pitchFamily="34" charset="0"/>
                <a:cs typeface="Arial" pitchFamily="34" charset="0"/>
              </a:rPr>
              <a:t> interna de la empresa</a:t>
            </a:r>
            <a:r>
              <a:rPr lang="es-MX" dirty="0" smtClean="0"/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3170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es-MX" sz="4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Cultura electrónica</a:t>
            </a:r>
            <a:endParaRPr lang="es-MX" sz="44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s-MX" sz="3600" dirty="0" smtClean="0">
                <a:latin typeface="Arial" pitchFamily="34" charset="0"/>
                <a:cs typeface="Arial" pitchFamily="34" charset="0"/>
              </a:rPr>
              <a:t>La nueva </a:t>
            </a:r>
            <a:r>
              <a:rPr lang="es-MX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“cultura electrónica” </a:t>
            </a:r>
            <a:r>
              <a:rPr lang="es-MX" sz="3600" dirty="0" smtClean="0">
                <a:latin typeface="Arial" pitchFamily="34" charset="0"/>
                <a:cs typeface="Arial" pitchFamily="34" charset="0"/>
              </a:rPr>
              <a:t>abre las puertas a </a:t>
            </a:r>
            <a:r>
              <a:rPr lang="es-MX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procesos mas ágiles </a:t>
            </a:r>
            <a:r>
              <a:rPr lang="es-MX" sz="3600" dirty="0" smtClean="0">
                <a:latin typeface="Arial" pitchFamily="34" charset="0"/>
                <a:cs typeface="Arial" pitchFamily="34" charset="0"/>
              </a:rPr>
              <a:t>y eficaces, beneficios que representarían gran cantidad de obstáculos y dificultades de no ser adaptados a los sistemas organizacionales. </a:t>
            </a:r>
            <a:endParaRPr lang="es-MX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68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Complejidad Paulatina</a:t>
            </a:r>
            <a:endParaRPr lang="es-MX" sz="44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s-MX" sz="36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MX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globalización informática </a:t>
            </a:r>
            <a:r>
              <a:rPr lang="es-MX" sz="3600" dirty="0" smtClean="0">
                <a:latin typeface="Arial" pitchFamily="34" charset="0"/>
                <a:cs typeface="Arial" pitchFamily="34" charset="0"/>
              </a:rPr>
              <a:t>transforma las sociedades en redes que con el implemento de nuevas tecnologías añade nuevos nodos (o formas de realizar) que </a:t>
            </a:r>
            <a:r>
              <a:rPr lang="es-MX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incrementan</a:t>
            </a:r>
            <a:r>
              <a:rPr lang="es-MX" sz="3600" dirty="0" smtClean="0">
                <a:latin typeface="Arial" pitchFamily="34" charset="0"/>
                <a:cs typeface="Arial" pitchFamily="34" charset="0"/>
              </a:rPr>
              <a:t> de manera cíclica la </a:t>
            </a:r>
            <a:r>
              <a:rPr lang="es-MX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comprensión</a:t>
            </a:r>
            <a:r>
              <a:rPr lang="es-MX" sz="3600" dirty="0" smtClean="0">
                <a:latin typeface="Arial" pitchFamily="34" charset="0"/>
                <a:cs typeface="Arial" pitchFamily="34" charset="0"/>
              </a:rPr>
              <a:t> de las sociedades actuales.</a:t>
            </a:r>
            <a:endParaRPr lang="es-MX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10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87"/>
            <a:ext cx="9144000" cy="688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318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Marketing</a:t>
            </a:r>
            <a:endParaRPr lang="es-MX" sz="44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s-MX" sz="4000" dirty="0" smtClean="0">
                <a:latin typeface="Arial" pitchFamily="34" charset="0"/>
                <a:cs typeface="Arial" pitchFamily="34" charset="0"/>
              </a:rPr>
              <a:t>Se entiende como el conjunto de </a:t>
            </a:r>
            <a:r>
              <a:rPr lang="es-MX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procesos</a:t>
            </a:r>
            <a:r>
              <a:rPr lang="es-MX" sz="4000" dirty="0" smtClean="0">
                <a:latin typeface="Arial" pitchFamily="34" charset="0"/>
                <a:cs typeface="Arial" pitchFamily="34" charset="0"/>
              </a:rPr>
              <a:t> ligados al intercambio de productos, servicios y bienes y como estos son iniciados, motivados, facilitados y consumidos.</a:t>
            </a:r>
            <a:endParaRPr lang="es-MX" sz="4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2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Variables del marketing</a:t>
            </a:r>
            <a:endParaRPr lang="es-MX" sz="44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s-MX" sz="4400" dirty="0" smtClean="0">
                <a:latin typeface="Arial" pitchFamily="34" charset="0"/>
                <a:cs typeface="Arial" pitchFamily="34" charset="0"/>
              </a:rPr>
              <a:t>No se puede tener control sobre el entorno del marketing, por eso es necesario la </a:t>
            </a:r>
            <a:r>
              <a:rPr lang="es-MX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constante innovación </a:t>
            </a:r>
            <a:r>
              <a:rPr lang="es-MX" sz="4400" dirty="0" smtClean="0">
                <a:latin typeface="Arial" pitchFamily="34" charset="0"/>
                <a:cs typeface="Arial" pitchFamily="34" charset="0"/>
              </a:rPr>
              <a:t>y actualización de sus técnicas. </a:t>
            </a:r>
            <a:endParaRPr lang="es-MX" sz="4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66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Competitividad</a:t>
            </a:r>
            <a:endParaRPr lang="es-MX" sz="44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s-MX" sz="3600" dirty="0" smtClean="0">
                <a:latin typeface="Arial" pitchFamily="34" charset="0"/>
                <a:cs typeface="Arial" pitchFamily="34" charset="0"/>
              </a:rPr>
              <a:t>Las </a:t>
            </a:r>
            <a:r>
              <a:rPr lang="es-MX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industrias</a:t>
            </a:r>
            <a:r>
              <a:rPr lang="es-MX" sz="3600" dirty="0" smtClean="0">
                <a:latin typeface="Arial" pitchFamily="34" charset="0"/>
                <a:cs typeface="Arial" pitchFamily="34" charset="0"/>
              </a:rPr>
              <a:t> corresponden a tipos de actividad que definen un entorno competitivo. Cada industria define un </a:t>
            </a:r>
            <a:r>
              <a:rPr lang="es-MX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sistema</a:t>
            </a:r>
            <a:r>
              <a:rPr lang="es-MX" sz="3600" dirty="0" smtClean="0">
                <a:latin typeface="Arial" pitchFamily="34" charset="0"/>
                <a:cs typeface="Arial" pitchFamily="34" charset="0"/>
              </a:rPr>
              <a:t> de competencia y cada </a:t>
            </a:r>
            <a:r>
              <a:rPr lang="es-MX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acción</a:t>
            </a:r>
            <a:r>
              <a:rPr lang="es-MX" sz="3600" dirty="0" smtClean="0">
                <a:latin typeface="Arial" pitchFamily="34" charset="0"/>
                <a:cs typeface="Arial" pitchFamily="34" charset="0"/>
              </a:rPr>
              <a:t> dentro de este puede tener repercusiones importantes en el mercado.</a:t>
            </a:r>
            <a:endParaRPr lang="es-MX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3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900113" y="549275"/>
            <a:ext cx="7772400" cy="79216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MX" sz="290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cs typeface="Arial" pitchFamily="34" charset="0"/>
              </a:rPr>
              <a:t>INVESTIGACIÓN DE MERCADO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1704975"/>
            <a:ext cx="6400800" cy="4097338"/>
          </a:xfrm>
        </p:spPr>
        <p:txBody>
          <a:bodyPr>
            <a:normAutofit fontScale="92500"/>
          </a:bodyPr>
          <a:lstStyle/>
          <a:p>
            <a:pPr marL="0" indent="0" algn="ctr">
              <a:buFont typeface="Wingdings 2" pitchFamily="18" charset="2"/>
              <a:buNone/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-EN UN MUNDO DE COMPETENCIA ES ESENCIAL INNOVAR (investigación de mercado)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-ADIMARK SEFUDA EN 1974 como una empresa dedicada a los estudios de mercado (Ignacio García).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Francisco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Matte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(marketing), Roberto Méndez (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Stanfort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enfatiza metodologías cualitativas y cuantitativas para la conducción de estudios de mercado. </a:t>
            </a:r>
          </a:p>
          <a:p>
            <a:pPr marL="0" indent="0" algn="ctr">
              <a:buFont typeface="Wingdings 2" pitchFamily="18" charset="2"/>
              <a:buNone/>
            </a:pPr>
            <a:endParaRPr lang="es-MX" sz="1800" dirty="0" smtClean="0"/>
          </a:p>
          <a:p>
            <a:pPr marL="0" indent="0" algn="ctr">
              <a:buFont typeface="Wingdings 2" pitchFamily="18" charset="2"/>
              <a:buNone/>
            </a:pPr>
            <a:r>
              <a:rPr lang="es-MX" sz="1800" dirty="0" smtClean="0"/>
              <a:t>-</a:t>
            </a:r>
          </a:p>
        </p:txBody>
      </p:sp>
    </p:spTree>
  </p:cSld>
  <p:clrMapOvr>
    <a:masterClrMapping/>
  </p:clrMapOvr>
  <p:transition xmlns:p14="http://schemas.microsoft.com/office/powerpoint/2010/main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MX" sz="2900" dirty="0" smtClean="0">
                <a:ln>
                  <a:noFill/>
                </a:ln>
                <a:solidFill>
                  <a:srgbClr val="FFC000"/>
                </a:solidFill>
                <a:effectLst/>
              </a:rPr>
              <a:t>Segmentación , diferenciación y posicionamiento</a:t>
            </a:r>
            <a:r>
              <a:rPr lang="es-MX" sz="3700" dirty="0" smtClean="0">
                <a:ln>
                  <a:noFill/>
                </a:ln>
                <a:solidFill>
                  <a:srgbClr val="FFC000"/>
                </a:solidFill>
                <a:effectLst/>
              </a:rPr>
              <a:t>.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342900" indent="-342900" algn="ctr"/>
            <a:r>
              <a:rPr lang="es-MX" dirty="0" smtClean="0">
                <a:latin typeface="Arial" pitchFamily="34" charset="0"/>
                <a:cs typeface="Arial" pitchFamily="34" charset="0"/>
              </a:rPr>
              <a:t>-Estrategia de marketing (elegir el segmento)</a:t>
            </a:r>
          </a:p>
          <a:p>
            <a:pPr marL="342900" indent="-342900" algn="ctr"/>
            <a:r>
              <a:rPr lang="es-MX" dirty="0" smtClean="0">
                <a:latin typeface="Arial" pitchFamily="34" charset="0"/>
                <a:cs typeface="Arial" pitchFamily="34" charset="0"/>
              </a:rPr>
              <a:t>-Una primera clasificación  de estrategias de marketing se basa en el modo en que se segmenta el mercado (Maturana).</a:t>
            </a:r>
          </a:p>
          <a:p>
            <a:pPr marL="342900" indent="-342900" algn="ctr"/>
            <a:r>
              <a:rPr lang="es-MX" dirty="0" smtClean="0">
                <a:latin typeface="Arial" pitchFamily="34" charset="0"/>
                <a:cs typeface="Arial" pitchFamily="34" charset="0"/>
              </a:rPr>
              <a:t>-3 segmentos (marketing masivo, de diversificación de productos y selectivo)</a:t>
            </a:r>
          </a:p>
        </p:txBody>
      </p:sp>
    </p:spTree>
  </p:cSld>
  <p:clrMapOvr>
    <a:masterClrMapping/>
  </p:clrMapOvr>
  <p:transition xmlns:p14="http://schemas.microsoft.com/office/powerpoint/2010/main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836613"/>
            <a:ext cx="8229600" cy="5184775"/>
          </a:xfrm>
        </p:spPr>
        <p:txBody>
          <a:bodyPr/>
          <a:lstStyle/>
          <a:p>
            <a:pPr marL="342900" indent="-342900"/>
            <a:r>
              <a:rPr lang="es-MX" sz="3200" dirty="0" smtClean="0">
                <a:latin typeface="Arial" pitchFamily="34" charset="0"/>
                <a:cs typeface="Arial" pitchFamily="34" charset="0"/>
              </a:rPr>
              <a:t>Los principios usados al momento de segmentar un mercado pueden ser variados ,criterios utilizados geográfico, demográfico modo de comportamiento.</a:t>
            </a:r>
          </a:p>
          <a:p>
            <a:pPr marL="342900" indent="-342900"/>
            <a:r>
              <a:rPr lang="es-MX" sz="3200" dirty="0" smtClean="0">
                <a:latin typeface="Arial" pitchFamily="34" charset="0"/>
                <a:cs typeface="Arial" pitchFamily="34" charset="0"/>
              </a:rPr>
              <a:t>-Diferenciarlo ; evitar competir en un mercado genérico.</a:t>
            </a:r>
          </a:p>
          <a:p>
            <a:pPr marL="342900" indent="-342900"/>
            <a:r>
              <a:rPr lang="es-MX" sz="3200" dirty="0" smtClean="0">
                <a:latin typeface="Arial" pitchFamily="34" charset="0"/>
                <a:cs typeface="Arial" pitchFamily="34" charset="0"/>
              </a:rPr>
              <a:t>COMMODDITIES : Es un bien genérico en el que no cabe diferenciación alguna.</a:t>
            </a:r>
          </a:p>
          <a:p>
            <a:pPr marL="342900" indent="-342900"/>
            <a:endParaRPr lang="es-MX" dirty="0" smtClean="0"/>
          </a:p>
        </p:txBody>
      </p:sp>
    </p:spTree>
  </p:cSld>
  <p:clrMapOvr>
    <a:masterClrMapping/>
  </p:clrMapOvr>
  <p:transition xmlns:p14="http://schemas.microsoft.com/office/powerpoint/2010/main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052513"/>
            <a:ext cx="4038600" cy="5073650"/>
          </a:xfrm>
        </p:spPr>
        <p:txBody>
          <a:bodyPr/>
          <a:lstStyle/>
          <a:p>
            <a:pPr marL="342900" indent="-342900"/>
            <a:r>
              <a:rPr lang="es-MX" sz="2400" dirty="0" smtClean="0">
                <a:latin typeface="Arial" pitchFamily="34" charset="0"/>
                <a:cs typeface="Arial" pitchFamily="34" charset="0"/>
              </a:rPr>
              <a:t>-Hay distintos modos de diferenciación , productos, servicios, imagen personalización, relaciones  etc.</a:t>
            </a:r>
          </a:p>
          <a:p>
            <a:pPr marL="342900" indent="-342900"/>
            <a:r>
              <a:rPr lang="es-MX" sz="2400" dirty="0" smtClean="0">
                <a:latin typeface="Arial" pitchFamily="34" charset="0"/>
                <a:cs typeface="Arial" pitchFamily="34" charset="0"/>
              </a:rPr>
              <a:t>-Estrategias de marketing :Quienes quieren subsistir en el en el mercado de los gurús del marketing buscan diferenciar sus productos.</a:t>
            </a:r>
          </a:p>
          <a:p>
            <a:pPr marL="342900" indent="-342900"/>
            <a:endParaRPr lang="es-MX" sz="2000" dirty="0" smtClean="0"/>
          </a:p>
        </p:txBody>
      </p:sp>
      <p:pic>
        <p:nvPicPr>
          <p:cNvPr id="52227" name="Picture 4" descr="60EZCA7YALHRCAJAO3HYCA686N5NCAYETL7TCA4AZ0IFCAI6DN0CCAXLTEV8CA53GQ10CAKT1I31CAAVIW3ECATG16QYCANLKQX6CAPVW1CUCASVJNSDCASDR6EJCA5UH6BTCACUC98PCAV8RSAB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510213" y="1711325"/>
            <a:ext cx="2314575" cy="2051050"/>
          </a:xfrm>
          <a:noFill/>
        </p:spPr>
      </p:pic>
      <p:pic>
        <p:nvPicPr>
          <p:cNvPr id="52228" name="Picture 7" descr="67238461_2-CREMAS-BUTTER-MIST-VICTORIA-SECRET-GARDEN-Y-BEAUTY-RUSH-Leon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856288" y="4032250"/>
            <a:ext cx="1620837" cy="2276475"/>
          </a:xfrm>
          <a:noFill/>
        </p:spPr>
      </p:pic>
    </p:spTree>
  </p:cSld>
  <p:clrMapOvr>
    <a:masterClrMapping/>
  </p:clrMapOvr>
  <p:transition xmlns:p14="http://schemas.microsoft.com/office/powerpoint/2010/main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MX" dirty="0" smtClean="0">
                <a:ln>
                  <a:noFill/>
                </a:ln>
                <a:solidFill>
                  <a:srgbClr val="FFC000"/>
                </a:solidFill>
                <a:effectLst/>
              </a:rPr>
              <a:t>Imagen corporativa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4038600" cy="4708525"/>
          </a:xfrm>
        </p:spPr>
        <p:txBody>
          <a:bodyPr/>
          <a:lstStyle/>
          <a:p>
            <a:pPr marL="342900" indent="-342900">
              <a:lnSpc>
                <a:spcPct val="90000"/>
              </a:lnSpc>
              <a:buFont typeface="Wingdings 2" pitchFamily="18" charset="2"/>
              <a:buNone/>
            </a:pPr>
            <a:r>
              <a:rPr lang="es-MX" sz="1800" dirty="0" smtClean="0"/>
              <a:t>-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Las organizaciones como las personas , quisieran proyectar una imagen positiva .</a:t>
            </a:r>
          </a:p>
          <a:p>
            <a:pPr marL="342900" indent="-342900">
              <a:lnSpc>
                <a:spcPct val="90000"/>
              </a:lnSpc>
              <a:buFont typeface="Wingdings 2" pitchFamily="18" charset="2"/>
              <a:buNone/>
            </a:pPr>
            <a:r>
              <a:rPr lang="es-MX" sz="2000" dirty="0" smtClean="0">
                <a:latin typeface="Arial" pitchFamily="34" charset="0"/>
                <a:cs typeface="Arial" pitchFamily="34" charset="0"/>
              </a:rPr>
              <a:t>-Imposible tener acceso directo al pensamiento  de otro, el conductismo construyo el concepto de “caja negra”.</a:t>
            </a:r>
          </a:p>
          <a:p>
            <a:pPr marL="342900" indent="-342900">
              <a:lnSpc>
                <a:spcPct val="90000"/>
              </a:lnSpc>
              <a:buFont typeface="Wingdings 2" pitchFamily="18" charset="2"/>
              <a:buNone/>
            </a:pPr>
            <a:r>
              <a:rPr lang="es-MX" sz="2000" dirty="0" smtClean="0">
                <a:latin typeface="Arial" pitchFamily="34" charset="0"/>
                <a:cs typeface="Arial" pitchFamily="34" charset="0"/>
              </a:rPr>
              <a:t>-La imagen corporativa a diferencia de la mayoría de imágenes que caracterizan a los individuos es públicamente reconocida y ocupa un lugar de opinión publica. </a:t>
            </a:r>
          </a:p>
          <a:p>
            <a:pPr marL="342900" indent="-342900">
              <a:lnSpc>
                <a:spcPct val="90000"/>
              </a:lnSpc>
            </a:pPr>
            <a:r>
              <a:rPr lang="es-MX" sz="2000" dirty="0" smtClean="0">
                <a:latin typeface="Arial" pitchFamily="34" charset="0"/>
                <a:cs typeface="Arial" pitchFamily="34" charset="0"/>
              </a:rPr>
              <a:t>-Vinculo entre marketing y publicidad</a:t>
            </a:r>
          </a:p>
          <a:p>
            <a:pPr marL="342900" indent="-342900">
              <a:lnSpc>
                <a:spcPct val="90000"/>
              </a:lnSpc>
            </a:pP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90000"/>
              </a:lnSpc>
              <a:buFont typeface="Wingdings 2" pitchFamily="18" charset="2"/>
              <a:buNone/>
            </a:pPr>
            <a:endParaRPr lang="es-MX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3252" name="Picture 4" descr="carismatico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221288" y="1600200"/>
            <a:ext cx="2890837" cy="2274888"/>
          </a:xfrm>
          <a:noFill/>
        </p:spPr>
      </p:pic>
      <p:pic>
        <p:nvPicPr>
          <p:cNvPr id="53253" name="Picture 6" descr="MacDonalds_Logo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524500" y="4551363"/>
            <a:ext cx="2286000" cy="1728787"/>
          </a:xfrm>
          <a:noFill/>
        </p:spPr>
      </p:pic>
    </p:spTree>
  </p:cSld>
  <p:clrMapOvr>
    <a:masterClrMapping/>
  </p:clrMapOvr>
  <p:transition xmlns:p14="http://schemas.microsoft.com/office/powerpoint/2010/main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MX" dirty="0" err="1" smtClean="0">
                <a:ln>
                  <a:noFill/>
                </a:ln>
                <a:solidFill>
                  <a:srgbClr val="FFC000"/>
                </a:solidFill>
                <a:effectLst/>
              </a:rPr>
              <a:t>Strawberry</a:t>
            </a:r>
            <a:r>
              <a:rPr lang="es-MX" dirty="0" smtClean="0">
                <a:ln>
                  <a:noFill/>
                </a:ln>
                <a:solidFill>
                  <a:srgbClr val="FFC000"/>
                </a:solidFill>
                <a:effectLst/>
              </a:rPr>
              <a:t> </a:t>
            </a:r>
            <a:r>
              <a:rPr lang="es-MX" dirty="0" err="1" smtClean="0">
                <a:ln>
                  <a:noFill/>
                </a:ln>
                <a:solidFill>
                  <a:srgbClr val="FFC000"/>
                </a:solidFill>
                <a:effectLst/>
              </a:rPr>
              <a:t>fields</a:t>
            </a:r>
            <a:r>
              <a:rPr lang="es-MX" dirty="0" smtClean="0">
                <a:ln>
                  <a:noFill/>
                </a:ln>
                <a:solidFill>
                  <a:srgbClr val="FFC000"/>
                </a:solidFill>
                <a:effectLst/>
              </a:rPr>
              <a:t> </a:t>
            </a:r>
            <a:r>
              <a:rPr lang="es-MX" dirty="0" err="1" smtClean="0">
                <a:ln>
                  <a:noFill/>
                </a:ln>
                <a:solidFill>
                  <a:srgbClr val="FFC000"/>
                </a:solidFill>
                <a:effectLst/>
              </a:rPr>
              <a:t>forever</a:t>
            </a:r>
            <a:endParaRPr lang="es-MX" dirty="0" smtClean="0">
              <a:ln>
                <a:noFill/>
              </a:ln>
              <a:solidFill>
                <a:srgbClr val="FFC000"/>
              </a:solidFill>
              <a:effectLst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342900" indent="-342900"/>
            <a:r>
              <a:rPr lang="es-MX" dirty="0" smtClean="0">
                <a:latin typeface="Arial" pitchFamily="34" charset="0"/>
                <a:cs typeface="Arial" pitchFamily="34" charset="0"/>
              </a:rPr>
              <a:t>-Un modo exitoso de hacer publicidad es el llamado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placement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/>
            <a:r>
              <a:rPr lang="es-MX" dirty="0" smtClean="0">
                <a:latin typeface="Arial" pitchFamily="34" charset="0"/>
                <a:cs typeface="Arial" pitchFamily="34" charset="0"/>
              </a:rPr>
              <a:t>-Publicidad institucional.</a:t>
            </a:r>
          </a:p>
          <a:p>
            <a:pPr marL="342900" indent="-342900"/>
            <a:r>
              <a:rPr lang="es-MX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Sponsoring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/>
            <a:r>
              <a:rPr lang="es-MX" dirty="0" smtClean="0">
                <a:latin typeface="Arial" pitchFamily="34" charset="0"/>
                <a:cs typeface="Arial" pitchFamily="34" charset="0"/>
              </a:rPr>
              <a:t>- La labor de los medios de comunicación </a:t>
            </a:r>
          </a:p>
          <a:p>
            <a:pPr marL="342900" indent="-342900"/>
            <a:r>
              <a:rPr lang="es-MX" dirty="0" smtClean="0">
                <a:latin typeface="Arial" pitchFamily="34" charset="0"/>
                <a:cs typeface="Arial" pitchFamily="34" charset="0"/>
              </a:rPr>
              <a:t>Es construir una realidad social.</a:t>
            </a:r>
          </a:p>
          <a:p>
            <a:pPr marL="342900" indent="-342900"/>
            <a:r>
              <a:rPr lang="es-MX" dirty="0" smtClean="0">
                <a:latin typeface="Arial" pitchFamily="34" charset="0"/>
                <a:cs typeface="Arial" pitchFamily="34" charset="0"/>
              </a:rPr>
              <a:t>El éxito de la publicidad no radica en su desenfado engaño.</a:t>
            </a:r>
          </a:p>
          <a:p>
            <a:pPr marL="342900" indent="-342900"/>
            <a:r>
              <a:rPr lang="es-MX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s-MX" dirty="0" err="1" smtClean="0">
                <a:latin typeface="Arial" pitchFamily="34" charset="0"/>
                <a:cs typeface="Arial" pitchFamily="34" charset="0"/>
              </a:rPr>
              <a:t>Luhmann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la publicidad halaga a su publico.</a:t>
            </a:r>
          </a:p>
          <a:p>
            <a:pPr marL="342900" indent="-342900"/>
            <a:endParaRPr lang="es-MX" sz="2000" dirty="0" smtClean="0"/>
          </a:p>
        </p:txBody>
      </p:sp>
    </p:spTree>
  </p:cSld>
  <p:clrMapOvr>
    <a:masterClrMapping/>
  </p:clrMapOvr>
  <p:transition xmlns:p14="http://schemas.microsoft.com/office/powerpoint/2010/main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értice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é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420</TotalTime>
  <Words>1094</Words>
  <Application>Microsoft Macintosh PowerPoint</Application>
  <PresentationFormat>Presentación en pantalla (4:3)</PresentationFormat>
  <Paragraphs>124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Vértice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Escuela Norteamericana y Europea</vt:lpstr>
      <vt:lpstr>Tradición Norteamericana</vt:lpstr>
      <vt:lpstr>Principales teóricos:</vt:lpstr>
      <vt:lpstr>Presentación de PowerPoint</vt:lpstr>
      <vt:lpstr>Harold A. Innis (1894-1952)</vt:lpstr>
      <vt:lpstr>Marshall McLuhan (1911-1980)</vt:lpstr>
      <vt:lpstr>John B. Thompson (1950-)</vt:lpstr>
      <vt:lpstr>W. Rusell Neuman</vt:lpstr>
      <vt:lpstr>Presentación de PowerPoint</vt:lpstr>
      <vt:lpstr>Jesús Martín-Barbero (1937-) </vt:lpstr>
      <vt:lpstr>De las organizaciones y los medios de comunicación</vt:lpstr>
      <vt:lpstr>Internet en la organización</vt:lpstr>
      <vt:lpstr>Internet y Stakeholders</vt:lpstr>
      <vt:lpstr>Cultura electrónica</vt:lpstr>
      <vt:lpstr>Complejidad Paulatina</vt:lpstr>
      <vt:lpstr>Presentación de PowerPoint</vt:lpstr>
      <vt:lpstr>Marketing</vt:lpstr>
      <vt:lpstr>Variables del marketing</vt:lpstr>
      <vt:lpstr>Competitividad</vt:lpstr>
      <vt:lpstr>INVESTIGACIÓN DE MERCADO</vt:lpstr>
      <vt:lpstr>Segmentación , diferenciación y posicionamiento.</vt:lpstr>
      <vt:lpstr>Presentación de PowerPoint</vt:lpstr>
      <vt:lpstr>Presentación de PowerPoint</vt:lpstr>
      <vt:lpstr>Imagen corporativa</vt:lpstr>
      <vt:lpstr>Strawberry fields forever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MARIO</dc:creator>
  <cp:lastModifiedBy>Octavio Islas</cp:lastModifiedBy>
  <cp:revision>65</cp:revision>
  <dcterms:created xsi:type="dcterms:W3CDTF">2012-02-02T02:37:45Z</dcterms:created>
  <dcterms:modified xsi:type="dcterms:W3CDTF">2012-02-23T18:37:36Z</dcterms:modified>
</cp:coreProperties>
</file>