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65" r:id="rId2"/>
    <p:sldId id="275" r:id="rId3"/>
    <p:sldId id="276" r:id="rId4"/>
    <p:sldId id="277" r:id="rId5"/>
    <p:sldId id="279" r:id="rId6"/>
    <p:sldId id="280" r:id="rId7"/>
    <p:sldId id="281" r:id="rId8"/>
    <p:sldId id="282" r:id="rId9"/>
    <p:sldId id="283" r:id="rId10"/>
    <p:sldId id="284" r:id="rId11"/>
    <p:sldId id="271" r:id="rId12"/>
    <p:sldId id="272" r:id="rId13"/>
    <p:sldId id="273" r:id="rId14"/>
    <p:sldId id="274" r:id="rId15"/>
    <p:sldId id="258" r:id="rId16"/>
    <p:sldId id="256" r:id="rId17"/>
    <p:sldId id="257" r:id="rId18"/>
    <p:sldId id="259" r:id="rId19"/>
    <p:sldId id="260" r:id="rId20"/>
    <p:sldId id="261" r:id="rId21"/>
    <p:sldId id="263" r:id="rId22"/>
    <p:sldId id="264" r:id="rId2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6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4C803A-359A-4449-B61B-E099C4F8BBF7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B92B22B-C51E-FF4B-BF14-2ADDC425DFE2}">
      <dgm:prSet phldrT="[Texto]" custT="1"/>
      <dgm:spPr/>
      <dgm:t>
        <a:bodyPr/>
        <a:lstStyle/>
        <a:p>
          <a:r>
            <a:rPr lang="es-ES" sz="1400" dirty="0" smtClean="0">
              <a:solidFill>
                <a:srgbClr val="0000FF"/>
              </a:solidFill>
            </a:rPr>
            <a:t>Honorarios por horas de trabajo más gastos asociados:</a:t>
          </a:r>
        </a:p>
        <a:p>
          <a:r>
            <a:rPr lang="es-ES" sz="1400" dirty="0" smtClean="0"/>
            <a:t>Mensualmente el número de horas trabajadas. Asociados: Taxis, alquiler de coches, </a:t>
          </a:r>
          <a:r>
            <a:rPr lang="es-ES" sz="1400" dirty="0" err="1" smtClean="0"/>
            <a:t>etc</a:t>
          </a:r>
          <a:endParaRPr lang="es-ES" sz="1400" dirty="0" smtClean="0"/>
        </a:p>
        <a:p>
          <a:r>
            <a:rPr lang="es-ES" sz="1400" dirty="0" smtClean="0"/>
            <a:t>Más utilizado porque se logra definir las </a:t>
          </a:r>
          <a:r>
            <a:rPr lang="es-ES" sz="1400" dirty="0" err="1" smtClean="0"/>
            <a:t>hrs</a:t>
          </a:r>
          <a:r>
            <a:rPr lang="es-ES" sz="1400" dirty="0" smtClean="0"/>
            <a:t> que serán ocupadas en el proyecto</a:t>
          </a:r>
          <a:endParaRPr lang="es-ES" sz="1400" dirty="0"/>
        </a:p>
      </dgm:t>
    </dgm:pt>
    <dgm:pt modelId="{0CCDBB3A-CAD8-EC47-96F3-27CC39863C15}" type="parTrans" cxnId="{D3CB2D06-4C84-1B4D-9A9F-A28B6D4CD492}">
      <dgm:prSet/>
      <dgm:spPr/>
      <dgm:t>
        <a:bodyPr/>
        <a:lstStyle/>
        <a:p>
          <a:endParaRPr lang="es-ES"/>
        </a:p>
      </dgm:t>
    </dgm:pt>
    <dgm:pt modelId="{166EC610-323B-B743-B3BA-F80B6BD41DF4}" type="sibTrans" cxnId="{D3CB2D06-4C84-1B4D-9A9F-A28B6D4CD492}">
      <dgm:prSet/>
      <dgm:spPr/>
      <dgm:t>
        <a:bodyPr/>
        <a:lstStyle/>
        <a:p>
          <a:endParaRPr lang="es-ES"/>
        </a:p>
      </dgm:t>
    </dgm:pt>
    <dgm:pt modelId="{34B08923-E710-454F-9F59-D9E004233D26}">
      <dgm:prSet phldrT="[Texto]" custT="1"/>
      <dgm:spPr/>
      <dgm:t>
        <a:bodyPr/>
        <a:lstStyle/>
        <a:p>
          <a:r>
            <a:rPr lang="es-ES" sz="1200" dirty="0" smtClean="0">
              <a:solidFill>
                <a:srgbClr val="0000FF"/>
              </a:solidFill>
            </a:rPr>
            <a:t>Cuota Mensual: </a:t>
          </a:r>
          <a:r>
            <a:rPr lang="es-ES" sz="1200" dirty="0" smtClean="0"/>
            <a:t>Se factura un mínimo mensual para cubrir gastos generales y administrativos.</a:t>
          </a:r>
        </a:p>
        <a:p>
          <a:r>
            <a:rPr lang="es-ES" sz="1200" dirty="0" smtClean="0"/>
            <a:t>A veces número de </a:t>
          </a:r>
          <a:r>
            <a:rPr lang="es-ES" sz="1200" dirty="0" err="1" smtClean="0"/>
            <a:t>hrs</a:t>
          </a:r>
          <a:r>
            <a:rPr lang="es-ES" sz="1200" dirty="0" smtClean="0"/>
            <a:t>. mensuales dedicadas a la cuenta. Las horas adicionales se facturan a la cuota habitual. </a:t>
          </a:r>
        </a:p>
        <a:p>
          <a:r>
            <a:rPr lang="es-ES" sz="1200" dirty="0" smtClean="0"/>
            <a:t>Gastos extraordinarios se facturan por separado . </a:t>
          </a:r>
          <a:endParaRPr lang="es-ES" sz="1200" dirty="0"/>
        </a:p>
      </dgm:t>
    </dgm:pt>
    <dgm:pt modelId="{C9980749-96BF-E846-A913-58F1E304D823}" type="parTrans" cxnId="{9501DADF-7434-8648-8347-546FE1F6A00F}">
      <dgm:prSet/>
      <dgm:spPr/>
      <dgm:t>
        <a:bodyPr/>
        <a:lstStyle/>
        <a:p>
          <a:endParaRPr lang="es-ES"/>
        </a:p>
      </dgm:t>
    </dgm:pt>
    <dgm:pt modelId="{F4D8BE9C-AEFB-154B-869B-3ED71EAE2120}" type="sibTrans" cxnId="{9501DADF-7434-8648-8347-546FE1F6A00F}">
      <dgm:prSet/>
      <dgm:spPr/>
      <dgm:t>
        <a:bodyPr/>
        <a:lstStyle/>
        <a:p>
          <a:endParaRPr lang="es-ES"/>
        </a:p>
      </dgm:t>
    </dgm:pt>
    <dgm:pt modelId="{523BF707-4061-654E-B8E6-AD0DDC63C7AB}">
      <dgm:prSet phldrT="[Texto]" custT="1"/>
      <dgm:spPr/>
      <dgm:t>
        <a:bodyPr/>
        <a:lstStyle/>
        <a:p>
          <a:r>
            <a:rPr lang="es-ES" sz="1200" dirty="0" smtClean="0">
              <a:solidFill>
                <a:srgbClr val="0000FF"/>
              </a:solidFill>
            </a:rPr>
            <a:t>Honorarios fijos por proyecto: </a:t>
          </a:r>
          <a:r>
            <a:rPr lang="es-ES" sz="1200" dirty="0" smtClean="0"/>
            <a:t>Cuando se decide hacer un determinado proyecto como un informe anual, un boletín informativo o revista de empresa, es por honorarios fijos </a:t>
          </a:r>
          <a:endParaRPr lang="es-ES" sz="1200" dirty="0"/>
        </a:p>
      </dgm:t>
    </dgm:pt>
    <dgm:pt modelId="{3B59C01E-58C3-D640-BF39-E91591676DC6}" type="parTrans" cxnId="{2F5BF43F-D9B3-4244-AA22-5327C3E8CA47}">
      <dgm:prSet/>
      <dgm:spPr/>
      <dgm:t>
        <a:bodyPr/>
        <a:lstStyle/>
        <a:p>
          <a:endParaRPr lang="es-ES"/>
        </a:p>
      </dgm:t>
    </dgm:pt>
    <dgm:pt modelId="{A65174C8-9038-3C4A-983B-0BBB7A9970D4}" type="sibTrans" cxnId="{2F5BF43F-D9B3-4244-AA22-5327C3E8CA47}">
      <dgm:prSet/>
      <dgm:spPr/>
      <dgm:t>
        <a:bodyPr/>
        <a:lstStyle/>
        <a:p>
          <a:endParaRPr lang="es-ES"/>
        </a:p>
      </dgm:t>
    </dgm:pt>
    <dgm:pt modelId="{827967F8-86B4-A04E-A1E6-74EE8740D2F4}">
      <dgm:prSet phldrT="[Texto]" custT="1"/>
      <dgm:spPr/>
      <dgm:t>
        <a:bodyPr/>
        <a:lstStyle/>
        <a:p>
          <a:r>
            <a:rPr lang="es-ES" sz="1200" dirty="0" smtClean="0">
              <a:solidFill>
                <a:srgbClr val="0000FF"/>
              </a:solidFill>
            </a:rPr>
            <a:t>Emplazamiento: </a:t>
          </a:r>
          <a:r>
            <a:rPr lang="es-ES" sz="1200" dirty="0" smtClean="0"/>
            <a:t>Se factura por número de emplazamiento real de artículos en los medios impresos y por las menciones en las televisiones.</a:t>
          </a:r>
          <a:endParaRPr lang="es-ES" sz="1200" dirty="0"/>
        </a:p>
      </dgm:t>
    </dgm:pt>
    <dgm:pt modelId="{D303A619-EBA8-F54C-B486-98FD3A84D123}" type="parTrans" cxnId="{30D0F038-0F1B-4645-ACCF-0588E196B9D4}">
      <dgm:prSet/>
      <dgm:spPr/>
      <dgm:t>
        <a:bodyPr/>
        <a:lstStyle/>
        <a:p>
          <a:endParaRPr lang="es-ES"/>
        </a:p>
      </dgm:t>
    </dgm:pt>
    <dgm:pt modelId="{1CAC6D48-A69B-9E40-BDE0-2F02407C338F}" type="sibTrans" cxnId="{30D0F038-0F1B-4645-ACCF-0588E196B9D4}">
      <dgm:prSet/>
      <dgm:spPr/>
      <dgm:t>
        <a:bodyPr/>
        <a:lstStyle/>
        <a:p>
          <a:endParaRPr lang="es-ES"/>
        </a:p>
      </dgm:t>
    </dgm:pt>
    <dgm:pt modelId="{EAC4960E-2D5E-C443-8A39-1DD797D299B5}" type="pres">
      <dgm:prSet presAssocID="{5D4C803A-359A-4449-B61B-E099C4F8BBF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1F6DB51-D4B6-2348-8531-519E17517B69}" type="pres">
      <dgm:prSet presAssocID="{3B92B22B-C51E-FF4B-BF14-2ADDC425DFE2}" presName="parentLin" presStyleCnt="0"/>
      <dgm:spPr/>
    </dgm:pt>
    <dgm:pt modelId="{9BAE5628-B636-5D4E-BF69-1A44387D8902}" type="pres">
      <dgm:prSet presAssocID="{3B92B22B-C51E-FF4B-BF14-2ADDC425DFE2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AF24438A-6CFE-D444-923B-A2AE17EAAD71}" type="pres">
      <dgm:prSet presAssocID="{3B92B22B-C51E-FF4B-BF14-2ADDC425DFE2}" presName="parentText" presStyleLbl="node1" presStyleIdx="0" presStyleCnt="4" custScaleX="118666" custScaleY="16514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D99B1F-29EA-6A4E-A01B-4A73B71E2072}" type="pres">
      <dgm:prSet presAssocID="{3B92B22B-C51E-FF4B-BF14-2ADDC425DFE2}" presName="negativeSpace" presStyleCnt="0"/>
      <dgm:spPr/>
    </dgm:pt>
    <dgm:pt modelId="{D015192D-807C-5044-A17F-19D74D10BB03}" type="pres">
      <dgm:prSet presAssocID="{3B92B22B-C51E-FF4B-BF14-2ADDC425DFE2}" presName="childText" presStyleLbl="conFgAcc1" presStyleIdx="0" presStyleCnt="4">
        <dgm:presLayoutVars>
          <dgm:bulletEnabled val="1"/>
        </dgm:presLayoutVars>
      </dgm:prSet>
      <dgm:spPr/>
    </dgm:pt>
    <dgm:pt modelId="{69A683BB-A767-2647-934B-7D7132374E0E}" type="pres">
      <dgm:prSet presAssocID="{166EC610-323B-B743-B3BA-F80B6BD41DF4}" presName="spaceBetweenRectangles" presStyleCnt="0"/>
      <dgm:spPr/>
    </dgm:pt>
    <dgm:pt modelId="{729ACE72-273B-5C49-97FA-ACAF20822F90}" type="pres">
      <dgm:prSet presAssocID="{34B08923-E710-454F-9F59-D9E004233D26}" presName="parentLin" presStyleCnt="0"/>
      <dgm:spPr/>
    </dgm:pt>
    <dgm:pt modelId="{B9E56D34-0F2D-5D4D-BDCF-15EAAECAD119}" type="pres">
      <dgm:prSet presAssocID="{34B08923-E710-454F-9F59-D9E004233D26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C9A00442-44D1-3649-96E8-4344E64D9185}" type="pres">
      <dgm:prSet presAssocID="{34B08923-E710-454F-9F59-D9E004233D26}" presName="parentText" presStyleLbl="node1" presStyleIdx="1" presStyleCnt="4" custScaleX="118557" custScaleY="19322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AF279D6-69A1-8B4D-9E18-B134AE523A5E}" type="pres">
      <dgm:prSet presAssocID="{34B08923-E710-454F-9F59-D9E004233D26}" presName="negativeSpace" presStyleCnt="0"/>
      <dgm:spPr/>
    </dgm:pt>
    <dgm:pt modelId="{AD585716-282B-3B46-91DC-BA078027C5D5}" type="pres">
      <dgm:prSet presAssocID="{34B08923-E710-454F-9F59-D9E004233D26}" presName="childText" presStyleLbl="conFgAcc1" presStyleIdx="1" presStyleCnt="4">
        <dgm:presLayoutVars>
          <dgm:bulletEnabled val="1"/>
        </dgm:presLayoutVars>
      </dgm:prSet>
      <dgm:spPr/>
    </dgm:pt>
    <dgm:pt modelId="{7915B688-7136-6240-9899-FFFF412E3194}" type="pres">
      <dgm:prSet presAssocID="{F4D8BE9C-AEFB-154B-869B-3ED71EAE2120}" presName="spaceBetweenRectangles" presStyleCnt="0"/>
      <dgm:spPr/>
    </dgm:pt>
    <dgm:pt modelId="{A5B4D829-9097-3A41-8A61-0D0F10FAED3E}" type="pres">
      <dgm:prSet presAssocID="{523BF707-4061-654E-B8E6-AD0DDC63C7AB}" presName="parentLin" presStyleCnt="0"/>
      <dgm:spPr/>
    </dgm:pt>
    <dgm:pt modelId="{E59287A2-E640-5849-806A-9AD2048DE556}" type="pres">
      <dgm:prSet presAssocID="{523BF707-4061-654E-B8E6-AD0DDC63C7AB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DD666A6D-3C52-6942-8359-2C1E04404818}" type="pres">
      <dgm:prSet presAssocID="{523BF707-4061-654E-B8E6-AD0DDC63C7AB}" presName="parentText" presStyleLbl="node1" presStyleIdx="2" presStyleCnt="4" custScaleX="118397" custScaleY="12907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F9CFEA6-27FE-9F4B-91AE-13DE4E52FE41}" type="pres">
      <dgm:prSet presAssocID="{523BF707-4061-654E-B8E6-AD0DDC63C7AB}" presName="negativeSpace" presStyleCnt="0"/>
      <dgm:spPr/>
    </dgm:pt>
    <dgm:pt modelId="{F3CB3A68-1425-2B41-AD88-C9C9664D0081}" type="pres">
      <dgm:prSet presAssocID="{523BF707-4061-654E-B8E6-AD0DDC63C7AB}" presName="childText" presStyleLbl="conFgAcc1" presStyleIdx="2" presStyleCnt="4">
        <dgm:presLayoutVars>
          <dgm:bulletEnabled val="1"/>
        </dgm:presLayoutVars>
      </dgm:prSet>
      <dgm:spPr/>
    </dgm:pt>
    <dgm:pt modelId="{946658D4-EACF-FB45-99A1-09C985A47650}" type="pres">
      <dgm:prSet presAssocID="{A65174C8-9038-3C4A-983B-0BBB7A9970D4}" presName="spaceBetweenRectangles" presStyleCnt="0"/>
      <dgm:spPr/>
    </dgm:pt>
    <dgm:pt modelId="{81059E89-D06A-3D4C-AF6E-CE7AB5E7C8EE}" type="pres">
      <dgm:prSet presAssocID="{827967F8-86B4-A04E-A1E6-74EE8740D2F4}" presName="parentLin" presStyleCnt="0"/>
      <dgm:spPr/>
    </dgm:pt>
    <dgm:pt modelId="{D5B02442-5A8D-F447-951E-2734028CCC98}" type="pres">
      <dgm:prSet presAssocID="{827967F8-86B4-A04E-A1E6-74EE8740D2F4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742B7EAF-83D3-144B-B384-E2698C859633}" type="pres">
      <dgm:prSet presAssocID="{827967F8-86B4-A04E-A1E6-74EE8740D2F4}" presName="parentText" presStyleLbl="node1" presStyleIdx="3" presStyleCnt="4" custScaleX="119716" custScaleY="11877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98944D-8CBA-8744-8445-FCE181689FA7}" type="pres">
      <dgm:prSet presAssocID="{827967F8-86B4-A04E-A1E6-74EE8740D2F4}" presName="negativeSpace" presStyleCnt="0"/>
      <dgm:spPr/>
    </dgm:pt>
    <dgm:pt modelId="{1DCE3AE3-8E9B-4A4F-9948-4632691DDC49}" type="pres">
      <dgm:prSet presAssocID="{827967F8-86B4-A04E-A1E6-74EE8740D2F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7E871F6-B3F0-EB4D-88AF-841BD0E86901}" type="presOf" srcId="{523BF707-4061-654E-B8E6-AD0DDC63C7AB}" destId="{E59287A2-E640-5849-806A-9AD2048DE556}" srcOrd="0" destOrd="0" presId="urn:microsoft.com/office/officeart/2005/8/layout/list1"/>
    <dgm:cxn modelId="{12D6FE1A-67CE-8243-ABD5-6721AC6F6D9C}" type="presOf" srcId="{3B92B22B-C51E-FF4B-BF14-2ADDC425DFE2}" destId="{9BAE5628-B636-5D4E-BF69-1A44387D8902}" srcOrd="0" destOrd="0" presId="urn:microsoft.com/office/officeart/2005/8/layout/list1"/>
    <dgm:cxn modelId="{9501DADF-7434-8648-8347-546FE1F6A00F}" srcId="{5D4C803A-359A-4449-B61B-E099C4F8BBF7}" destId="{34B08923-E710-454F-9F59-D9E004233D26}" srcOrd="1" destOrd="0" parTransId="{C9980749-96BF-E846-A913-58F1E304D823}" sibTransId="{F4D8BE9C-AEFB-154B-869B-3ED71EAE2120}"/>
    <dgm:cxn modelId="{30D0F038-0F1B-4645-ACCF-0588E196B9D4}" srcId="{5D4C803A-359A-4449-B61B-E099C4F8BBF7}" destId="{827967F8-86B4-A04E-A1E6-74EE8740D2F4}" srcOrd="3" destOrd="0" parTransId="{D303A619-EBA8-F54C-B486-98FD3A84D123}" sibTransId="{1CAC6D48-A69B-9E40-BDE0-2F02407C338F}"/>
    <dgm:cxn modelId="{B1A36126-3CC0-E44B-84E8-01191D3629CF}" type="presOf" srcId="{827967F8-86B4-A04E-A1E6-74EE8740D2F4}" destId="{D5B02442-5A8D-F447-951E-2734028CCC98}" srcOrd="0" destOrd="0" presId="urn:microsoft.com/office/officeart/2005/8/layout/list1"/>
    <dgm:cxn modelId="{D3CB2D06-4C84-1B4D-9A9F-A28B6D4CD492}" srcId="{5D4C803A-359A-4449-B61B-E099C4F8BBF7}" destId="{3B92B22B-C51E-FF4B-BF14-2ADDC425DFE2}" srcOrd="0" destOrd="0" parTransId="{0CCDBB3A-CAD8-EC47-96F3-27CC39863C15}" sibTransId="{166EC610-323B-B743-B3BA-F80B6BD41DF4}"/>
    <dgm:cxn modelId="{C5330EBB-DD6D-C243-BFB3-EC7D6BC910CD}" type="presOf" srcId="{3B92B22B-C51E-FF4B-BF14-2ADDC425DFE2}" destId="{AF24438A-6CFE-D444-923B-A2AE17EAAD71}" srcOrd="1" destOrd="0" presId="urn:microsoft.com/office/officeart/2005/8/layout/list1"/>
    <dgm:cxn modelId="{07EF455A-0337-C646-9584-914EC8C8182C}" type="presOf" srcId="{5D4C803A-359A-4449-B61B-E099C4F8BBF7}" destId="{EAC4960E-2D5E-C443-8A39-1DD797D299B5}" srcOrd="0" destOrd="0" presId="urn:microsoft.com/office/officeart/2005/8/layout/list1"/>
    <dgm:cxn modelId="{253F7308-B807-9B47-8574-3644A8822C4F}" type="presOf" srcId="{34B08923-E710-454F-9F59-D9E004233D26}" destId="{B9E56D34-0F2D-5D4D-BDCF-15EAAECAD119}" srcOrd="0" destOrd="0" presId="urn:microsoft.com/office/officeart/2005/8/layout/list1"/>
    <dgm:cxn modelId="{DC9B4EAB-F962-F544-BC8B-0CC438EBAD1C}" type="presOf" srcId="{523BF707-4061-654E-B8E6-AD0DDC63C7AB}" destId="{DD666A6D-3C52-6942-8359-2C1E04404818}" srcOrd="1" destOrd="0" presId="urn:microsoft.com/office/officeart/2005/8/layout/list1"/>
    <dgm:cxn modelId="{2F5BF43F-D9B3-4244-AA22-5327C3E8CA47}" srcId="{5D4C803A-359A-4449-B61B-E099C4F8BBF7}" destId="{523BF707-4061-654E-B8E6-AD0DDC63C7AB}" srcOrd="2" destOrd="0" parTransId="{3B59C01E-58C3-D640-BF39-E91591676DC6}" sibTransId="{A65174C8-9038-3C4A-983B-0BBB7A9970D4}"/>
    <dgm:cxn modelId="{33F965A7-581E-0441-AE61-C25958A4A07D}" type="presOf" srcId="{827967F8-86B4-A04E-A1E6-74EE8740D2F4}" destId="{742B7EAF-83D3-144B-B384-E2698C859633}" srcOrd="1" destOrd="0" presId="urn:microsoft.com/office/officeart/2005/8/layout/list1"/>
    <dgm:cxn modelId="{F1B9DCCE-A263-E84A-8A15-846A9FFE36A7}" type="presOf" srcId="{34B08923-E710-454F-9F59-D9E004233D26}" destId="{C9A00442-44D1-3649-96E8-4344E64D9185}" srcOrd="1" destOrd="0" presId="urn:microsoft.com/office/officeart/2005/8/layout/list1"/>
    <dgm:cxn modelId="{C241D3F5-924D-D34C-8E63-6250445FBCE3}" type="presParOf" srcId="{EAC4960E-2D5E-C443-8A39-1DD797D299B5}" destId="{31F6DB51-D4B6-2348-8531-519E17517B69}" srcOrd="0" destOrd="0" presId="urn:microsoft.com/office/officeart/2005/8/layout/list1"/>
    <dgm:cxn modelId="{CCC2664B-461F-9847-8B05-5F03F688ECE1}" type="presParOf" srcId="{31F6DB51-D4B6-2348-8531-519E17517B69}" destId="{9BAE5628-B636-5D4E-BF69-1A44387D8902}" srcOrd="0" destOrd="0" presId="urn:microsoft.com/office/officeart/2005/8/layout/list1"/>
    <dgm:cxn modelId="{7A05C98D-23D5-9D4F-9F73-6024BACD9A47}" type="presParOf" srcId="{31F6DB51-D4B6-2348-8531-519E17517B69}" destId="{AF24438A-6CFE-D444-923B-A2AE17EAAD71}" srcOrd="1" destOrd="0" presId="urn:microsoft.com/office/officeart/2005/8/layout/list1"/>
    <dgm:cxn modelId="{3F7AB3AB-47D0-A94B-8D87-0A3FFF2AFAC3}" type="presParOf" srcId="{EAC4960E-2D5E-C443-8A39-1DD797D299B5}" destId="{40D99B1F-29EA-6A4E-A01B-4A73B71E2072}" srcOrd="1" destOrd="0" presId="urn:microsoft.com/office/officeart/2005/8/layout/list1"/>
    <dgm:cxn modelId="{720015BF-8A8B-674A-9F1D-A3DB812E54C5}" type="presParOf" srcId="{EAC4960E-2D5E-C443-8A39-1DD797D299B5}" destId="{D015192D-807C-5044-A17F-19D74D10BB03}" srcOrd="2" destOrd="0" presId="urn:microsoft.com/office/officeart/2005/8/layout/list1"/>
    <dgm:cxn modelId="{F80E9CB1-6166-FD48-93A1-4625D1FE9E96}" type="presParOf" srcId="{EAC4960E-2D5E-C443-8A39-1DD797D299B5}" destId="{69A683BB-A767-2647-934B-7D7132374E0E}" srcOrd="3" destOrd="0" presId="urn:microsoft.com/office/officeart/2005/8/layout/list1"/>
    <dgm:cxn modelId="{FBC53E08-8D47-7B43-B67F-0D9064823D2E}" type="presParOf" srcId="{EAC4960E-2D5E-C443-8A39-1DD797D299B5}" destId="{729ACE72-273B-5C49-97FA-ACAF20822F90}" srcOrd="4" destOrd="0" presId="urn:microsoft.com/office/officeart/2005/8/layout/list1"/>
    <dgm:cxn modelId="{AF24075D-FFD9-584A-97AC-5C69F357C88E}" type="presParOf" srcId="{729ACE72-273B-5C49-97FA-ACAF20822F90}" destId="{B9E56D34-0F2D-5D4D-BDCF-15EAAECAD119}" srcOrd="0" destOrd="0" presId="urn:microsoft.com/office/officeart/2005/8/layout/list1"/>
    <dgm:cxn modelId="{277C5D0B-4DC3-F84D-ABF9-93BECE634C02}" type="presParOf" srcId="{729ACE72-273B-5C49-97FA-ACAF20822F90}" destId="{C9A00442-44D1-3649-96E8-4344E64D9185}" srcOrd="1" destOrd="0" presId="urn:microsoft.com/office/officeart/2005/8/layout/list1"/>
    <dgm:cxn modelId="{7064B683-F4BA-EE4C-9594-1D475F419916}" type="presParOf" srcId="{EAC4960E-2D5E-C443-8A39-1DD797D299B5}" destId="{DAF279D6-69A1-8B4D-9E18-B134AE523A5E}" srcOrd="5" destOrd="0" presId="urn:microsoft.com/office/officeart/2005/8/layout/list1"/>
    <dgm:cxn modelId="{80A3089A-DDA3-0045-8D11-CF27107C4339}" type="presParOf" srcId="{EAC4960E-2D5E-C443-8A39-1DD797D299B5}" destId="{AD585716-282B-3B46-91DC-BA078027C5D5}" srcOrd="6" destOrd="0" presId="urn:microsoft.com/office/officeart/2005/8/layout/list1"/>
    <dgm:cxn modelId="{DE107CD0-C430-B843-AFCC-0C0F0A09509E}" type="presParOf" srcId="{EAC4960E-2D5E-C443-8A39-1DD797D299B5}" destId="{7915B688-7136-6240-9899-FFFF412E3194}" srcOrd="7" destOrd="0" presId="urn:microsoft.com/office/officeart/2005/8/layout/list1"/>
    <dgm:cxn modelId="{3B760275-A91D-5B43-AADD-284F170F62C7}" type="presParOf" srcId="{EAC4960E-2D5E-C443-8A39-1DD797D299B5}" destId="{A5B4D829-9097-3A41-8A61-0D0F10FAED3E}" srcOrd="8" destOrd="0" presId="urn:microsoft.com/office/officeart/2005/8/layout/list1"/>
    <dgm:cxn modelId="{6484F3A3-FEC8-B04C-B1A0-7CB5F3BC4685}" type="presParOf" srcId="{A5B4D829-9097-3A41-8A61-0D0F10FAED3E}" destId="{E59287A2-E640-5849-806A-9AD2048DE556}" srcOrd="0" destOrd="0" presId="urn:microsoft.com/office/officeart/2005/8/layout/list1"/>
    <dgm:cxn modelId="{23AE2B25-5EAC-AC4A-ADCC-4450528F2328}" type="presParOf" srcId="{A5B4D829-9097-3A41-8A61-0D0F10FAED3E}" destId="{DD666A6D-3C52-6942-8359-2C1E04404818}" srcOrd="1" destOrd="0" presId="urn:microsoft.com/office/officeart/2005/8/layout/list1"/>
    <dgm:cxn modelId="{DB915078-A0B2-F846-8948-CDF766E939E8}" type="presParOf" srcId="{EAC4960E-2D5E-C443-8A39-1DD797D299B5}" destId="{FF9CFEA6-27FE-9F4B-91AE-13DE4E52FE41}" srcOrd="9" destOrd="0" presId="urn:microsoft.com/office/officeart/2005/8/layout/list1"/>
    <dgm:cxn modelId="{2B9FC961-CA53-984B-A801-13F45461DC3F}" type="presParOf" srcId="{EAC4960E-2D5E-C443-8A39-1DD797D299B5}" destId="{F3CB3A68-1425-2B41-AD88-C9C9664D0081}" srcOrd="10" destOrd="0" presId="urn:microsoft.com/office/officeart/2005/8/layout/list1"/>
    <dgm:cxn modelId="{6951B105-D380-8C48-9FDE-0CBED4A5A4EB}" type="presParOf" srcId="{EAC4960E-2D5E-C443-8A39-1DD797D299B5}" destId="{946658D4-EACF-FB45-99A1-09C985A47650}" srcOrd="11" destOrd="0" presId="urn:microsoft.com/office/officeart/2005/8/layout/list1"/>
    <dgm:cxn modelId="{386B0B43-E8F8-AD49-92D5-982F99253D50}" type="presParOf" srcId="{EAC4960E-2D5E-C443-8A39-1DD797D299B5}" destId="{81059E89-D06A-3D4C-AF6E-CE7AB5E7C8EE}" srcOrd="12" destOrd="0" presId="urn:microsoft.com/office/officeart/2005/8/layout/list1"/>
    <dgm:cxn modelId="{01AC2171-2457-6949-AD05-D7F4F3F2E997}" type="presParOf" srcId="{81059E89-D06A-3D4C-AF6E-CE7AB5E7C8EE}" destId="{D5B02442-5A8D-F447-951E-2734028CCC98}" srcOrd="0" destOrd="0" presId="urn:microsoft.com/office/officeart/2005/8/layout/list1"/>
    <dgm:cxn modelId="{1F137FFF-0C54-E94A-BF39-8767A5014FAF}" type="presParOf" srcId="{81059E89-D06A-3D4C-AF6E-CE7AB5E7C8EE}" destId="{742B7EAF-83D3-144B-B384-E2698C859633}" srcOrd="1" destOrd="0" presId="urn:microsoft.com/office/officeart/2005/8/layout/list1"/>
    <dgm:cxn modelId="{EA5C6E4B-AC36-AB42-A768-10020FF2A5E3}" type="presParOf" srcId="{EAC4960E-2D5E-C443-8A39-1DD797D299B5}" destId="{DE98944D-8CBA-8744-8445-FCE181689FA7}" srcOrd="13" destOrd="0" presId="urn:microsoft.com/office/officeart/2005/8/layout/list1"/>
    <dgm:cxn modelId="{9269B2AC-5BB9-3044-9E99-289AE86C5B71}" type="presParOf" srcId="{EAC4960E-2D5E-C443-8A39-1DD797D299B5}" destId="{1DCE3AE3-8E9B-4A4F-9948-4632691DDC4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15192D-807C-5044-A17F-19D74D10BB03}">
      <dsp:nvSpPr>
        <dsp:cNvPr id="0" name=""/>
        <dsp:cNvSpPr/>
      </dsp:nvSpPr>
      <dsp:spPr>
        <a:xfrm>
          <a:off x="0" y="829806"/>
          <a:ext cx="86868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24438A-6CFE-D444-923B-A2AE17EAAD71}">
      <dsp:nvSpPr>
        <dsp:cNvPr id="0" name=""/>
        <dsp:cNvSpPr/>
      </dsp:nvSpPr>
      <dsp:spPr>
        <a:xfrm>
          <a:off x="434340" y="14055"/>
          <a:ext cx="7215794" cy="11699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solidFill>
                <a:srgbClr val="0000FF"/>
              </a:solidFill>
            </a:rPr>
            <a:t>Honorarios por horas de trabajo más gastos asociados: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Mensualmente el número de horas trabajadas. Asociados: Taxis, alquiler de coches, </a:t>
          </a:r>
          <a:r>
            <a:rPr lang="es-ES" sz="1400" kern="1200" dirty="0" err="1" smtClean="0"/>
            <a:t>etc</a:t>
          </a:r>
          <a:endParaRPr lang="es-E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Más utilizado porque se logra definir las </a:t>
          </a:r>
          <a:r>
            <a:rPr lang="es-ES" sz="1400" kern="1200" dirty="0" err="1" smtClean="0"/>
            <a:t>hrs</a:t>
          </a:r>
          <a:r>
            <a:rPr lang="es-ES" sz="1400" kern="1200" dirty="0" smtClean="0"/>
            <a:t> que serán ocupadas en el proyecto</a:t>
          </a:r>
          <a:endParaRPr lang="es-ES" sz="1400" kern="1200" dirty="0"/>
        </a:p>
      </dsp:txBody>
      <dsp:txXfrm>
        <a:off x="491454" y="71169"/>
        <a:ext cx="7101566" cy="1055762"/>
      </dsp:txXfrm>
    </dsp:sp>
    <dsp:sp modelId="{AD585716-282B-3B46-91DC-BA078027C5D5}">
      <dsp:nvSpPr>
        <dsp:cNvPr id="0" name=""/>
        <dsp:cNvSpPr/>
      </dsp:nvSpPr>
      <dsp:spPr>
        <a:xfrm>
          <a:off x="0" y="2578927"/>
          <a:ext cx="86868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A00442-44D1-3649-96E8-4344E64D9185}">
      <dsp:nvSpPr>
        <dsp:cNvPr id="0" name=""/>
        <dsp:cNvSpPr/>
      </dsp:nvSpPr>
      <dsp:spPr>
        <a:xfrm>
          <a:off x="434340" y="1564206"/>
          <a:ext cx="7209166" cy="13689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rgbClr val="0000FF"/>
              </a:solidFill>
            </a:rPr>
            <a:t>Cuota Mensual: </a:t>
          </a:r>
          <a:r>
            <a:rPr lang="es-ES" sz="1200" kern="1200" dirty="0" smtClean="0"/>
            <a:t>Se factura un mínimo mensual para cubrir gastos generales y administrativos.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 veces número de </a:t>
          </a:r>
          <a:r>
            <a:rPr lang="es-ES" sz="1200" kern="1200" dirty="0" err="1" smtClean="0"/>
            <a:t>hrs</a:t>
          </a:r>
          <a:r>
            <a:rPr lang="es-ES" sz="1200" kern="1200" dirty="0" smtClean="0"/>
            <a:t>. mensuales dedicadas a la cuenta. Las horas adicionales se facturan a la cuota habitual.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Gastos extraordinarios se facturan por separado . </a:t>
          </a:r>
          <a:endParaRPr lang="es-ES" sz="1200" kern="1200" dirty="0"/>
        </a:p>
      </dsp:txBody>
      <dsp:txXfrm>
        <a:off x="501167" y="1631033"/>
        <a:ext cx="7075512" cy="1235306"/>
      </dsp:txXfrm>
    </dsp:sp>
    <dsp:sp modelId="{F3CB3A68-1425-2B41-AD88-C9C9664D0081}">
      <dsp:nvSpPr>
        <dsp:cNvPr id="0" name=""/>
        <dsp:cNvSpPr/>
      </dsp:nvSpPr>
      <dsp:spPr>
        <a:xfrm>
          <a:off x="0" y="3873550"/>
          <a:ext cx="86868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666A6D-3C52-6942-8359-2C1E04404818}">
      <dsp:nvSpPr>
        <dsp:cNvPr id="0" name=""/>
        <dsp:cNvSpPr/>
      </dsp:nvSpPr>
      <dsp:spPr>
        <a:xfrm>
          <a:off x="434340" y="3313327"/>
          <a:ext cx="7199437" cy="9144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rgbClr val="0000FF"/>
              </a:solidFill>
            </a:rPr>
            <a:t>Honorarios fijos por proyecto: </a:t>
          </a:r>
          <a:r>
            <a:rPr lang="es-ES" sz="1200" kern="1200" dirty="0" smtClean="0"/>
            <a:t>Cuando se decide hacer un determinado proyecto como un informe anual, un boletín informativo o revista de empresa, es por honorarios fijos </a:t>
          </a:r>
          <a:endParaRPr lang="es-ES" sz="1200" kern="1200" dirty="0"/>
        </a:p>
      </dsp:txBody>
      <dsp:txXfrm>
        <a:off x="478980" y="3357967"/>
        <a:ext cx="7110157" cy="825183"/>
      </dsp:txXfrm>
    </dsp:sp>
    <dsp:sp modelId="{1DCE3AE3-8E9B-4A4F-9948-4632691DDC49}">
      <dsp:nvSpPr>
        <dsp:cNvPr id="0" name=""/>
        <dsp:cNvSpPr/>
      </dsp:nvSpPr>
      <dsp:spPr>
        <a:xfrm>
          <a:off x="0" y="5095215"/>
          <a:ext cx="86868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2B7EAF-83D3-144B-B384-E2698C859633}">
      <dsp:nvSpPr>
        <dsp:cNvPr id="0" name=""/>
        <dsp:cNvSpPr/>
      </dsp:nvSpPr>
      <dsp:spPr>
        <a:xfrm>
          <a:off x="434340" y="4607950"/>
          <a:ext cx="7279642" cy="8415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rgbClr val="0000FF"/>
              </a:solidFill>
            </a:rPr>
            <a:t>Emplazamiento: </a:t>
          </a:r>
          <a:r>
            <a:rPr lang="es-ES" sz="1200" kern="1200" dirty="0" smtClean="0"/>
            <a:t>Se factura por número de emplazamiento real de artículos en los medios impresos y por las menciones en las televisiones.</a:t>
          </a:r>
          <a:endParaRPr lang="es-ES" sz="1200" kern="1200" dirty="0"/>
        </a:p>
      </dsp:txBody>
      <dsp:txXfrm>
        <a:off x="475419" y="4649029"/>
        <a:ext cx="7197484" cy="7593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5D59C7C-947B-9541-9FDD-0DE19678BF0A}" type="datetimeFigureOut">
              <a:rPr lang="es-ES" smtClean="0"/>
              <a:t>06/02/12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5928555-E501-1A44-AE0E-B5F4B7C9D81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9C7C-947B-9541-9FDD-0DE19678BF0A}" type="datetimeFigureOut">
              <a:rPr lang="es-ES" smtClean="0"/>
              <a:t>06/02/12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8555-E501-1A44-AE0E-B5F4B7C9D81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9C7C-947B-9541-9FDD-0DE19678BF0A}" type="datetimeFigureOut">
              <a:rPr lang="es-ES" smtClean="0"/>
              <a:t>06/02/12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8555-E501-1A44-AE0E-B5F4B7C9D81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9C7C-947B-9541-9FDD-0DE19678BF0A}" type="datetimeFigureOut">
              <a:rPr lang="es-ES" smtClean="0"/>
              <a:t>06/02/12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8555-E501-1A44-AE0E-B5F4B7C9D81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5D59C7C-947B-9541-9FDD-0DE19678BF0A}" type="datetimeFigureOut">
              <a:rPr lang="es-ES" smtClean="0"/>
              <a:t>06/02/12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5928555-E501-1A44-AE0E-B5F4B7C9D81E}" type="slidenum">
              <a:rPr lang="es-ES" smtClean="0"/>
              <a:t>‹Nr.›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5D59C7C-947B-9541-9FDD-0DE19678BF0A}" type="datetimeFigureOut">
              <a:rPr lang="es-ES" smtClean="0"/>
              <a:t>06/02/12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5928555-E501-1A44-AE0E-B5F4B7C9D81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9C7C-947B-9541-9FDD-0DE19678BF0A}" type="datetimeFigureOut">
              <a:rPr lang="es-ES" smtClean="0"/>
              <a:t>06/02/12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8555-E501-1A44-AE0E-B5F4B7C9D81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9C7C-947B-9541-9FDD-0DE19678BF0A}" type="datetimeFigureOut">
              <a:rPr lang="es-ES" smtClean="0"/>
              <a:t>06/02/12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8555-E501-1A44-AE0E-B5F4B7C9D81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9C7C-947B-9541-9FDD-0DE19678BF0A}" type="datetimeFigureOut">
              <a:rPr lang="es-ES" smtClean="0"/>
              <a:t>06/02/12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8555-E501-1A44-AE0E-B5F4B7C9D81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9C7C-947B-9541-9FDD-0DE19678BF0A}" type="datetimeFigureOut">
              <a:rPr lang="es-ES" smtClean="0"/>
              <a:t>06/02/12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8555-E501-1A44-AE0E-B5F4B7C9D81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9C7C-947B-9541-9FDD-0DE19678BF0A}" type="datetimeFigureOut">
              <a:rPr lang="es-ES" smtClean="0"/>
              <a:t>06/02/12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8555-E501-1A44-AE0E-B5F4B7C9D81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5D59C7C-947B-9541-9FDD-0DE19678BF0A}" type="datetimeFigureOut">
              <a:rPr lang="es-ES" smtClean="0"/>
              <a:t>06/02/12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5928555-E501-1A44-AE0E-B5F4B7C9D81E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Capítulo 4</a:t>
            </a:r>
            <a:br>
              <a:rPr lang="es-MX" dirty="0" smtClean="0"/>
            </a:br>
            <a:r>
              <a:rPr lang="es-MX" dirty="0" smtClean="0"/>
              <a:t>Departamentos y Consultoras de Relaciones Públicas</a:t>
            </a:r>
            <a:endParaRPr lang="en-U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Mariana Torres Morales</a:t>
            </a:r>
          </a:p>
          <a:p>
            <a:r>
              <a:rPr lang="es-MX" dirty="0" smtClean="0"/>
              <a:t>Verónica Castillo Polo</a:t>
            </a:r>
          </a:p>
          <a:p>
            <a:r>
              <a:rPr lang="es-MX" dirty="0" smtClean="0"/>
              <a:t>Isaac Ruiz Moyo</a:t>
            </a:r>
          </a:p>
          <a:p>
            <a:r>
              <a:rPr lang="es-MX" dirty="0" smtClean="0"/>
              <a:t>Ingrid Rodríguez Barrera</a:t>
            </a:r>
          </a:p>
        </p:txBody>
      </p:sp>
    </p:spTree>
    <p:extLst>
      <p:ext uri="{BB962C8B-B14F-4D97-AF65-F5344CB8AC3E}">
        <p14:creationId xmlns:p14="http://schemas.microsoft.com/office/powerpoint/2010/main" val="3921124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Departamentos de Relaciones públicas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Al departamento de RRPP se le conoce de distintas formas:</a:t>
            </a:r>
          </a:p>
          <a:p>
            <a:r>
              <a:rPr lang="es-MX" dirty="0" smtClean="0"/>
              <a:t>Relaciones corporativas</a:t>
            </a:r>
          </a:p>
          <a:p>
            <a:r>
              <a:rPr lang="es-MX" dirty="0" smtClean="0"/>
              <a:t>Relaciones con inversores</a:t>
            </a:r>
          </a:p>
          <a:p>
            <a:r>
              <a:rPr lang="es-MX" dirty="0" smtClean="0"/>
              <a:t> </a:t>
            </a:r>
            <a:r>
              <a:rPr lang="es-MX" dirty="0"/>
              <a:t>A</a:t>
            </a:r>
            <a:r>
              <a:rPr lang="es-MX" dirty="0" smtClean="0"/>
              <a:t>suntos públicos</a:t>
            </a:r>
          </a:p>
          <a:p>
            <a:r>
              <a:rPr lang="es-MX" dirty="0"/>
              <a:t>C</a:t>
            </a:r>
            <a:r>
              <a:rPr lang="es-MX" dirty="0" smtClean="0"/>
              <a:t>omunicación de marketing, relaciones públicas y con la comunidad.</a:t>
            </a:r>
          </a:p>
          <a:p>
            <a:r>
              <a:rPr lang="es-MX" dirty="0" smtClean="0"/>
              <a:t>Asuntos externos</a:t>
            </a:r>
          </a:p>
          <a:p>
            <a:endParaRPr lang="es-MX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483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Organización de los departamentos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El director ejecutivo de un departamento de RRPP suele tener uno de los siguientes cargos:</a:t>
            </a:r>
          </a:p>
          <a:p>
            <a:r>
              <a:rPr lang="es-MX" dirty="0" smtClean="0"/>
              <a:t>Director ejecutivo o Vicepresidente</a:t>
            </a:r>
          </a:p>
          <a:p>
            <a:r>
              <a:rPr lang="es-MX" dirty="0" smtClean="0"/>
              <a:t>Vicepresidente de comunicación corporativa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407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Secciones de los departamentos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Medios</a:t>
            </a:r>
          </a:p>
          <a:p>
            <a:r>
              <a:rPr lang="es-MX" dirty="0" smtClean="0"/>
              <a:t>Inversores</a:t>
            </a:r>
          </a:p>
          <a:p>
            <a:r>
              <a:rPr lang="es-MX" dirty="0" smtClean="0"/>
              <a:t>Consumidores</a:t>
            </a:r>
          </a:p>
          <a:p>
            <a:r>
              <a:rPr lang="es-MX" dirty="0" smtClean="0"/>
              <a:t>Sector Público</a:t>
            </a:r>
          </a:p>
          <a:p>
            <a:r>
              <a:rPr lang="es-MX" dirty="0" smtClean="0"/>
              <a:t>Comunidad</a:t>
            </a:r>
          </a:p>
          <a:p>
            <a:r>
              <a:rPr lang="es-MX" dirty="0" smtClean="0"/>
              <a:t>Comunicación de marketing</a:t>
            </a:r>
          </a:p>
          <a:p>
            <a:r>
              <a:rPr lang="es-MX" dirty="0" smtClean="0"/>
              <a:t>Comunicación interna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681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Funciones de línea y de plantilla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i="1" dirty="0" smtClean="0"/>
              <a:t>Línea = Directivos</a:t>
            </a:r>
          </a:p>
          <a:p>
            <a:r>
              <a:rPr lang="es-ES" i="1" dirty="0" smtClean="0"/>
              <a:t>Plantilla = </a:t>
            </a:r>
            <a:r>
              <a:rPr lang="es-ES" i="1" dirty="0" err="1" smtClean="0"/>
              <a:t>Staff</a:t>
            </a:r>
            <a:r>
              <a:rPr lang="es-ES" i="1" dirty="0" smtClean="0"/>
              <a:t> (No tienen autoridad directa)</a:t>
            </a:r>
          </a:p>
          <a:p>
            <a:endParaRPr lang="es-ES" i="1" dirty="0" smtClean="0"/>
          </a:p>
          <a:p>
            <a:pPr marL="114300" indent="0" algn="just">
              <a:buNone/>
            </a:pPr>
            <a:r>
              <a:rPr lang="es-ES" dirty="0" smtClean="0"/>
              <a:t>Los relacionistas públicos son miembros de la plantilla y, aunque no tienen autoridad directa, sí existen diversos grados de influencia</a:t>
            </a:r>
            <a:endParaRPr lang="es-ES" dirty="0"/>
          </a:p>
          <a:p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1743218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Acceso a la dirección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El poder de los RRPP se deriva del acceso que tenga a la alta dirección.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La Alta Dirección puede tomar los consejos y recomendaciones  de un RRPP para formar una política corporativa.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8232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Niveles de influencia de la plantilla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ES" i="1" dirty="0" smtClean="0"/>
              <a:t>Asesoría </a:t>
            </a:r>
            <a:r>
              <a:rPr lang="es-ES" dirty="0" smtClean="0"/>
              <a:t>(Los RRPP son poco eficaces)</a:t>
            </a:r>
          </a:p>
          <a:p>
            <a:pPr algn="just"/>
            <a:endParaRPr lang="es-ES" dirty="0" smtClean="0"/>
          </a:p>
          <a:p>
            <a:pPr algn="just"/>
            <a:r>
              <a:rPr lang="es-ES" i="1" dirty="0" smtClean="0"/>
              <a:t>Asesoría Obligada. </a:t>
            </a:r>
            <a:r>
              <a:rPr lang="es-ES" dirty="0" smtClean="0"/>
              <a:t>Los directivos deben de escuchar siempre a los expertos antes de decidir estrategias.</a:t>
            </a:r>
          </a:p>
          <a:p>
            <a:pPr algn="just"/>
            <a:endParaRPr lang="es-ES" dirty="0" smtClean="0"/>
          </a:p>
          <a:p>
            <a:pPr algn="just"/>
            <a:r>
              <a:rPr lang="es-ES" i="1" dirty="0" smtClean="0"/>
              <a:t>Autoridad Concurrente. </a:t>
            </a:r>
            <a:r>
              <a:rPr lang="es-ES" dirty="0" smtClean="0"/>
              <a:t>Ambas partes deben llegar aun acuerdo antes de lanzar un proyecto.</a:t>
            </a:r>
          </a:p>
          <a:p>
            <a:pPr algn="just"/>
            <a:endParaRPr lang="es-ES" dirty="0" smtClean="0"/>
          </a:p>
          <a:p>
            <a:pPr algn="just"/>
            <a:r>
              <a:rPr lang="es-ES" i="1" dirty="0" smtClean="0"/>
              <a:t>Autoridad Mandataria. </a:t>
            </a:r>
            <a:r>
              <a:rPr lang="es-ES" dirty="0" smtClean="0"/>
              <a:t>La autoridad cambia estrategias y/o proyectos sin la consulta de los RRPP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619549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Fuentes de fricción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14300" indent="0" algn="ctr">
              <a:buNone/>
            </a:pPr>
            <a:r>
              <a:rPr lang="es-ES" b="1" dirty="0" smtClean="0"/>
              <a:t>Asuntos Jurídicos</a:t>
            </a:r>
          </a:p>
          <a:p>
            <a:pPr marL="114300" indent="0" algn="just">
              <a:buNone/>
            </a:pPr>
            <a:endParaRPr lang="es-ES" sz="2400" dirty="0" smtClean="0"/>
          </a:p>
          <a:p>
            <a:pPr marL="114300" indent="0" algn="just">
              <a:buNone/>
            </a:pPr>
            <a:r>
              <a:rPr lang="es-ES" sz="2400" dirty="0" smtClean="0"/>
              <a:t>Posibles efectos de lo que pueda tener una declaración pública e términos de litigios actuales o potenciales</a:t>
            </a:r>
            <a:endParaRPr lang="es-ES" sz="2400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114300" indent="0" algn="ctr">
              <a:buNone/>
            </a:pPr>
            <a:r>
              <a:rPr lang="es-ES" b="1" dirty="0" smtClean="0"/>
              <a:t>Recursos Humanos</a:t>
            </a:r>
          </a:p>
          <a:p>
            <a:pPr marL="114300" indent="0" algn="ctr">
              <a:buNone/>
            </a:pPr>
            <a:endParaRPr lang="es-ES" sz="2400" b="1" dirty="0"/>
          </a:p>
          <a:p>
            <a:pPr marL="114300" indent="0" algn="just">
              <a:buNone/>
            </a:pPr>
            <a:r>
              <a:rPr lang="es-ES" sz="2400" dirty="0" smtClean="0"/>
              <a:t>Comunicación de los empleados y control del flujo de información.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369915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Fuentes de fricción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s-ES" b="1" dirty="0" smtClean="0"/>
              <a:t>Publicidad</a:t>
            </a:r>
          </a:p>
          <a:p>
            <a:endParaRPr lang="es-ES" dirty="0"/>
          </a:p>
          <a:p>
            <a:pPr algn="just"/>
            <a:r>
              <a:rPr lang="es-ES" sz="2400" dirty="0" smtClean="0"/>
              <a:t>Comunicación con el público externo de la empresa.</a:t>
            </a:r>
          </a:p>
          <a:p>
            <a:pPr algn="just"/>
            <a:endParaRPr lang="es-ES" sz="2400" dirty="0"/>
          </a:p>
          <a:p>
            <a:pPr algn="just"/>
            <a:r>
              <a:rPr lang="es-ES" sz="2400" dirty="0" smtClean="0"/>
              <a:t>Choca con RRHH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s-ES" b="1" dirty="0" smtClean="0"/>
              <a:t>Marketing</a:t>
            </a:r>
          </a:p>
          <a:p>
            <a:pPr algn="just"/>
            <a:endParaRPr lang="es-ES" b="1" dirty="0"/>
          </a:p>
          <a:p>
            <a:pPr algn="just"/>
            <a:r>
              <a:rPr lang="es-ES" sz="2600" dirty="0" smtClean="0"/>
              <a:t>Cree que los</a:t>
            </a:r>
            <a:r>
              <a:rPr lang="es-ES" sz="2600" dirty="0"/>
              <a:t> </a:t>
            </a:r>
            <a:r>
              <a:rPr lang="es-ES" sz="2600" dirty="0" smtClean="0"/>
              <a:t>únicos puntos clave son los clientes o consumidores potenciales.</a:t>
            </a:r>
          </a:p>
          <a:p>
            <a:pPr algn="just"/>
            <a:endParaRPr lang="es-ES" sz="2600" dirty="0"/>
          </a:p>
          <a:p>
            <a:pPr algn="just"/>
            <a:r>
              <a:rPr lang="es-ES" sz="2600" dirty="0" smtClean="0"/>
              <a:t>Para RRPP el público es más amplio.</a:t>
            </a:r>
            <a:endParaRPr lang="es-ES" sz="2600" dirty="0"/>
          </a:p>
        </p:txBody>
      </p:sp>
    </p:spTree>
    <p:extLst>
      <p:ext uri="{BB962C8B-B14F-4D97-AF65-F5344CB8AC3E}">
        <p14:creationId xmlns:p14="http://schemas.microsoft.com/office/powerpoint/2010/main" val="4205330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O</a:t>
            </a:r>
            <a:r>
              <a:rPr lang="es-ES" dirty="0" err="1" smtClean="0"/>
              <a:t>utsourcing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r>
              <a:rPr lang="es-ES" i="1" dirty="0" smtClean="0"/>
              <a:t>Contratación de servicios externos de comunicación y RRPP. (relaciones con los medios, ejecución de eventos, situaciones de crisis, diseño gráfico …)</a:t>
            </a:r>
          </a:p>
          <a:p>
            <a:pPr marL="114300" indent="0" algn="just">
              <a:buNone/>
            </a:pPr>
            <a:endParaRPr lang="es-ES" i="1" dirty="0"/>
          </a:p>
          <a:p>
            <a:pPr marL="411480" lvl="1" indent="0" algn="just">
              <a:buNone/>
            </a:pPr>
            <a:r>
              <a:rPr lang="es-ES" sz="2400" b="1" dirty="0" smtClean="0"/>
              <a:t>Razones:</a:t>
            </a:r>
          </a:p>
          <a:p>
            <a:pPr algn="just"/>
            <a:r>
              <a:rPr lang="es-ES" dirty="0" smtClean="0"/>
              <a:t>Obtener recursos o habilidades que no se encuentran en la organización.</a:t>
            </a:r>
          </a:p>
          <a:p>
            <a:pPr algn="just"/>
            <a:r>
              <a:rPr lang="es-ES" dirty="0" smtClean="0"/>
              <a:t>Complementar la plantilla interna.</a:t>
            </a:r>
          </a:p>
          <a:p>
            <a:pPr algn="just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3156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Consultoras de RRPP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Ofrecen </a:t>
            </a:r>
            <a:r>
              <a:rPr lang="es-ES" dirty="0"/>
              <a:t>servicios parciales o totales, dependiendo la empresa que contrata tiene o no un área de </a:t>
            </a:r>
            <a:r>
              <a:rPr lang="es-ES" dirty="0" err="1"/>
              <a:t>rrpp</a:t>
            </a:r>
            <a:r>
              <a:rPr lang="es-ES" dirty="0"/>
              <a:t>, estas empresas pueden tener diversas divisiones las cuales (en mi punto de vista)</a:t>
            </a:r>
          </a:p>
          <a:p>
            <a:r>
              <a:rPr lang="es-ES" dirty="0" smtClean="0"/>
              <a:t>Es </a:t>
            </a:r>
            <a:r>
              <a:rPr lang="es-ES" dirty="0"/>
              <a:t>absurdo encasillar ya que cada empresa debe tener su modelo de negocio y no por ser la misma industria debe ser igual a la competencia.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030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Los Servicios: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 smtClean="0"/>
              <a:t>Comunicación </a:t>
            </a:r>
            <a:r>
              <a:rPr lang="es-ES" dirty="0"/>
              <a:t>de </a:t>
            </a:r>
            <a:r>
              <a:rPr lang="es-ES" dirty="0" err="1"/>
              <a:t>mkt</a:t>
            </a:r>
            <a:r>
              <a:rPr lang="es-ES" dirty="0"/>
              <a:t>: es la promoción de productos y servicios</a:t>
            </a:r>
          </a:p>
          <a:p>
            <a:r>
              <a:rPr lang="es-ES" dirty="0"/>
              <a:t>formación sobre oratoria para ejecutivos: los entrenan con fines de manejo en público</a:t>
            </a:r>
          </a:p>
          <a:p>
            <a:r>
              <a:rPr lang="es-ES" dirty="0" smtClean="0"/>
              <a:t>Investigación </a:t>
            </a:r>
            <a:r>
              <a:rPr lang="es-ES" dirty="0"/>
              <a:t>y evaluación: encuestas para saber opinión del </a:t>
            </a:r>
            <a:r>
              <a:rPr lang="es-ES" dirty="0" smtClean="0"/>
              <a:t>público</a:t>
            </a:r>
          </a:p>
          <a:p>
            <a:r>
              <a:rPr lang="es-ES" dirty="0"/>
              <a:t>C</a:t>
            </a:r>
            <a:r>
              <a:rPr lang="es-ES" dirty="0" smtClean="0"/>
              <a:t>omunicación </a:t>
            </a:r>
            <a:r>
              <a:rPr lang="es-ES" dirty="0"/>
              <a:t>en tiempo de crisis: asesoría de como actuar en crisis</a:t>
            </a:r>
          </a:p>
          <a:p>
            <a:r>
              <a:rPr lang="es-ES" dirty="0" smtClean="0"/>
              <a:t>Análisis </a:t>
            </a:r>
            <a:r>
              <a:rPr lang="es-ES" dirty="0"/>
              <a:t>de medios de comunicación: estudian los medios para dirigirse al target más adecuado</a:t>
            </a:r>
          </a:p>
          <a:p>
            <a:r>
              <a:rPr lang="es-ES" dirty="0" smtClean="0"/>
              <a:t>Relaciones </a:t>
            </a:r>
            <a:r>
              <a:rPr lang="es-ES" dirty="0"/>
              <a:t>con la comunidad: se enfoca a ganar el apoyo del público en proyectos como ampliación de </a:t>
            </a:r>
            <a:r>
              <a:rPr lang="es-ES" dirty="0" smtClean="0"/>
              <a:t>fábricas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4234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Los Servicios: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Organización </a:t>
            </a:r>
            <a:r>
              <a:rPr lang="es-ES" dirty="0"/>
              <a:t>de eventos: planificación y organización de conferencias de prensa, festejos y expos.</a:t>
            </a:r>
          </a:p>
          <a:p>
            <a:r>
              <a:rPr lang="es-ES" dirty="0" smtClean="0"/>
              <a:t>Asuntos </a:t>
            </a:r>
            <a:r>
              <a:rPr lang="es-ES" dirty="0"/>
              <a:t>públicos: preparación para comparecencias.</a:t>
            </a:r>
          </a:p>
          <a:p>
            <a:r>
              <a:rPr lang="es-ES" dirty="0" smtClean="0"/>
              <a:t>Imagen </a:t>
            </a:r>
            <a:r>
              <a:rPr lang="es-ES" dirty="0"/>
              <a:t>de marca y reputación corporativa: se aconseja para mantener la imagen deseada:</a:t>
            </a:r>
          </a:p>
          <a:p>
            <a:r>
              <a:rPr lang="es-ES" dirty="0" smtClean="0"/>
              <a:t>Relaciones </a:t>
            </a:r>
            <a:r>
              <a:rPr lang="es-ES" dirty="0"/>
              <a:t>financieras: asesoría a la alta dirección para comunicar eficientemente a los accionistas e inversores.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76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Enlace global y áreas de crecimiento: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 </a:t>
            </a:r>
            <a:r>
              <a:rPr lang="es-ES" dirty="0" smtClean="0"/>
              <a:t>Las </a:t>
            </a:r>
            <a:r>
              <a:rPr lang="es-ES" dirty="0"/>
              <a:t>empresas de </a:t>
            </a:r>
            <a:r>
              <a:rPr lang="es-ES" dirty="0" err="1"/>
              <a:t>rrpp</a:t>
            </a:r>
            <a:r>
              <a:rPr lang="es-ES" dirty="0"/>
              <a:t> tienen grandes oportunidades ya que pueden lograr salir con más facilidad y encontrar trabajo fuera de "casa",</a:t>
            </a:r>
          </a:p>
          <a:p>
            <a:r>
              <a:rPr lang="es-ES" dirty="0" smtClean="0"/>
              <a:t>Existe </a:t>
            </a:r>
            <a:r>
              <a:rPr lang="es-ES" dirty="0"/>
              <a:t>un gran mercado el cual tiene necesidades que son cubiertas por varias </a:t>
            </a:r>
            <a:r>
              <a:rPr lang="es-ES" dirty="0" err="1"/>
              <a:t>rrpp</a:t>
            </a:r>
            <a:r>
              <a:rPr lang="es-ES" dirty="0"/>
              <a:t> en conjunto.  </a:t>
            </a:r>
            <a:endParaRPr lang="es-ES" dirty="0" smtClean="0"/>
          </a:p>
          <a:p>
            <a:r>
              <a:rPr lang="es-ES" dirty="0" smtClean="0"/>
              <a:t>El </a:t>
            </a:r>
            <a:r>
              <a:rPr lang="es-ES" dirty="0"/>
              <a:t>mercado que crece y requiere más servicios de </a:t>
            </a:r>
            <a:r>
              <a:rPr lang="es-ES" dirty="0" err="1"/>
              <a:t>rrpp</a:t>
            </a:r>
            <a:r>
              <a:rPr lang="es-ES" dirty="0"/>
              <a:t> en la actualidad es la </a:t>
            </a:r>
            <a:r>
              <a:rPr lang="es-ES" dirty="0" smtClean="0"/>
              <a:t>UE, la </a:t>
            </a:r>
            <a:r>
              <a:rPr lang="es-ES" dirty="0"/>
              <a:t>cual </a:t>
            </a:r>
            <a:r>
              <a:rPr lang="es-ES" dirty="0" smtClean="0"/>
              <a:t>ha </a:t>
            </a:r>
            <a:r>
              <a:rPr lang="es-ES" dirty="0"/>
              <a:t>crecido consideradamente a causa de la globalización, sobre todo en Europa del este.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244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Pros y Contras de la contratación de una consultora de relaciones públicas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5208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Encuesta ADECEC</a:t>
            </a:r>
            <a:endParaRPr lang="es-ES" dirty="0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Calidad de equipo de trabajo</a:t>
            </a:r>
          </a:p>
          <a:p>
            <a:r>
              <a:rPr lang="es-ES" dirty="0" smtClean="0"/>
              <a:t>Conocimiento del sector/especialización</a:t>
            </a:r>
          </a:p>
          <a:p>
            <a:r>
              <a:rPr lang="es-ES" dirty="0" smtClean="0"/>
              <a:t>Servicio al cliente</a:t>
            </a:r>
          </a:p>
          <a:p>
            <a:r>
              <a:rPr lang="es-ES" dirty="0" smtClean="0"/>
              <a:t>Consultoría de reconocido prestigio</a:t>
            </a:r>
          </a:p>
          <a:p>
            <a:r>
              <a:rPr lang="es-ES" dirty="0" smtClean="0"/>
              <a:t>Creatividad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6050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457200" y="907913"/>
            <a:ext cx="4040188" cy="639762"/>
          </a:xfrm>
        </p:spPr>
        <p:txBody>
          <a:bodyPr/>
          <a:lstStyle/>
          <a:p>
            <a:r>
              <a:rPr lang="es-ES" dirty="0" smtClean="0"/>
              <a:t>Ventajas</a:t>
            </a:r>
            <a:endParaRPr lang="es-ES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half" idx="3"/>
          </p:nvPr>
        </p:nvSpPr>
        <p:spPr>
          <a:xfrm>
            <a:off x="4645025" y="907913"/>
            <a:ext cx="4041775" cy="639762"/>
          </a:xfrm>
        </p:spPr>
        <p:txBody>
          <a:bodyPr/>
          <a:lstStyle/>
          <a:p>
            <a:r>
              <a:rPr lang="es-ES" dirty="0" smtClean="0"/>
              <a:t>Desventajas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2"/>
          </p:nvPr>
        </p:nvSpPr>
        <p:spPr>
          <a:xfrm>
            <a:off x="457200" y="1547675"/>
            <a:ext cx="4040188" cy="3951288"/>
          </a:xfrm>
        </p:spPr>
        <p:txBody>
          <a:bodyPr>
            <a:normAutofit/>
          </a:bodyPr>
          <a:lstStyle/>
          <a:p>
            <a:r>
              <a:rPr lang="es-ES" dirty="0" smtClean="0"/>
              <a:t>Objetividad: nueva perspectiva </a:t>
            </a:r>
            <a:r>
              <a:rPr lang="es-ES" dirty="0" smtClean="0">
                <a:sym typeface="Wingdings"/>
              </a:rPr>
              <a:t> soluciones nuevas</a:t>
            </a:r>
          </a:p>
          <a:p>
            <a:r>
              <a:rPr lang="es-ES" dirty="0" smtClean="0">
                <a:sym typeface="Wingdings"/>
              </a:rPr>
              <a:t>Cualificación y experiencia: tiene especialistas</a:t>
            </a:r>
          </a:p>
          <a:p>
            <a:r>
              <a:rPr lang="es-ES" dirty="0" smtClean="0">
                <a:sym typeface="Wingdings"/>
              </a:rPr>
              <a:t>Recursos Amplios: contactos</a:t>
            </a:r>
          </a:p>
          <a:p>
            <a:r>
              <a:rPr lang="es-ES" dirty="0" smtClean="0">
                <a:sym typeface="Wingdings"/>
              </a:rPr>
              <a:t>Oficinas en todo el país: principales ciudades</a:t>
            </a:r>
          </a:p>
          <a:p>
            <a:r>
              <a:rPr lang="es-ES" dirty="0" smtClean="0">
                <a:sym typeface="Wingdings"/>
              </a:rPr>
              <a:t>Resolución de problemas concretos: amplia experiencia y alta reputación</a:t>
            </a:r>
          </a:p>
          <a:p>
            <a:r>
              <a:rPr lang="es-ES" dirty="0" smtClean="0">
                <a:sym typeface="Wingdings"/>
              </a:rPr>
              <a:t>Credibilidad: sólida reputación</a:t>
            </a:r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sz="quarter" idx="4"/>
          </p:nvPr>
        </p:nvSpPr>
        <p:spPr>
          <a:xfrm>
            <a:off x="4645025" y="1547675"/>
            <a:ext cx="4041775" cy="3951288"/>
          </a:xfrm>
        </p:spPr>
        <p:txBody>
          <a:bodyPr>
            <a:normAutofit fontScale="77500" lnSpcReduction="20000"/>
          </a:bodyPr>
          <a:lstStyle/>
          <a:p>
            <a:r>
              <a:rPr lang="es-ES" dirty="0" smtClean="0"/>
              <a:t>Valoración superficial de los problemas: no entender las necesidades del cliente</a:t>
            </a:r>
          </a:p>
          <a:p>
            <a:r>
              <a:rPr lang="es-ES" dirty="0" smtClean="0"/>
              <a:t>Falta de compromiso a tiempo completo: no monopolizar al personal y recursos</a:t>
            </a:r>
          </a:p>
          <a:p>
            <a:r>
              <a:rPr lang="es-ES" dirty="0" smtClean="0"/>
              <a:t>Necesidad de un largo periodo de de información: tiempo y dinero para investigación sobre la empresa</a:t>
            </a:r>
          </a:p>
          <a:p>
            <a:r>
              <a:rPr lang="es-ES" dirty="0" smtClean="0"/>
              <a:t>Resentimientos del personal: pueden creer que no son capaces</a:t>
            </a:r>
          </a:p>
          <a:p>
            <a:r>
              <a:rPr lang="es-ES" dirty="0" smtClean="0"/>
              <a:t>Necesidad de una fuerte dirección: tomarse el tiempo de explicar a los externos</a:t>
            </a:r>
          </a:p>
          <a:p>
            <a:r>
              <a:rPr lang="es-ES" dirty="0" smtClean="0"/>
              <a:t>Necesidad de plena información y confianza: compartir información con el externo</a:t>
            </a:r>
          </a:p>
          <a:p>
            <a:r>
              <a:rPr lang="es-ES" dirty="0" smtClean="0"/>
              <a:t>Costes: La asesoría externa es cara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9873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63061"/>
            <a:ext cx="8229600" cy="1066800"/>
          </a:xfrm>
        </p:spPr>
        <p:txBody>
          <a:bodyPr/>
          <a:lstStyle/>
          <a:p>
            <a:r>
              <a:rPr lang="es-ES" dirty="0" smtClean="0"/>
              <a:t>Honorarios y Gastos</a:t>
            </a:r>
            <a:endParaRPr lang="es-ES" dirty="0"/>
          </a:p>
        </p:txBody>
      </p:sp>
      <p:graphicFrame>
        <p:nvGraphicFramePr>
          <p:cNvPr id="8" name="Marcador de conteni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1902741"/>
              </p:ext>
            </p:extLst>
          </p:nvPr>
        </p:nvGraphicFramePr>
        <p:xfrm>
          <a:off x="224872" y="1364494"/>
          <a:ext cx="8686800" cy="5714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7835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Emplazamiento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No es muy usado</a:t>
            </a:r>
          </a:p>
          <a:p>
            <a:r>
              <a:rPr lang="es-ES" dirty="0" smtClean="0"/>
              <a:t>Reduce las relaciones públicas a meras relaciones con la prensa y a un emplazamiento en los medios</a:t>
            </a:r>
          </a:p>
          <a:p>
            <a:r>
              <a:rPr lang="es-ES" dirty="0" smtClean="0"/>
              <a:t>Problemas con tesorería porque no se paga hasta que no se ha efectuado la colocación</a:t>
            </a:r>
          </a:p>
          <a:p>
            <a:r>
              <a:rPr lang="es-ES" dirty="0" smtClean="0"/>
              <a:t>Nunca está garantizado el emplazamiento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3058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Al estimar el coste de un programa se debe tener en cuenta: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El tamaño y la duración</a:t>
            </a:r>
          </a:p>
          <a:p>
            <a:r>
              <a:rPr lang="es-ES" dirty="0" smtClean="0"/>
              <a:t>Los puntos geográficos </a:t>
            </a:r>
          </a:p>
          <a:p>
            <a:r>
              <a:rPr lang="es-ES" dirty="0" smtClean="0"/>
              <a:t>Cantidad de personal asignado al proyecto</a:t>
            </a:r>
          </a:p>
          <a:p>
            <a:r>
              <a:rPr lang="es-ES" dirty="0" smtClean="0"/>
              <a:t>Tipo de cliente</a:t>
            </a:r>
          </a:p>
          <a:p>
            <a:r>
              <a:rPr lang="es-ES" dirty="0" smtClean="0"/>
              <a:t>Correcta facturación de las horas del personal a la tarifa correcta</a:t>
            </a:r>
          </a:p>
          <a:p>
            <a:endParaRPr lang="es-ES" dirty="0"/>
          </a:p>
          <a:p>
            <a:pPr marL="0" indent="0">
              <a:buNone/>
            </a:pPr>
            <a:r>
              <a:rPr lang="es-ES" dirty="0" smtClean="0"/>
              <a:t>Es común facturar tres veces el salario por hora, así, la consultora se permite pagar los gastos de alquiler, los equipos, los seguros, el material e intentar alcanzar unos beneficios entre el 10% y 20% antes de impuestos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8329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Ética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La credibilidad y la reputación de integridad son activos importantes de una empresa de relaciones públicas para mantener y obtener clientes.</a:t>
            </a:r>
          </a:p>
          <a:p>
            <a:r>
              <a:rPr lang="es-ES" dirty="0" smtClean="0"/>
              <a:t>A veces renunciará a cuentas por cuestiones éticas.</a:t>
            </a:r>
          </a:p>
          <a:p>
            <a:r>
              <a:rPr lang="es-ES" dirty="0" smtClean="0"/>
              <a:t>A veces, debido al comportamiento de un cliente</a:t>
            </a:r>
          </a:p>
          <a:p>
            <a:r>
              <a:rPr lang="es-ES" dirty="0" smtClean="0"/>
              <a:t>Muchas empresas de relaciones públicas antes de aceptar a un cliente potencialmente controvertido, analizarán el caso con sus empleados para saber si se sienten incómodos trabajando con él</a:t>
            </a:r>
          </a:p>
          <a:p>
            <a:r>
              <a:rPr lang="es-ES" dirty="0" smtClean="0"/>
              <a:t>También pueden renunciar a un cliente si éste pide que se difunda información falsa o equivoca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1834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¿Trabajo en una empresa o en una agencia de relaciones públicas?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 smtClean="0"/>
              <a:t>Empresa de relaciones públicas: experiencia amplia</a:t>
            </a:r>
            <a:endParaRPr lang="es-ES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 smtClean="0"/>
              <a:t>Departamento de una gran empresa: Experiencia profunda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 smtClean="0"/>
              <a:t>Se logra experiencia rápidamente, busque un mentor</a:t>
            </a:r>
          </a:p>
          <a:p>
            <a:r>
              <a:rPr lang="es-ES" dirty="0" smtClean="0"/>
              <a:t>Variedad. Se trabaja con varios proyectos al mismo tiempo</a:t>
            </a:r>
          </a:p>
          <a:p>
            <a:r>
              <a:rPr lang="es-ES" dirty="0" smtClean="0"/>
              <a:t>Posibilidad de rápidos ascensos</a:t>
            </a:r>
          </a:p>
          <a:p>
            <a:r>
              <a:rPr lang="es-ES" dirty="0" smtClean="0"/>
              <a:t>Ritmo rápido, excitante</a:t>
            </a:r>
          </a:p>
          <a:p>
            <a:r>
              <a:rPr lang="es-ES" dirty="0" smtClean="0"/>
              <a:t>No hay efectos del trabajo con el cliente</a:t>
            </a:r>
          </a:p>
          <a:p>
            <a:r>
              <a:rPr lang="es-ES" dirty="0" smtClean="0"/>
              <a:t>Se pueden mejorar y pulir las cualidades</a:t>
            </a:r>
          </a:p>
          <a:p>
            <a:r>
              <a:rPr lang="es-ES" dirty="0" smtClean="0"/>
              <a:t>Trabaja con otros profesionales</a:t>
            </a:r>
          </a:p>
          <a:p>
            <a:r>
              <a:rPr lang="es-ES" dirty="0" smtClean="0"/>
              <a:t>Se aprende de otras áreas</a:t>
            </a:r>
          </a:p>
          <a:p>
            <a:r>
              <a:rPr lang="es-ES" dirty="0" smtClean="0"/>
              <a:t>Presiones diarias sobre las horas que se facturan</a:t>
            </a:r>
          </a:p>
          <a:p>
            <a:r>
              <a:rPr lang="es-ES" dirty="0" smtClean="0"/>
              <a:t>Fuerte rotación del personal</a:t>
            </a:r>
          </a:p>
          <a:p>
            <a:r>
              <a:rPr lang="es-ES" dirty="0" smtClean="0"/>
              <a:t>Los presupuestos y recursos pueden ser limitados</a:t>
            </a:r>
          </a:p>
          <a:p>
            <a:r>
              <a:rPr lang="es-ES" dirty="0" smtClean="0"/>
              <a:t>Salarios muy bajos para el primer empleo</a:t>
            </a:r>
          </a:p>
          <a:p>
            <a:r>
              <a:rPr lang="es-ES" dirty="0" smtClean="0"/>
              <a:t>Las prestaciones de seguros y médicas pueden ser mínimas</a:t>
            </a:r>
          </a:p>
          <a:p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 smtClean="0"/>
              <a:t>Es más fácil encontrar trabajo sin experiencia. El trabajo es menos variado</a:t>
            </a:r>
          </a:p>
          <a:p>
            <a:r>
              <a:rPr lang="es-ES" dirty="0" smtClean="0"/>
              <a:t>Poca variedad en el primer empleo</a:t>
            </a:r>
          </a:p>
          <a:p>
            <a:r>
              <a:rPr lang="es-ES" dirty="0" smtClean="0"/>
              <a:t>Posibilidades de ascenso muy limitadas</a:t>
            </a:r>
          </a:p>
          <a:p>
            <a:r>
              <a:rPr lang="es-ES" dirty="0" smtClean="0"/>
              <a:t>Ritmo de trabajo más lento</a:t>
            </a:r>
          </a:p>
          <a:p>
            <a:r>
              <a:rPr lang="es-ES" dirty="0" smtClean="0"/>
              <a:t>Se trabaja en colaboración con los ejecutivos</a:t>
            </a:r>
          </a:p>
          <a:p>
            <a:r>
              <a:rPr lang="es-ES" dirty="0" smtClean="0"/>
              <a:t>Se espera que se tenga conocimiento de todas las áreas</a:t>
            </a:r>
          </a:p>
          <a:p>
            <a:r>
              <a:rPr lang="es-ES" dirty="0" smtClean="0"/>
              <a:t>Algunas veces se está centrado en el trabajo que no queda tiempo de relacionarse</a:t>
            </a:r>
          </a:p>
          <a:p>
            <a:r>
              <a:rPr lang="es-ES" dirty="0" smtClean="0"/>
              <a:t>El mismo cliente todo el tiempo</a:t>
            </a:r>
          </a:p>
          <a:p>
            <a:r>
              <a:rPr lang="es-ES" dirty="0" smtClean="0"/>
              <a:t>Presiones diarias menores. Se hace énfasis en buscar resultados a largo plazo</a:t>
            </a:r>
          </a:p>
          <a:p>
            <a:r>
              <a:rPr lang="es-ES" dirty="0" smtClean="0"/>
              <a:t>Menos rotación del personal</a:t>
            </a:r>
          </a:p>
          <a:p>
            <a:r>
              <a:rPr lang="es-ES" dirty="0" smtClean="0"/>
              <a:t>Se dispone de más recursos</a:t>
            </a:r>
          </a:p>
          <a:p>
            <a:r>
              <a:rPr lang="es-ES" dirty="0" smtClean="0"/>
              <a:t>Los salarios suelen ser superiores</a:t>
            </a:r>
          </a:p>
          <a:p>
            <a:r>
              <a:rPr lang="es-ES" dirty="0" smtClean="0"/>
              <a:t>Las prestaciones médicas y seguros suelen ser buenas sino excelentes.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3706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164</TotalTime>
  <Words>1372</Words>
  <Application>Microsoft Macintosh PowerPoint</Application>
  <PresentationFormat>Presentación en pantalla (4:3)</PresentationFormat>
  <Paragraphs>163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Urbano</vt:lpstr>
      <vt:lpstr>Capítulo 4 Departamentos y Consultoras de Relaciones Públicas</vt:lpstr>
      <vt:lpstr>Departamentos de Relaciones públicas</vt:lpstr>
      <vt:lpstr>Organización de los departamentos</vt:lpstr>
      <vt:lpstr>Secciones de los departamentos</vt:lpstr>
      <vt:lpstr>Funciones de línea y de plantilla</vt:lpstr>
      <vt:lpstr>Acceso a la dirección</vt:lpstr>
      <vt:lpstr>Niveles de influencia de la plantilla</vt:lpstr>
      <vt:lpstr>Fuentes de fricción</vt:lpstr>
      <vt:lpstr>Fuentes de fricción</vt:lpstr>
      <vt:lpstr>Outsourcing</vt:lpstr>
      <vt:lpstr>Consultoras de RRPP</vt:lpstr>
      <vt:lpstr>Los Servicios:</vt:lpstr>
      <vt:lpstr>Los Servicios:</vt:lpstr>
      <vt:lpstr>Enlace global y áreas de crecimiento:</vt:lpstr>
      <vt:lpstr>Pros y Contras de la contratación de una consultora de relaciones públicas</vt:lpstr>
      <vt:lpstr>Encuesta ADECEC</vt:lpstr>
      <vt:lpstr>Presentación de PowerPoint</vt:lpstr>
      <vt:lpstr>Honorarios y Gastos</vt:lpstr>
      <vt:lpstr>Emplazamiento</vt:lpstr>
      <vt:lpstr>Al estimar el coste de un programa se debe tener en cuenta:</vt:lpstr>
      <vt:lpstr>Ética</vt:lpstr>
      <vt:lpstr>¿Trabajo en una empresa o en una agencia de relaciones públicas?</vt:lpstr>
    </vt:vector>
  </TitlesOfParts>
  <Company>TEC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 y Contras de la contratación de una consultora de relaciones públicas</dc:title>
  <dc:creator>Veronica Castillo</dc:creator>
  <cp:lastModifiedBy>Octavio Islas</cp:lastModifiedBy>
  <cp:revision>12</cp:revision>
  <dcterms:created xsi:type="dcterms:W3CDTF">2012-02-03T03:58:39Z</dcterms:created>
  <dcterms:modified xsi:type="dcterms:W3CDTF">2012-02-06T17:11:33Z</dcterms:modified>
</cp:coreProperties>
</file>