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ctavio Islas"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6" autoAdjust="0"/>
    <p:restoredTop sz="94660"/>
  </p:normalViewPr>
  <p:slideViewPr>
    <p:cSldViewPr>
      <p:cViewPr>
        <p:scale>
          <a:sx n="107" d="100"/>
          <a:sy n="107" d="100"/>
        </p:scale>
        <p:origin x="-152" y="46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interSettings" Target="printerSettings/printerSettings1.bin"/><Relationship Id="rId26" Type="http://schemas.openxmlformats.org/officeDocument/2006/relationships/commentAuthors" Target="commentAuthor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2-23T12:12:45.558" idx="1">
    <p:pos x="2968" y="2460"/>
    <p:text>del ente...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2-02-23T12:15:27.732" idx="2">
    <p:pos x="2602" y="3634"/>
    <p:text>Corregir redacción
</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fld id="{A009892A-0574-4753-B3B5-882803074C2D}" type="datetimeFigureOut">
              <a:rPr lang="en-US" smtClean="0"/>
              <a:pPr/>
              <a:t>23/02/12</a:t>
            </a:fld>
            <a:endParaRPr lang="en-US"/>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35100B4B-F5D2-44DD-9A19-A980681504E0}"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fld id="{A009892A-0574-4753-B3B5-882803074C2D}" type="datetimeFigureOut">
              <a:rPr lang="en-US" smtClean="0"/>
              <a:pPr/>
              <a:t>23/02/12</a:t>
            </a:fld>
            <a:endParaRPr lang="en-US"/>
          </a:p>
        </p:txBody>
      </p:sp>
      <p:sp>
        <p:nvSpPr>
          <p:cNvPr id="5" name="4 Marcador de pie de página"/>
          <p:cNvSpPr>
            <a:spLocks noGrp="1"/>
          </p:cNvSpPr>
          <p:nvPr>
            <p:ph type="ftr" sz="quarter" idx="11"/>
          </p:nvPr>
        </p:nvSpPr>
        <p:spPr>
          <a:xfrm>
            <a:off x="457200" y="6480969"/>
            <a:ext cx="4260056" cy="300831"/>
          </a:xfrm>
        </p:spPr>
        <p:txBody>
          <a:bodyPr/>
          <a:lstStyle/>
          <a:p>
            <a:endParaRPr lang="en-US"/>
          </a:p>
        </p:txBody>
      </p:sp>
      <p:sp>
        <p:nvSpPr>
          <p:cNvPr id="6" name="5 Marcador de número de diapositiva"/>
          <p:cNvSpPr>
            <a:spLocks noGrp="1"/>
          </p:cNvSpPr>
          <p:nvPr>
            <p:ph type="sldNum" sz="quarter" idx="12"/>
          </p:nvPr>
        </p:nvSpPr>
        <p:spPr/>
        <p:txBody>
          <a:bodyPr/>
          <a:lstStyle/>
          <a:p>
            <a:fld id="{35100B4B-F5D2-44DD-9A19-A980681504E0}"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Marcador de fecha"/>
          <p:cNvSpPr>
            <a:spLocks noGrp="1"/>
          </p:cNvSpPr>
          <p:nvPr>
            <p:ph type="dt" sz="half" idx="10"/>
          </p:nvPr>
        </p:nvSpPr>
        <p:spPr>
          <a:xfrm>
            <a:off x="6955632" y="6477000"/>
            <a:ext cx="2133600" cy="304800"/>
          </a:xfrm>
        </p:spPr>
        <p:txBody>
          <a:bodyPr/>
          <a:lstStyle/>
          <a:p>
            <a:fld id="{A009892A-0574-4753-B3B5-882803074C2D}" type="datetimeFigureOut">
              <a:rPr lang="en-US" smtClean="0"/>
              <a:pPr/>
              <a:t>23/02/12</a:t>
            </a:fld>
            <a:endParaRPr lang="en-US"/>
          </a:p>
        </p:txBody>
      </p:sp>
      <p:sp>
        <p:nvSpPr>
          <p:cNvPr id="5" name="4 Marcador de pie de página"/>
          <p:cNvSpPr>
            <a:spLocks noGrp="1"/>
          </p:cNvSpPr>
          <p:nvPr>
            <p:ph type="ftr" sz="quarter" idx="11"/>
          </p:nvPr>
        </p:nvSpPr>
        <p:spPr>
          <a:xfrm>
            <a:off x="2619376" y="6480969"/>
            <a:ext cx="4260056" cy="300831"/>
          </a:xfrm>
        </p:spPr>
        <p:txBody>
          <a:bodyPr/>
          <a:lstStyle/>
          <a:p>
            <a:endParaRPr lang="en-US"/>
          </a:p>
        </p:txBody>
      </p:sp>
      <p:sp>
        <p:nvSpPr>
          <p:cNvPr id="6" name="5 Marcador de número de diapositiva"/>
          <p:cNvSpPr>
            <a:spLocks noGrp="1"/>
          </p:cNvSpPr>
          <p:nvPr>
            <p:ph type="sldNum" sz="quarter" idx="12"/>
          </p:nvPr>
        </p:nvSpPr>
        <p:spPr>
          <a:xfrm>
            <a:off x="8451056" y="809624"/>
            <a:ext cx="502920" cy="300831"/>
          </a:xfrm>
        </p:spPr>
        <p:txBody>
          <a:bodyPr/>
          <a:lstStyle/>
          <a:p>
            <a:fld id="{35100B4B-F5D2-44DD-9A19-A980681504E0}" type="slidenum">
              <a:rPr lang="en-US" smtClean="0"/>
              <a:pPr/>
              <a:t>‹Nr.›</a:t>
            </a:fld>
            <a:endParaRPr lang="en-US"/>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fld id="{A009892A-0574-4753-B3B5-882803074C2D}" type="datetimeFigureOut">
              <a:rPr lang="en-US" smtClean="0"/>
              <a:pPr/>
              <a:t>23/02/12</a:t>
            </a:fld>
            <a:endParaRPr lang="en-US"/>
          </a:p>
        </p:txBody>
      </p:sp>
      <p:sp>
        <p:nvSpPr>
          <p:cNvPr id="6" name="5 Marcador de pie de página"/>
          <p:cNvSpPr>
            <a:spLocks noGrp="1"/>
          </p:cNvSpPr>
          <p:nvPr>
            <p:ph type="ftr" sz="quarter" idx="11"/>
          </p:nvPr>
        </p:nvSpPr>
        <p:spPr>
          <a:xfrm>
            <a:off x="457200" y="6480969"/>
            <a:ext cx="4260056" cy="301752"/>
          </a:xfrm>
        </p:spPr>
        <p:txBody>
          <a:bodyPr/>
          <a:lstStyle/>
          <a:p>
            <a:endParaRPr lang="en-US"/>
          </a:p>
        </p:txBody>
      </p:sp>
      <p:sp>
        <p:nvSpPr>
          <p:cNvPr id="7" name="6 Marcador de número de diapositiva"/>
          <p:cNvSpPr>
            <a:spLocks noGrp="1"/>
          </p:cNvSpPr>
          <p:nvPr>
            <p:ph type="sldNum" sz="quarter" idx="12"/>
          </p:nvPr>
        </p:nvSpPr>
        <p:spPr>
          <a:xfrm>
            <a:off x="7589520" y="6480969"/>
            <a:ext cx="502920" cy="301752"/>
          </a:xfrm>
        </p:spPr>
        <p:txBody>
          <a:bodyPr/>
          <a:lstStyle/>
          <a:p>
            <a:fld id="{35100B4B-F5D2-44DD-9A19-A980681504E0}"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fld id="{A009892A-0574-4753-B3B5-882803074C2D}" type="datetimeFigureOut">
              <a:rPr lang="en-US" smtClean="0"/>
              <a:pPr/>
              <a:t>23/02/12</a:t>
            </a:fld>
            <a:endParaRPr lang="en-US"/>
          </a:p>
        </p:txBody>
      </p:sp>
      <p:sp>
        <p:nvSpPr>
          <p:cNvPr id="8" name="7 Marcador de pie de página"/>
          <p:cNvSpPr>
            <a:spLocks noGrp="1"/>
          </p:cNvSpPr>
          <p:nvPr>
            <p:ph type="ftr" sz="quarter" idx="11"/>
          </p:nvPr>
        </p:nvSpPr>
        <p:spPr>
          <a:xfrm>
            <a:off x="457200" y="6480969"/>
            <a:ext cx="4261104" cy="301752"/>
          </a:xfrm>
        </p:spPr>
        <p:txBody>
          <a:bodyPr/>
          <a:lstStyle/>
          <a:p>
            <a:endParaRPr lang="en-US"/>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fld id="{35100B4B-F5D2-44DD-9A19-A980681504E0}" type="slidenum">
              <a:rPr lang="en-US" smtClean="0"/>
              <a:pPr/>
              <a:t>‹Nr.›</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A009892A-0574-4753-B3B5-882803074C2D}" type="datetimeFigureOut">
              <a:rPr lang="en-US" smtClean="0"/>
              <a:pPr/>
              <a:t>23/02/12</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35100B4B-F5D2-44DD-9A19-A980681504E0}"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fld id="{A009892A-0574-4753-B3B5-882803074C2D}" type="datetimeFigureOut">
              <a:rPr lang="en-US" smtClean="0"/>
              <a:pPr/>
              <a:t>23/02/12</a:t>
            </a:fld>
            <a:endParaRPr lang="en-US"/>
          </a:p>
        </p:txBody>
      </p:sp>
      <p:sp>
        <p:nvSpPr>
          <p:cNvPr id="3" name="2 Marcador de pie de página"/>
          <p:cNvSpPr>
            <a:spLocks noGrp="1"/>
          </p:cNvSpPr>
          <p:nvPr>
            <p:ph type="ftr" sz="quarter" idx="11"/>
          </p:nvPr>
        </p:nvSpPr>
        <p:spPr>
          <a:xfrm>
            <a:off x="457200" y="6481890"/>
            <a:ext cx="4260056" cy="300831"/>
          </a:xfrm>
        </p:spPr>
        <p:txBody>
          <a:bodyPr/>
          <a:lstStyle/>
          <a:p>
            <a:endParaRPr lang="en-US"/>
          </a:p>
        </p:txBody>
      </p:sp>
      <p:sp>
        <p:nvSpPr>
          <p:cNvPr id="4" name="3 Marcador de número de diapositiva"/>
          <p:cNvSpPr>
            <a:spLocks noGrp="1"/>
          </p:cNvSpPr>
          <p:nvPr>
            <p:ph type="sldNum" sz="quarter" idx="12"/>
          </p:nvPr>
        </p:nvSpPr>
        <p:spPr>
          <a:xfrm>
            <a:off x="7589520" y="6480969"/>
            <a:ext cx="502920" cy="301752"/>
          </a:xfrm>
        </p:spPr>
        <p:txBody>
          <a:bodyPr/>
          <a:lstStyle/>
          <a:p>
            <a:fld id="{35100B4B-F5D2-44DD-9A19-A980681504E0}"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fld id="{A009892A-0574-4753-B3B5-882803074C2D}" type="datetimeFigureOut">
              <a:rPr lang="en-US" smtClean="0"/>
              <a:pPr/>
              <a:t>23/02/12</a:t>
            </a:fld>
            <a:endParaRPr lang="en-US"/>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fld id="{35100B4B-F5D2-44DD-9A19-A980681504E0}" type="slidenum">
              <a:rPr lang="en-US" smtClean="0"/>
              <a:pPr/>
              <a:t>‹Nr.›</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fld id="{A009892A-0574-4753-B3B5-882803074C2D}" type="datetimeFigureOut">
              <a:rPr lang="en-US" smtClean="0"/>
              <a:pPr/>
              <a:t>23/02/12</a:t>
            </a:fld>
            <a:endParaRPr lang="en-US"/>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fld id="{35100B4B-F5D2-44DD-9A19-A980681504E0}" type="slidenum">
              <a:rPr lang="en-US" smtClean="0"/>
              <a:pPr/>
              <a:t>‹Nr.›</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009892A-0574-4753-B3B5-882803074C2D}" type="datetimeFigureOut">
              <a:rPr lang="en-US" smtClean="0"/>
              <a:pPr/>
              <a:t>23/02/12</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35100B4B-F5D2-44DD-9A19-A980681504E0}"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009892A-0574-4753-B3B5-882803074C2D}" type="datetimeFigureOut">
              <a:rPr lang="en-US" smtClean="0"/>
              <a:pPr/>
              <a:t>23/02/12</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35100B4B-F5D2-44DD-9A19-A980681504E0}"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009892A-0574-4753-B3B5-882803074C2D}" type="datetimeFigureOut">
              <a:rPr lang="en-US" smtClean="0"/>
              <a:pPr/>
              <a:t>23/02/12</a:t>
            </a:fld>
            <a:endParaRPr lang="en-US"/>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35100B4B-F5D2-44DD-9A19-A980681504E0}" type="slidenum">
              <a:rPr lang="en-US" smtClean="0"/>
              <a:pPr/>
              <a:t>‹Nr.›</a:t>
            </a:fld>
            <a:endParaRPr lang="en-US"/>
          </a:p>
        </p:txBody>
      </p:sp>
    </p:spTree>
  </p:cSld>
  <p:clrMap bg1="dk1" tx1="lt1" bg2="dk2" tx2="lt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comments" Target="../comments/commen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MX" dirty="0" smtClean="0"/>
              <a:t>Capitulo II teorías de la comunicación humana</a:t>
            </a:r>
            <a:endParaRPr lang="es-MX" dirty="0"/>
          </a:p>
        </p:txBody>
      </p:sp>
      <p:sp>
        <p:nvSpPr>
          <p:cNvPr id="3" name="2 Subtítulo"/>
          <p:cNvSpPr>
            <a:spLocks noGrp="1"/>
          </p:cNvSpPr>
          <p:nvPr>
            <p:ph type="subTitle" idx="1"/>
          </p:nvPr>
        </p:nvSpPr>
        <p:spPr/>
        <p:txBody>
          <a:bodyPr/>
          <a:lstStyle/>
          <a:p>
            <a:r>
              <a:rPr lang="es-MX" dirty="0" smtClean="0"/>
              <a:t>Por: José Carlos Balderas </a:t>
            </a:r>
            <a:r>
              <a:rPr lang="es-MX" dirty="0" err="1" smtClean="0"/>
              <a:t>Alvarez</a:t>
            </a:r>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800" y="457200"/>
            <a:ext cx="8686800" cy="614346"/>
          </a:xfrm>
        </p:spPr>
        <p:txBody>
          <a:bodyPr>
            <a:normAutofit fontScale="90000"/>
          </a:bodyPr>
          <a:lstStyle/>
          <a:p>
            <a:r>
              <a:rPr lang="es-MX" dirty="0" err="1" smtClean="0"/>
              <a:t>Jhon</a:t>
            </a:r>
            <a:r>
              <a:rPr lang="es-MX" dirty="0" smtClean="0"/>
              <a:t> L. </a:t>
            </a:r>
            <a:r>
              <a:rPr lang="es-MX" dirty="0" err="1" smtClean="0"/>
              <a:t>austin</a:t>
            </a:r>
            <a:r>
              <a:rPr lang="es-MX" dirty="0" smtClean="0"/>
              <a:t> </a:t>
            </a:r>
            <a:endParaRPr lang="es-MX" dirty="0"/>
          </a:p>
        </p:txBody>
      </p:sp>
      <p:sp>
        <p:nvSpPr>
          <p:cNvPr id="3" name="2 Marcador de contenido"/>
          <p:cNvSpPr>
            <a:spLocks noGrp="1"/>
          </p:cNvSpPr>
          <p:nvPr>
            <p:ph idx="1"/>
          </p:nvPr>
        </p:nvSpPr>
        <p:spPr/>
        <p:txBody>
          <a:bodyPr/>
          <a:lstStyle/>
          <a:p>
            <a:pPr algn="just"/>
            <a:r>
              <a:rPr lang="es-MX" sz="2400" i="1" dirty="0" smtClean="0"/>
              <a:t>“Usar un lenguaje llano, claro y simple”:</a:t>
            </a:r>
            <a:r>
              <a:rPr lang="es-MX" sz="2400" dirty="0" smtClean="0"/>
              <a:t>El lenguaje común o natural recoge las principales distinciones que vale la pena hacer en todos los aspectos prácticos de la vida humana.</a:t>
            </a:r>
          </a:p>
          <a:p>
            <a:pPr algn="just"/>
            <a:r>
              <a:rPr lang="es-MX" sz="2400" i="1" dirty="0" smtClean="0"/>
              <a:t>“No cabe duda de que el lenguaje ordinario no es la </a:t>
            </a:r>
            <a:r>
              <a:rPr lang="es-MX" sz="2400" i="1" dirty="0" smtClean="0">
                <a:solidFill>
                  <a:srgbClr val="FF0000"/>
                </a:solidFill>
              </a:rPr>
              <a:t>ultima</a:t>
            </a:r>
            <a:r>
              <a:rPr lang="es-MX" sz="2400" i="1" dirty="0" smtClean="0"/>
              <a:t> palabra: en principio puede ser complementado y superado”</a:t>
            </a:r>
            <a:r>
              <a:rPr lang="es-MX" sz="2400" dirty="0" smtClean="0"/>
              <a:t>: Los significados de las palabras  se enriquecen o se agregan nuevos significados a otros mas antiguos. </a:t>
            </a:r>
          </a:p>
          <a:p>
            <a:pPr algn="just"/>
            <a:endParaRPr lang="es-MX" sz="2400" dirty="0" smtClean="0"/>
          </a:p>
        </p:txBody>
      </p:sp>
      <p:sp>
        <p:nvSpPr>
          <p:cNvPr id="5" name="2 Subtítulo"/>
          <p:cNvSpPr txBox="1">
            <a:spLocks/>
          </p:cNvSpPr>
          <p:nvPr/>
        </p:nvSpPr>
        <p:spPr>
          <a:xfrm>
            <a:off x="214282" y="1000108"/>
            <a:ext cx="8143932" cy="428628"/>
          </a:xfrm>
          <a:prstGeom prst="rect">
            <a:avLst/>
          </a:prstGeom>
        </p:spPr>
        <p:txBody>
          <a:bodyPr vert="horz">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lang="es-MX" sz="3200" dirty="0" smtClean="0">
                <a:solidFill>
                  <a:schemeClr val="tx2"/>
                </a:solidFill>
              </a:rPr>
              <a:t>El uso del lenguaje como una actividad: los actos del habla.</a:t>
            </a:r>
            <a:endParaRPr kumimoji="0" lang="es-MX" sz="3200" b="0" i="0" u="none" strike="noStrike" kern="1200" cap="none" spc="0" normalizeH="0" baseline="0" noProof="0" dirty="0">
              <a:ln>
                <a:noFill/>
              </a:ln>
              <a:solidFill>
                <a:schemeClr val="tx2"/>
              </a:solidFill>
              <a:effectLst/>
              <a:uLnTx/>
              <a:uFillTx/>
              <a:latin typeface="+mn-lt"/>
              <a:ea typeface="+mn-ea"/>
              <a:cs typeface="+mn-cs"/>
            </a:endParaRPr>
          </a:p>
        </p:txBody>
      </p:sp>
      <p:pic>
        <p:nvPicPr>
          <p:cNvPr id="1026" name="Picture 2"/>
          <p:cNvPicPr>
            <a:picLocks noChangeAspect="1" noChangeArrowheads="1"/>
          </p:cNvPicPr>
          <p:nvPr/>
        </p:nvPicPr>
        <p:blipFill>
          <a:blip r:embed="rId2"/>
          <a:srcRect/>
          <a:stretch>
            <a:fillRect/>
          </a:stretch>
        </p:blipFill>
        <p:spPr bwMode="auto">
          <a:xfrm>
            <a:off x="7858148" y="214290"/>
            <a:ext cx="1066800" cy="15240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5720" y="2714620"/>
            <a:ext cx="8686800" cy="838200"/>
          </a:xfrm>
        </p:spPr>
        <p:txBody>
          <a:bodyPr>
            <a:normAutofit fontScale="90000"/>
          </a:bodyPr>
          <a:lstStyle/>
          <a:p>
            <a:pPr algn="just"/>
            <a:r>
              <a:rPr lang="es-MX" dirty="0" smtClean="0"/>
              <a:t>“Distinguimos el acto</a:t>
            </a:r>
            <a:r>
              <a:rPr lang="es-MX" b="1" i="1" dirty="0" smtClean="0"/>
              <a:t> </a:t>
            </a:r>
            <a:r>
              <a:rPr lang="es-MX" b="1" i="1" dirty="0" err="1" smtClean="0">
                <a:effectLst>
                  <a:outerShdw blurRad="38100" dist="38100" dir="2700000" algn="tl">
                    <a:srgbClr val="000000">
                      <a:alpha val="43137"/>
                    </a:srgbClr>
                  </a:outerShdw>
                  <a:reflection blurRad="12700" stA="48000" endA="300" endPos="55000" dir="5400000" sy="-90000" algn="bl" rotWithShape="0"/>
                </a:effectLst>
              </a:rPr>
              <a:t>locucionario</a:t>
            </a:r>
            <a:r>
              <a:rPr lang="es-MX" b="1" i="1" dirty="0" smtClean="0"/>
              <a:t> </a:t>
            </a:r>
            <a:r>
              <a:rPr lang="es-MX" dirty="0" smtClean="0"/>
              <a:t>que posee significado; el acto </a:t>
            </a:r>
            <a:r>
              <a:rPr lang="es-MX" b="1" i="1" dirty="0" err="1" smtClean="0">
                <a:effectLst>
                  <a:outerShdw blurRad="38100" dist="38100" dir="2700000" algn="tl">
                    <a:srgbClr val="000000">
                      <a:alpha val="43137"/>
                    </a:srgbClr>
                  </a:outerShdw>
                  <a:reflection blurRad="12700" stA="48000" endA="300" endPos="55000" dir="5400000" sy="-90000" algn="bl" rotWithShape="0"/>
                </a:effectLst>
              </a:rPr>
              <a:t>ilocucionario</a:t>
            </a:r>
            <a:r>
              <a:rPr lang="es-MX" dirty="0" smtClean="0">
                <a:effectLst>
                  <a:outerShdw blurRad="38100" dist="38100" dir="2700000" algn="tl">
                    <a:srgbClr val="000000">
                      <a:alpha val="43137"/>
                    </a:srgbClr>
                  </a:outerShdw>
                  <a:reflection blurRad="12700" stA="48000" endA="300" endPos="55000" dir="5400000" sy="-90000" algn="bl" rotWithShape="0"/>
                </a:effectLst>
              </a:rPr>
              <a:t>, </a:t>
            </a:r>
            <a:r>
              <a:rPr lang="es-MX" dirty="0" smtClean="0"/>
              <a:t>que posee una cierta</a:t>
            </a:r>
            <a:r>
              <a:rPr lang="es-MX" u="sng" dirty="0" smtClean="0"/>
              <a:t> </a:t>
            </a:r>
            <a:r>
              <a:rPr lang="es-MX" i="1" u="sng" dirty="0" smtClean="0"/>
              <a:t>fuerza</a:t>
            </a:r>
            <a:r>
              <a:rPr lang="es-MX" u="sng" dirty="0" smtClean="0"/>
              <a:t> </a:t>
            </a:r>
            <a:r>
              <a:rPr lang="es-MX" dirty="0" smtClean="0"/>
              <a:t>al decir algo; y el acto </a:t>
            </a:r>
            <a:r>
              <a:rPr lang="es-MX" b="1" i="1" dirty="0" err="1" smtClean="0">
                <a:effectLst>
                  <a:outerShdw blurRad="38100" dist="38100" dir="2700000" algn="tl">
                    <a:srgbClr val="000000">
                      <a:alpha val="43137"/>
                    </a:srgbClr>
                  </a:outerShdw>
                  <a:reflection blurRad="12700" stA="48000" endA="300" endPos="55000" dir="5400000" sy="-90000" algn="bl" rotWithShape="0"/>
                </a:effectLst>
              </a:rPr>
              <a:t>perlocucionario</a:t>
            </a:r>
            <a:r>
              <a:rPr lang="es-MX" dirty="0" smtClean="0">
                <a:effectLst>
                  <a:outerShdw blurRad="38100" dist="38100" dir="2700000" algn="tl">
                    <a:srgbClr val="000000">
                      <a:alpha val="43137"/>
                    </a:srgbClr>
                  </a:outerShdw>
                  <a:reflection blurRad="12700" stA="48000" endA="300" endPos="55000" dir="5400000" sy="-90000" algn="bl" rotWithShape="0"/>
                </a:effectLst>
              </a:rPr>
              <a:t>, </a:t>
            </a:r>
            <a:r>
              <a:rPr lang="es-MX" dirty="0" smtClean="0"/>
              <a:t>que consiste en lograr ciertos efectos por (el hecho de) decir algo”</a:t>
            </a:r>
            <a:endParaRPr lang="es-MX"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2"/>
          </p:nvPr>
        </p:nvSpPr>
        <p:spPr>
          <a:xfrm>
            <a:off x="457200" y="357166"/>
            <a:ext cx="8258204" cy="5768997"/>
          </a:xfrm>
        </p:spPr>
        <p:txBody>
          <a:bodyPr/>
          <a:lstStyle/>
          <a:p>
            <a:pPr algn="just"/>
            <a:r>
              <a:rPr lang="es-MX" i="1" dirty="0" smtClean="0"/>
              <a:t>El acto </a:t>
            </a:r>
            <a:r>
              <a:rPr lang="es-MX" i="1" dirty="0" err="1" smtClean="0"/>
              <a:t>locucionario</a:t>
            </a:r>
            <a:r>
              <a:rPr lang="es-MX" i="1" dirty="0" smtClean="0"/>
              <a:t>-El acto de decirlo</a:t>
            </a:r>
            <a:r>
              <a:rPr lang="es-MX" dirty="0" smtClean="0"/>
              <a:t>: Consiste en emitir ciertos ruidos con cierta entonación o acentuación, ruidos que pertenecen a un   vocabulario, que se emiten siguiendo cierta construcción y que además, tienen asignado cierto “sentido” y “referencia”.</a:t>
            </a:r>
            <a:endParaRPr lang="es-MX" dirty="0"/>
          </a:p>
        </p:txBody>
      </p:sp>
      <p:pic>
        <p:nvPicPr>
          <p:cNvPr id="2051" name="Picture 3"/>
          <p:cNvPicPr>
            <a:picLocks noChangeAspect="1" noChangeArrowheads="1"/>
          </p:cNvPicPr>
          <p:nvPr/>
        </p:nvPicPr>
        <p:blipFill>
          <a:blip r:embed="rId2"/>
          <a:srcRect/>
          <a:stretch>
            <a:fillRect/>
          </a:stretch>
        </p:blipFill>
        <p:spPr bwMode="auto">
          <a:xfrm>
            <a:off x="2071670" y="2786058"/>
            <a:ext cx="4791071" cy="3786903"/>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57166"/>
            <a:ext cx="8229600" cy="5768997"/>
          </a:xfrm>
        </p:spPr>
        <p:txBody>
          <a:bodyPr>
            <a:normAutofit/>
          </a:bodyPr>
          <a:lstStyle/>
          <a:p>
            <a:r>
              <a:rPr lang="es-MX" sz="2400" dirty="0" smtClean="0"/>
              <a:t>El acto </a:t>
            </a:r>
            <a:r>
              <a:rPr lang="es-MX" sz="2400" dirty="0" err="1" smtClean="0"/>
              <a:t>ilocucinario</a:t>
            </a:r>
            <a:r>
              <a:rPr lang="es-MX" sz="2400" dirty="0" smtClean="0"/>
              <a:t>: Es el acto que llevamos a cabo al decir algo. ejm: prometer, advertir, afirmar, saludar, insultar, definir, amenazar, etc.</a:t>
            </a:r>
            <a:endParaRPr lang="es-MX" sz="2400" dirty="0"/>
          </a:p>
        </p:txBody>
      </p:sp>
      <p:pic>
        <p:nvPicPr>
          <p:cNvPr id="3074" name="Picture 2"/>
          <p:cNvPicPr>
            <a:picLocks noChangeAspect="1" noChangeArrowheads="1"/>
          </p:cNvPicPr>
          <p:nvPr/>
        </p:nvPicPr>
        <p:blipFill>
          <a:blip r:embed="rId2"/>
          <a:srcRect/>
          <a:stretch>
            <a:fillRect/>
          </a:stretch>
        </p:blipFill>
        <p:spPr bwMode="auto">
          <a:xfrm>
            <a:off x="2095500" y="1957388"/>
            <a:ext cx="4953000" cy="2943225"/>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00042"/>
            <a:ext cx="8229600" cy="5626121"/>
          </a:xfrm>
        </p:spPr>
        <p:txBody>
          <a:bodyPr>
            <a:normAutofit/>
          </a:bodyPr>
          <a:lstStyle/>
          <a:p>
            <a:r>
              <a:rPr lang="es-MX" sz="2400" dirty="0" smtClean="0"/>
              <a:t>El acto </a:t>
            </a:r>
            <a:r>
              <a:rPr lang="es-MX" sz="2400" dirty="0" err="1" smtClean="0"/>
              <a:t>Perlocucionario:El</a:t>
            </a:r>
            <a:r>
              <a:rPr lang="es-MX" sz="2400" dirty="0" smtClean="0"/>
              <a:t> acto que llevamos a cabo por que decimos algo: intimidar asombrar, convencer, intrigar, etc.</a:t>
            </a:r>
            <a:endParaRPr lang="es-MX" sz="2400" dirty="0"/>
          </a:p>
        </p:txBody>
      </p:sp>
      <p:pic>
        <p:nvPicPr>
          <p:cNvPr id="4098" name="Picture 2"/>
          <p:cNvPicPr>
            <a:picLocks noChangeAspect="1" noChangeArrowheads="1"/>
          </p:cNvPicPr>
          <p:nvPr/>
        </p:nvPicPr>
        <p:blipFill>
          <a:blip r:embed="rId2"/>
          <a:srcRect/>
          <a:stretch>
            <a:fillRect/>
          </a:stretch>
        </p:blipFill>
        <p:spPr bwMode="auto">
          <a:xfrm>
            <a:off x="285720" y="1928802"/>
            <a:ext cx="2937005" cy="2928958"/>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6357950" y="1857364"/>
            <a:ext cx="2643206" cy="2819053"/>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3428992" y="2071678"/>
            <a:ext cx="2717911" cy="4357718"/>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472" y="2643182"/>
            <a:ext cx="8229600" cy="1399032"/>
          </a:xfrm>
        </p:spPr>
        <p:txBody>
          <a:bodyPr>
            <a:noAutofit/>
          </a:bodyPr>
          <a:lstStyle/>
          <a:p>
            <a:r>
              <a:rPr lang="es-MX" sz="3200" dirty="0" smtClean="0"/>
              <a:t>“Esta doctrina difiere de la que han sostenido los pragmatistas, para quienes verdadero es lo que da buenos resultados, etc. La verdad o falsedad de un enunciado no depende únicamente del significado de las palabras, sino también del tipo de actos que, al emitirlas, estamos realizando y de las circunstancias en que lo realizamos”.</a:t>
            </a:r>
            <a:endParaRPr lang="es-MX"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732614"/>
          </a:xfrm>
        </p:spPr>
        <p:txBody>
          <a:bodyPr/>
          <a:lstStyle/>
          <a:p>
            <a:r>
              <a:rPr lang="es-MX" dirty="0" smtClean="0"/>
              <a:t>Martín Heidegger</a:t>
            </a:r>
            <a:endParaRPr lang="es-MX" dirty="0"/>
          </a:p>
        </p:txBody>
      </p:sp>
      <p:sp>
        <p:nvSpPr>
          <p:cNvPr id="3" name="2 Marcador de contenido"/>
          <p:cNvSpPr>
            <a:spLocks noGrp="1"/>
          </p:cNvSpPr>
          <p:nvPr>
            <p:ph idx="1"/>
          </p:nvPr>
        </p:nvSpPr>
        <p:spPr/>
        <p:txBody>
          <a:bodyPr>
            <a:normAutofit/>
          </a:bodyPr>
          <a:lstStyle/>
          <a:p>
            <a:pPr algn="just"/>
            <a:r>
              <a:rPr lang="es-MX" sz="2400" dirty="0" smtClean="0"/>
              <a:t> El autor postula que nos movemos en una comprensión mediana del ser que lleva irrevocablemente a preguntarnos por un sentido.</a:t>
            </a:r>
          </a:p>
          <a:p>
            <a:pPr algn="just"/>
            <a:r>
              <a:rPr lang="es-MX" sz="2400" dirty="0" err="1" smtClean="0"/>
              <a:t>Desein</a:t>
            </a:r>
            <a:r>
              <a:rPr lang="es-MX" sz="2400" dirty="0" smtClean="0"/>
              <a:t> (“Ser del hombre”, ser-ahí)</a:t>
            </a:r>
          </a:p>
          <a:p>
            <a:pPr algn="just"/>
            <a:r>
              <a:rPr lang="es-MX" sz="2400" i="1" dirty="0" smtClean="0"/>
              <a:t>Verdad vs Falsedad</a:t>
            </a:r>
            <a:r>
              <a:rPr lang="es-MX" sz="2400" dirty="0" smtClean="0"/>
              <a:t>: La verdad como el des ocultamiento </a:t>
            </a:r>
            <a:r>
              <a:rPr lang="es-MX" sz="2400" dirty="0" smtClean="0">
                <a:solidFill>
                  <a:srgbClr val="FF0000"/>
                </a:solidFill>
              </a:rPr>
              <a:t>de lo ente</a:t>
            </a:r>
            <a:r>
              <a:rPr lang="es-MX" sz="2400" dirty="0" smtClean="0"/>
              <a:t>. Esto hace alusión a que tradicionalmente, el concepto de verdad se encontraba determinado </a:t>
            </a:r>
            <a:r>
              <a:rPr lang="es-MX" sz="2400" dirty="0" smtClean="0">
                <a:solidFill>
                  <a:srgbClr val="FF0000"/>
                </a:solidFill>
              </a:rPr>
              <a:t>pro al rectitud de la cosa con el entendimiento.</a:t>
            </a:r>
            <a:r>
              <a:rPr lang="es-MX" sz="2400" dirty="0" smtClean="0"/>
              <a:t> La libertad, al “dejar ser” a lo ente, constituye la esencia de la verdad. </a:t>
            </a:r>
            <a:endParaRPr lang="es-MX" sz="2400" dirty="0"/>
          </a:p>
        </p:txBody>
      </p:sp>
      <p:sp>
        <p:nvSpPr>
          <p:cNvPr id="4" name="2 Subtítulo"/>
          <p:cNvSpPr txBox="1">
            <a:spLocks/>
          </p:cNvSpPr>
          <p:nvPr/>
        </p:nvSpPr>
        <p:spPr>
          <a:xfrm>
            <a:off x="214282" y="1000107"/>
            <a:ext cx="8143932" cy="313537"/>
          </a:xfrm>
          <a:prstGeom prst="rect">
            <a:avLst/>
          </a:prstGeom>
        </p:spPr>
        <p:txBody>
          <a:bodyPr vert="horz">
            <a:normAutofit fontScale="55000" lnSpcReduction="20000"/>
          </a:bodyPr>
          <a:lstStyle/>
          <a:p>
            <a:pPr marL="342900" marR="0" lvl="0" indent="-342900" algn="l" defTabSz="914400" rtl="0" eaLnBrk="1" fontAlgn="auto" latinLnBrk="0" hangingPunct="1">
              <a:lnSpc>
                <a:spcPct val="100000"/>
              </a:lnSpc>
              <a:spcBef>
                <a:spcPct val="20000"/>
              </a:spcBef>
              <a:spcAft>
                <a:spcPts val="0"/>
              </a:spcAft>
              <a:buClr>
                <a:schemeClr val="accent1"/>
              </a:buClr>
              <a:buSzPct val="70000"/>
              <a:tabLst/>
              <a:defRPr/>
            </a:pPr>
            <a:r>
              <a:rPr lang="es-MX" sz="3200" dirty="0" smtClean="0">
                <a:solidFill>
                  <a:schemeClr val="tx2"/>
                </a:solidFill>
              </a:rPr>
              <a:t>Solo donde hay mundo hay habla.</a:t>
            </a:r>
            <a:endParaRPr kumimoji="0" lang="es-MX" sz="3200" b="0" i="0" u="none" strike="noStrike" kern="1200" cap="none" spc="0" normalizeH="0" baseline="0" noProof="0" dirty="0">
              <a:ln>
                <a:noFill/>
              </a:ln>
              <a:solidFill>
                <a:schemeClr val="tx2"/>
              </a:solidFill>
              <a:effectLst/>
              <a:uLnTx/>
              <a:uFillTx/>
              <a:latin typeface="+mn-lt"/>
              <a:ea typeface="+mn-ea"/>
              <a:cs typeface="+mn-cs"/>
            </a:endParaRPr>
          </a:p>
        </p:txBody>
      </p:sp>
      <p:pic>
        <p:nvPicPr>
          <p:cNvPr id="5122" name="Picture 2"/>
          <p:cNvPicPr>
            <a:picLocks noChangeAspect="1" noChangeArrowheads="1"/>
          </p:cNvPicPr>
          <p:nvPr/>
        </p:nvPicPr>
        <p:blipFill>
          <a:blip r:embed="rId2"/>
          <a:srcRect/>
          <a:stretch>
            <a:fillRect/>
          </a:stretch>
        </p:blipFill>
        <p:spPr bwMode="auto">
          <a:xfrm>
            <a:off x="7572396" y="1"/>
            <a:ext cx="1381124" cy="2011262"/>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just"/>
            <a:r>
              <a:rPr lang="es-MX" dirty="0" smtClean="0"/>
              <a:t>El lenguaje es la morada del ser</a:t>
            </a:r>
            <a:endParaRPr lang="es-MX" dirty="0"/>
          </a:p>
        </p:txBody>
      </p:sp>
      <p:sp>
        <p:nvSpPr>
          <p:cNvPr id="3" name="2 Marcador de contenido"/>
          <p:cNvSpPr>
            <a:spLocks noGrp="1"/>
          </p:cNvSpPr>
          <p:nvPr>
            <p:ph idx="1"/>
          </p:nvPr>
        </p:nvSpPr>
        <p:spPr/>
        <p:txBody>
          <a:bodyPr>
            <a:normAutofit/>
          </a:bodyPr>
          <a:lstStyle/>
          <a:p>
            <a:pPr algn="just"/>
            <a:r>
              <a:rPr lang="es-MX" sz="3200" dirty="0" smtClean="0"/>
              <a:t>“La información filosófica deberá renunciar a una filosofía del lenguaje para pedir información a las cosas mismas, adoptando la condición de una problemática conceptualmente clara” </a:t>
            </a:r>
            <a:endParaRPr lang="es-MX"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¿Qué se entiende por hablar?</a:t>
            </a:r>
            <a:endParaRPr lang="es-MX" dirty="0"/>
          </a:p>
        </p:txBody>
      </p:sp>
      <p:sp>
        <p:nvSpPr>
          <p:cNvPr id="3" name="2 Marcador de contenido"/>
          <p:cNvSpPr>
            <a:spLocks noGrp="1"/>
          </p:cNvSpPr>
          <p:nvPr>
            <p:ph idx="1"/>
          </p:nvPr>
        </p:nvSpPr>
        <p:spPr/>
        <p:txBody>
          <a:bodyPr>
            <a:normAutofit/>
          </a:bodyPr>
          <a:lstStyle/>
          <a:p>
            <a:r>
              <a:rPr lang="es-MX" sz="2800" dirty="0" smtClean="0"/>
              <a:t>Hablar es una actividad del hombre que se realiza a través del órgano del habla.</a:t>
            </a:r>
          </a:p>
          <a:p>
            <a:r>
              <a:rPr lang="es-MX" sz="2800" dirty="0" smtClean="0"/>
              <a:t>Hablar es expresar pensamientos bajo la finalidad de entenderse con otros.</a:t>
            </a:r>
          </a:p>
          <a:p>
            <a:r>
              <a:rPr lang="es-MX" sz="2800" dirty="0" smtClean="0"/>
              <a:t>Al hablar se expone lo real e irreal.</a:t>
            </a:r>
            <a:endParaRPr lang="es-MX" sz="2800" dirty="0"/>
          </a:p>
        </p:txBody>
      </p:sp>
      <p:pic>
        <p:nvPicPr>
          <p:cNvPr id="6147" name="Picture 3"/>
          <p:cNvPicPr>
            <a:picLocks noChangeAspect="1" noChangeArrowheads="1"/>
          </p:cNvPicPr>
          <p:nvPr/>
        </p:nvPicPr>
        <p:blipFill>
          <a:blip r:embed="rId2"/>
          <a:srcRect/>
          <a:stretch>
            <a:fillRect/>
          </a:stretch>
        </p:blipFill>
        <p:spPr bwMode="auto">
          <a:xfrm>
            <a:off x="428596" y="4572008"/>
            <a:ext cx="2126407" cy="1500198"/>
          </a:xfrm>
          <a:prstGeom prst="rect">
            <a:avLst/>
          </a:prstGeom>
          <a:noFill/>
          <a:ln w="9525">
            <a:noFill/>
            <a:miter lim="800000"/>
            <a:headEnd/>
            <a:tailEnd/>
          </a:ln>
          <a:effectLst/>
        </p:spPr>
      </p:pic>
      <p:pic>
        <p:nvPicPr>
          <p:cNvPr id="6148" name="Picture 4"/>
          <p:cNvPicPr>
            <a:picLocks noChangeAspect="1" noChangeArrowheads="1"/>
          </p:cNvPicPr>
          <p:nvPr/>
        </p:nvPicPr>
        <p:blipFill>
          <a:blip r:embed="rId3"/>
          <a:srcRect/>
          <a:stretch>
            <a:fillRect/>
          </a:stretch>
        </p:blipFill>
        <p:spPr bwMode="auto">
          <a:xfrm>
            <a:off x="6072198" y="4214818"/>
            <a:ext cx="2381250" cy="238125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5720" y="2857496"/>
            <a:ext cx="8229600" cy="1399032"/>
          </a:xfrm>
        </p:spPr>
        <p:txBody>
          <a:bodyPr>
            <a:normAutofit fontScale="90000"/>
          </a:bodyPr>
          <a:lstStyle/>
          <a:p>
            <a:pPr algn="ctr"/>
            <a:r>
              <a:rPr lang="es-MX" dirty="0" smtClean="0"/>
              <a:t>El lenguaje no es solo la expresión de nuestros pensamientos internos. </a:t>
            </a:r>
            <a:br>
              <a:rPr lang="es-MX" dirty="0" smtClean="0"/>
            </a:br>
            <a:r>
              <a:rPr lang="es-MX" dirty="0" smtClean="0"/>
              <a:t/>
            </a:r>
            <a:br>
              <a:rPr lang="es-MX" dirty="0" smtClean="0"/>
            </a:br>
            <a:r>
              <a:rPr lang="es-MX" dirty="0" smtClean="0"/>
              <a:t>“El lenguaje habla”</a:t>
            </a:r>
            <a:endParaRPr lang="es-MX" dirty="0"/>
          </a:p>
        </p:txBody>
      </p:sp>
      <p:pic>
        <p:nvPicPr>
          <p:cNvPr id="7170" name="Picture 2"/>
          <p:cNvPicPr>
            <a:picLocks noChangeAspect="1" noChangeArrowheads="1"/>
          </p:cNvPicPr>
          <p:nvPr/>
        </p:nvPicPr>
        <p:blipFill>
          <a:blip r:embed="rId2"/>
          <a:srcRect/>
          <a:stretch>
            <a:fillRect/>
          </a:stretch>
        </p:blipFill>
        <p:spPr bwMode="auto">
          <a:xfrm>
            <a:off x="0" y="3882395"/>
            <a:ext cx="2128840" cy="2975605"/>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28604"/>
            <a:ext cx="8229600" cy="6026204"/>
          </a:xfrm>
        </p:spPr>
        <p:txBody>
          <a:bodyPr>
            <a:normAutofit/>
          </a:bodyPr>
          <a:lstStyle/>
          <a:p>
            <a:pPr algn="just"/>
            <a:r>
              <a:rPr lang="es-MX" sz="2400" dirty="0" smtClean="0"/>
              <a:t>En síntesis, es por el lenguaje que el hombre puede constituirse como un ser histórico, sujeto al pasado, pero abierto hacia el futuro en su posibilidad de su ser-mismo mas propio.</a:t>
            </a:r>
          </a:p>
          <a:p>
            <a:pPr algn="just"/>
            <a:r>
              <a:rPr lang="es-MX" sz="2400" dirty="0" smtClean="0"/>
              <a:t>El habla no es una virtud que le hombre posee entre muchas otras, sino que habita el ser.</a:t>
            </a:r>
            <a:endParaRPr lang="es-MX" sz="2400" dirty="0"/>
          </a:p>
        </p:txBody>
      </p:sp>
      <p:pic>
        <p:nvPicPr>
          <p:cNvPr id="8195" name="Picture 3"/>
          <p:cNvPicPr>
            <a:picLocks noChangeAspect="1" noChangeArrowheads="1"/>
          </p:cNvPicPr>
          <p:nvPr/>
        </p:nvPicPr>
        <p:blipFill>
          <a:blip r:embed="rId2"/>
          <a:srcRect/>
          <a:stretch>
            <a:fillRect/>
          </a:stretch>
        </p:blipFill>
        <p:spPr bwMode="auto">
          <a:xfrm>
            <a:off x="2571736" y="2928934"/>
            <a:ext cx="3810000" cy="37338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tecnificación del lenguaje</a:t>
            </a:r>
            <a:endParaRPr lang="es-MX" dirty="0"/>
          </a:p>
        </p:txBody>
      </p:sp>
      <p:sp>
        <p:nvSpPr>
          <p:cNvPr id="3" name="2 Marcador de contenido"/>
          <p:cNvSpPr>
            <a:spLocks noGrp="1"/>
          </p:cNvSpPr>
          <p:nvPr>
            <p:ph idx="1"/>
          </p:nvPr>
        </p:nvSpPr>
        <p:spPr/>
        <p:txBody>
          <a:bodyPr/>
          <a:lstStyle/>
          <a:p>
            <a:r>
              <a:rPr lang="es-MX" i="1" dirty="0" smtClean="0"/>
              <a:t>“El lenguaje es información”</a:t>
            </a:r>
          </a:p>
          <a:p>
            <a:r>
              <a:rPr lang="es-MX" dirty="0" smtClean="0"/>
              <a:t>La técnica se relaciona con las ciencias modernas desarrolladas por el hombre para las consecución de sus fines.</a:t>
            </a:r>
            <a:endParaRPr lang="es-MX"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Quiebre de la </a:t>
            </a:r>
            <a:r>
              <a:rPr lang="es-MX" dirty="0" err="1" smtClean="0"/>
              <a:t>tranparencia</a:t>
            </a:r>
            <a:endParaRPr lang="es-MX" dirty="0"/>
          </a:p>
        </p:txBody>
      </p:sp>
      <p:sp>
        <p:nvSpPr>
          <p:cNvPr id="3" name="2 Marcador de contenido"/>
          <p:cNvSpPr>
            <a:spLocks noGrp="1"/>
          </p:cNvSpPr>
          <p:nvPr>
            <p:ph idx="1"/>
          </p:nvPr>
        </p:nvSpPr>
        <p:spPr/>
        <p:txBody>
          <a:bodyPr/>
          <a:lstStyle/>
          <a:p>
            <a:pPr algn="just"/>
            <a:r>
              <a:rPr lang="es-MX" dirty="0" smtClean="0"/>
              <a:t>En nuestra cotidianidad no nos ocupamos de las cosas de manera contemplativa, si no mediante una actitud “natural”. </a:t>
            </a:r>
          </a:p>
          <a:p>
            <a:pPr algn="just"/>
            <a:r>
              <a:rPr lang="es-MX" dirty="0" smtClean="0"/>
              <a:t>Únicamente reflexionamos sobre una cosa e interrumpimos su estado de </a:t>
            </a:r>
            <a:r>
              <a:rPr lang="es-MX" i="1" dirty="0" smtClean="0"/>
              <a:t>transparencia</a:t>
            </a:r>
            <a:r>
              <a:rPr lang="es-MX" dirty="0" smtClean="0"/>
              <a:t> </a:t>
            </a:r>
            <a:r>
              <a:rPr lang="es-MX" dirty="0" smtClean="0">
                <a:solidFill>
                  <a:srgbClr val="FF0000"/>
                </a:solidFill>
              </a:rPr>
              <a:t>,</a:t>
            </a:r>
            <a:r>
              <a:rPr lang="es-MX" dirty="0" smtClean="0"/>
              <a:t> </a:t>
            </a:r>
            <a:r>
              <a:rPr lang="es-MX" dirty="0" smtClean="0">
                <a:solidFill>
                  <a:srgbClr val="FF0000"/>
                </a:solidFill>
              </a:rPr>
              <a:t>esta</a:t>
            </a:r>
            <a:r>
              <a:rPr lang="es-MX" dirty="0" smtClean="0"/>
              <a:t> es explicitada y capta nuestra atención.</a:t>
            </a:r>
            <a:endParaRPr lang="es-MX" dirty="0"/>
          </a:p>
        </p:txBody>
      </p:sp>
      <p:pic>
        <p:nvPicPr>
          <p:cNvPr id="9219" name="Picture 3"/>
          <p:cNvPicPr>
            <a:picLocks noChangeAspect="1" noChangeArrowheads="1"/>
          </p:cNvPicPr>
          <p:nvPr/>
        </p:nvPicPr>
        <p:blipFill>
          <a:blip r:embed="rId2"/>
          <a:srcRect/>
          <a:stretch>
            <a:fillRect/>
          </a:stretch>
        </p:blipFill>
        <p:spPr bwMode="auto">
          <a:xfrm>
            <a:off x="6286512" y="0"/>
            <a:ext cx="2309811" cy="196116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804052"/>
          </a:xfrm>
        </p:spPr>
        <p:txBody>
          <a:bodyPr/>
          <a:lstStyle/>
          <a:p>
            <a:r>
              <a:rPr lang="es-MX" dirty="0" err="1" smtClean="0"/>
              <a:t>Jhon</a:t>
            </a:r>
            <a:r>
              <a:rPr lang="es-MX" dirty="0" smtClean="0"/>
              <a:t> </a:t>
            </a:r>
            <a:r>
              <a:rPr lang="es-MX" dirty="0" err="1" smtClean="0"/>
              <a:t>Searle</a:t>
            </a:r>
            <a:r>
              <a:rPr lang="es-MX" dirty="0" smtClean="0"/>
              <a:t> </a:t>
            </a:r>
            <a:endParaRPr lang="es-MX" dirty="0"/>
          </a:p>
        </p:txBody>
      </p:sp>
      <p:sp>
        <p:nvSpPr>
          <p:cNvPr id="3" name="2 Marcador de contenido"/>
          <p:cNvSpPr>
            <a:spLocks noGrp="1"/>
          </p:cNvSpPr>
          <p:nvPr>
            <p:ph idx="1"/>
          </p:nvPr>
        </p:nvSpPr>
        <p:spPr/>
        <p:txBody>
          <a:bodyPr>
            <a:normAutofit/>
          </a:bodyPr>
          <a:lstStyle/>
          <a:p>
            <a:r>
              <a:rPr lang="es-MX" sz="2400" dirty="0" smtClean="0"/>
              <a:t>“verdades cambiantes” =verdades infinitas</a:t>
            </a:r>
          </a:p>
          <a:p>
            <a:r>
              <a:rPr lang="es-MX" sz="2400" dirty="0" smtClean="0"/>
              <a:t>Hablar no es otra cosa que participar en una forma de conducta gobernada por reglas.</a:t>
            </a:r>
            <a:endParaRPr lang="es-MX" sz="2400" dirty="0"/>
          </a:p>
        </p:txBody>
      </p:sp>
      <p:sp>
        <p:nvSpPr>
          <p:cNvPr id="4" name="2 Subtítulo"/>
          <p:cNvSpPr txBox="1">
            <a:spLocks/>
          </p:cNvSpPr>
          <p:nvPr/>
        </p:nvSpPr>
        <p:spPr>
          <a:xfrm>
            <a:off x="214282" y="1000108"/>
            <a:ext cx="7286676" cy="642942"/>
          </a:xfrm>
          <a:prstGeom prst="rect">
            <a:avLst/>
          </a:prstGeom>
        </p:spPr>
        <p:txBody>
          <a:bodyPr vert="horz">
            <a:normAutofit fontScale="62500" lnSpcReduction="20000"/>
          </a:bodyPr>
          <a:lstStyle/>
          <a:p>
            <a:pPr marL="342900" marR="0" lvl="0" indent="-342900" algn="just" defTabSz="914400" rtl="0" eaLnBrk="1" fontAlgn="auto" latinLnBrk="0" hangingPunct="1">
              <a:lnSpc>
                <a:spcPct val="100000"/>
              </a:lnSpc>
              <a:spcBef>
                <a:spcPct val="20000"/>
              </a:spcBef>
              <a:spcAft>
                <a:spcPts val="0"/>
              </a:spcAft>
              <a:buClr>
                <a:schemeClr val="accent1"/>
              </a:buClr>
              <a:buSzPct val="70000"/>
              <a:tabLst/>
              <a:defRPr/>
            </a:pPr>
            <a:r>
              <a:rPr lang="es-MX" sz="3200" dirty="0" smtClean="0">
                <a:solidFill>
                  <a:schemeClr val="tx2"/>
                </a:solidFill>
              </a:rPr>
              <a:t>El </a:t>
            </a:r>
            <a:r>
              <a:rPr lang="es-MX" sz="3200" dirty="0" smtClean="0">
                <a:solidFill>
                  <a:srgbClr val="FF0000"/>
                </a:solidFill>
              </a:rPr>
              <a:t>vinculo</a:t>
            </a:r>
            <a:r>
              <a:rPr lang="es-MX" sz="3200" dirty="0" smtClean="0">
                <a:solidFill>
                  <a:schemeClr val="tx2"/>
                </a:solidFill>
              </a:rPr>
              <a:t> entre el lenguaje y la acción: Los actos de habla como la unidad básica de la comunicación</a:t>
            </a:r>
            <a:endParaRPr kumimoji="0" lang="es-MX" sz="3200" b="0" i="0" u="none" strike="noStrike" kern="1200" cap="none" spc="0" normalizeH="0" baseline="0" noProof="0" dirty="0">
              <a:ln>
                <a:noFill/>
              </a:ln>
              <a:solidFill>
                <a:schemeClr val="tx2"/>
              </a:solidFill>
              <a:effectLst/>
              <a:uLnTx/>
              <a:uFillTx/>
              <a:latin typeface="+mn-lt"/>
              <a:ea typeface="+mn-ea"/>
              <a:cs typeface="+mn-cs"/>
            </a:endParaRPr>
          </a:p>
        </p:txBody>
      </p:sp>
      <p:pic>
        <p:nvPicPr>
          <p:cNvPr id="10242" name="Picture 2"/>
          <p:cNvPicPr>
            <a:picLocks noChangeAspect="1" noChangeArrowheads="1"/>
          </p:cNvPicPr>
          <p:nvPr/>
        </p:nvPicPr>
        <p:blipFill>
          <a:blip r:embed="rId2"/>
          <a:srcRect/>
          <a:stretch>
            <a:fillRect/>
          </a:stretch>
        </p:blipFill>
        <p:spPr bwMode="auto">
          <a:xfrm>
            <a:off x="7453282" y="0"/>
            <a:ext cx="1690718" cy="2028861"/>
          </a:xfrm>
          <a:prstGeom prst="rect">
            <a:avLst/>
          </a:prstGeom>
          <a:noFill/>
          <a:ln w="9525">
            <a:noFill/>
            <a:miter lim="800000"/>
            <a:headEnd/>
            <a:tailEnd/>
          </a:ln>
          <a:effectLst/>
        </p:spPr>
      </p:pic>
      <p:pic>
        <p:nvPicPr>
          <p:cNvPr id="4098" name="Picture 2"/>
          <p:cNvPicPr>
            <a:picLocks noChangeAspect="1" noChangeArrowheads="1"/>
          </p:cNvPicPr>
          <p:nvPr/>
        </p:nvPicPr>
        <p:blipFill>
          <a:blip r:embed="rId3"/>
          <a:srcRect/>
          <a:stretch>
            <a:fillRect/>
          </a:stretch>
        </p:blipFill>
        <p:spPr bwMode="auto">
          <a:xfrm>
            <a:off x="2143108" y="3286124"/>
            <a:ext cx="5214934" cy="312896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Los dos mas grandes aportes de </a:t>
            </a:r>
            <a:r>
              <a:rPr lang="es-MX" dirty="0" err="1" smtClean="0"/>
              <a:t>Searle</a:t>
            </a:r>
            <a:r>
              <a:rPr lang="es-MX" dirty="0" smtClean="0"/>
              <a:t> para la comunicación </a:t>
            </a:r>
            <a:endParaRPr lang="es-MX" dirty="0"/>
          </a:p>
        </p:txBody>
      </p:sp>
      <p:sp>
        <p:nvSpPr>
          <p:cNvPr id="3" name="2 Marcador de contenido"/>
          <p:cNvSpPr>
            <a:spLocks noGrp="1"/>
          </p:cNvSpPr>
          <p:nvPr>
            <p:ph idx="1"/>
          </p:nvPr>
        </p:nvSpPr>
        <p:spPr/>
        <p:txBody>
          <a:bodyPr>
            <a:normAutofit lnSpcReduction="10000"/>
          </a:bodyPr>
          <a:lstStyle/>
          <a:p>
            <a:pPr algn="just"/>
            <a:r>
              <a:rPr lang="es-MX" sz="2400" dirty="0" smtClean="0"/>
              <a:t>Postular que la unidad mínima de la comunicación no es la palabra ni la oración. Con sentido si no el </a:t>
            </a:r>
            <a:r>
              <a:rPr lang="es-MX" sz="2400" i="1" dirty="0" smtClean="0"/>
              <a:t>acto del habla, </a:t>
            </a:r>
            <a:r>
              <a:rPr lang="es-MX" sz="2400" dirty="0" smtClean="0"/>
              <a:t>presenta un </a:t>
            </a:r>
            <a:r>
              <a:rPr lang="es-MX" sz="2400" dirty="0" smtClean="0">
                <a:solidFill>
                  <a:srgbClr val="FF0000"/>
                </a:solidFill>
              </a:rPr>
              <a:t>vinculo </a:t>
            </a:r>
            <a:r>
              <a:rPr lang="es-MX" sz="2400" dirty="0" smtClean="0"/>
              <a:t>necesariamente entre el lenguaje y la acción.</a:t>
            </a:r>
          </a:p>
          <a:p>
            <a:pPr algn="just"/>
            <a:r>
              <a:rPr lang="es-MX" sz="2400" dirty="0" smtClean="0"/>
              <a:t>Hablar corresponde a realizar un acto de habla de una u otra clase.</a:t>
            </a:r>
          </a:p>
          <a:p>
            <a:pPr algn="just"/>
            <a:endParaRPr lang="es-MX" sz="2400" dirty="0" smtClean="0"/>
          </a:p>
          <a:p>
            <a:pPr algn="just"/>
            <a:r>
              <a:rPr lang="es-MX" sz="2400" dirty="0" smtClean="0"/>
              <a:t>Entre ambos postulados existe un vínculo necesario, ya que es precisamente </a:t>
            </a:r>
            <a:r>
              <a:rPr lang="es-MX" sz="2400" dirty="0" smtClean="0">
                <a:solidFill>
                  <a:srgbClr val="FF0000"/>
                </a:solidFill>
              </a:rPr>
              <a:t>pro</a:t>
            </a:r>
            <a:r>
              <a:rPr lang="es-MX" sz="2400" dirty="0" smtClean="0"/>
              <a:t> que los actos de habla se encuentran constituidos </a:t>
            </a:r>
            <a:r>
              <a:rPr lang="es-MX" sz="2400" dirty="0" smtClean="0">
                <a:solidFill>
                  <a:srgbClr val="FF0000"/>
                </a:solidFill>
              </a:rPr>
              <a:t>por reglas que estos pueden considerarse la unidad básica e indispensable de los actos comunicativos</a:t>
            </a:r>
            <a:r>
              <a:rPr lang="es-MX" sz="2400" dirty="0" smtClean="0"/>
              <a:t>.</a:t>
            </a:r>
          </a:p>
          <a:p>
            <a:pPr algn="just"/>
            <a:endParaRPr lang="es-MX"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r>
              <a:rPr lang="es-MX" sz="2400" dirty="0" err="1" smtClean="0"/>
              <a:t>Constatativos</a:t>
            </a:r>
            <a:r>
              <a:rPr lang="es-MX" sz="2400" dirty="0" smtClean="0"/>
              <a:t> o representativos: en los que se da cuenta un estado de las cosas del mundo.</a:t>
            </a:r>
          </a:p>
          <a:p>
            <a:r>
              <a:rPr lang="es-MX" sz="2400" dirty="0" smtClean="0"/>
              <a:t>Compromisorios: En los cuales es el hablante mismo quien se obliga </a:t>
            </a:r>
            <a:r>
              <a:rPr lang="es-MX" sz="2400" dirty="0" smtClean="0">
                <a:solidFill>
                  <a:srgbClr val="FF0000"/>
                </a:solidFill>
              </a:rPr>
              <a:t>a al </a:t>
            </a:r>
            <a:r>
              <a:rPr lang="es-MX" sz="2400" dirty="0" smtClean="0"/>
              <a:t>acción.</a:t>
            </a:r>
          </a:p>
          <a:p>
            <a:r>
              <a:rPr lang="es-MX" sz="2400" dirty="0" smtClean="0"/>
              <a:t>Directivos: que intentan mover al oyente a realizar determinada acción.</a:t>
            </a:r>
          </a:p>
          <a:p>
            <a:r>
              <a:rPr lang="es-MX" sz="2400" dirty="0" smtClean="0"/>
              <a:t>Declarativos: que corresponden a aquellos actos de habla que necesitan que se asegure el carácter normativamente vinculante.</a:t>
            </a:r>
          </a:p>
          <a:p>
            <a:r>
              <a:rPr lang="es-MX" sz="2400" dirty="0" smtClean="0"/>
              <a:t>Expresivos o Asertivos: Que expresen sentimientos y actitudes del hablante.</a:t>
            </a:r>
          </a:p>
          <a:p>
            <a:endParaRPr lang="es-MX" sz="2400" dirty="0"/>
          </a:p>
        </p:txBody>
      </p:sp>
      <p:sp>
        <p:nvSpPr>
          <p:cNvPr id="4" name="2 Subtítulo"/>
          <p:cNvSpPr txBox="1">
            <a:spLocks/>
          </p:cNvSpPr>
          <p:nvPr/>
        </p:nvSpPr>
        <p:spPr>
          <a:xfrm>
            <a:off x="1000100" y="357166"/>
            <a:ext cx="7429552" cy="1143008"/>
          </a:xfrm>
          <a:prstGeom prst="rect">
            <a:avLst/>
          </a:prstGeom>
        </p:spPr>
        <p:txBody>
          <a:bodyPr vert="horz">
            <a:normAutofit fontScale="85000" lnSpcReduction="20000"/>
          </a:bodyPr>
          <a:lstStyle/>
          <a:p>
            <a:pPr marL="342900" marR="0" lvl="0" indent="-342900" algn="just" defTabSz="914400" rtl="0" eaLnBrk="1" fontAlgn="auto" latinLnBrk="0" hangingPunct="1">
              <a:lnSpc>
                <a:spcPct val="100000"/>
              </a:lnSpc>
              <a:spcBef>
                <a:spcPct val="20000"/>
              </a:spcBef>
              <a:spcAft>
                <a:spcPts val="0"/>
              </a:spcAft>
              <a:buClr>
                <a:schemeClr val="accent1"/>
              </a:buClr>
              <a:buSzPct val="70000"/>
              <a:tabLst/>
              <a:defRPr/>
            </a:pPr>
            <a:r>
              <a:rPr lang="es-MX" sz="3200" dirty="0" smtClean="0">
                <a:solidFill>
                  <a:schemeClr val="tx2"/>
                </a:solidFill>
              </a:rPr>
              <a:t>    Los actos de habla </a:t>
            </a:r>
            <a:r>
              <a:rPr lang="es-MX" sz="3200" dirty="0" smtClean="0">
                <a:solidFill>
                  <a:srgbClr val="FF0000"/>
                </a:solidFill>
              </a:rPr>
              <a:t>calcificados</a:t>
            </a:r>
            <a:r>
              <a:rPr lang="es-MX" sz="3200" dirty="0" smtClean="0">
                <a:solidFill>
                  <a:schemeClr val="tx2"/>
                </a:solidFill>
              </a:rPr>
              <a:t> acorde a su intencionalidad, están divididos en cinco tipos. </a:t>
            </a:r>
            <a:endParaRPr kumimoji="0" lang="es-MX" sz="32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018366"/>
          </a:xfrm>
        </p:spPr>
        <p:txBody>
          <a:bodyPr>
            <a:normAutofit fontScale="90000"/>
          </a:bodyPr>
          <a:lstStyle/>
          <a:p>
            <a:pPr algn="ctr"/>
            <a:r>
              <a:rPr lang="es-MX" i="1" dirty="0" smtClean="0">
                <a:effectLst>
                  <a:outerShdw blurRad="38100" dist="38100" dir="2700000" algn="tl">
                    <a:srgbClr val="000000">
                      <a:alpha val="43137"/>
                    </a:srgbClr>
                  </a:outerShdw>
                </a:effectLst>
              </a:rPr>
              <a:t>Principio de la </a:t>
            </a:r>
            <a:r>
              <a:rPr lang="es-MX" i="1" dirty="0" err="1" smtClean="0">
                <a:effectLst>
                  <a:outerShdw blurRad="38100" dist="38100" dir="2700000" algn="tl">
                    <a:srgbClr val="000000">
                      <a:alpha val="43137"/>
                    </a:srgbClr>
                  </a:outerShdw>
                </a:effectLst>
              </a:rPr>
              <a:t>expresabilidad</a:t>
            </a:r>
            <a:endParaRPr lang="es-MX" i="1" dirty="0">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457200" y="1214422"/>
            <a:ext cx="8229600" cy="5240386"/>
          </a:xfrm>
        </p:spPr>
        <p:txBody>
          <a:bodyPr>
            <a:normAutofit/>
          </a:bodyPr>
          <a:lstStyle/>
          <a:p>
            <a:pPr algn="just"/>
            <a:r>
              <a:rPr lang="es-MX" sz="2400" dirty="0" smtClean="0"/>
              <a:t>Aunque el lenguaje </a:t>
            </a:r>
            <a:r>
              <a:rPr lang="es-MX" sz="2400" dirty="0" smtClean="0">
                <a:solidFill>
                  <a:srgbClr val="FF0000"/>
                </a:solidFill>
              </a:rPr>
              <a:t>pude</a:t>
            </a:r>
            <a:r>
              <a:rPr lang="es-MX" sz="2400" dirty="0" smtClean="0"/>
              <a:t> no tener una sintaxis suficientemente rica para que se diga lo que se quiere decir, de igual forma existe la posibilidad de complementarlo haciéndolo suficientemente contundente para que el hablante logre expresarse. </a:t>
            </a:r>
            <a:endParaRPr lang="es-MX" sz="2400" dirty="0"/>
          </a:p>
        </p:txBody>
      </p:sp>
      <p:pic>
        <p:nvPicPr>
          <p:cNvPr id="1026" name="Picture 2"/>
          <p:cNvPicPr>
            <a:picLocks noChangeAspect="1" noChangeArrowheads="1"/>
          </p:cNvPicPr>
          <p:nvPr/>
        </p:nvPicPr>
        <p:blipFill>
          <a:blip r:embed="rId2"/>
          <a:srcRect/>
          <a:stretch>
            <a:fillRect/>
          </a:stretch>
        </p:blipFill>
        <p:spPr bwMode="auto">
          <a:xfrm>
            <a:off x="2357422" y="3643314"/>
            <a:ext cx="4286250" cy="2790825"/>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875490"/>
          </a:xfrm>
        </p:spPr>
        <p:txBody>
          <a:bodyPr>
            <a:normAutofit fontScale="90000"/>
          </a:bodyPr>
          <a:lstStyle/>
          <a:p>
            <a:r>
              <a:rPr lang="es-MX" dirty="0" smtClean="0"/>
              <a:t>Principio de la </a:t>
            </a:r>
            <a:r>
              <a:rPr lang="es-MX" dirty="0" err="1" smtClean="0"/>
              <a:t>expresabilidad</a:t>
            </a:r>
            <a:endParaRPr lang="es-MX" dirty="0"/>
          </a:p>
        </p:txBody>
      </p:sp>
      <p:sp>
        <p:nvSpPr>
          <p:cNvPr id="3" name="2 Marcador de contenido"/>
          <p:cNvSpPr>
            <a:spLocks noGrp="1"/>
          </p:cNvSpPr>
          <p:nvPr>
            <p:ph idx="1"/>
          </p:nvPr>
        </p:nvSpPr>
        <p:spPr>
          <a:xfrm>
            <a:off x="457200" y="1214422"/>
            <a:ext cx="8229600" cy="5240386"/>
          </a:xfrm>
        </p:spPr>
        <p:txBody>
          <a:bodyPr>
            <a:normAutofit/>
          </a:bodyPr>
          <a:lstStyle/>
          <a:p>
            <a:pPr algn="just"/>
            <a:r>
              <a:rPr lang="es-MX" sz="2400" dirty="0" smtClean="0"/>
              <a:t>El hecho de que en teoría sea posible </a:t>
            </a:r>
            <a:r>
              <a:rPr lang="es-MX" sz="2400" i="1" dirty="0" smtClean="0"/>
              <a:t>“decir lo que se quiere decir</a:t>
            </a:r>
            <a:r>
              <a:rPr lang="es-MX" sz="2400" dirty="0" smtClean="0"/>
              <a:t>”</a:t>
            </a:r>
            <a:r>
              <a:rPr lang="es-MX" sz="2400" dirty="0" smtClean="0">
                <a:solidFill>
                  <a:srgbClr val="FF0000"/>
                </a:solidFill>
              </a:rPr>
              <a:t>,</a:t>
            </a:r>
            <a:r>
              <a:rPr lang="es-MX" sz="2400" dirty="0" smtClean="0"/>
              <a:t> </a:t>
            </a:r>
            <a:r>
              <a:rPr lang="es-MX" sz="2400" dirty="0" smtClean="0"/>
              <a:t>no implica que sea posible producir en mis oyentes todos los efectos que intento producir.</a:t>
            </a:r>
          </a:p>
          <a:p>
            <a:pPr algn="just"/>
            <a:r>
              <a:rPr lang="es-MX" sz="2400" dirty="0" smtClean="0"/>
              <a:t>El que en teoría, “se pueda decir cualquier cosa”, no implica que cualquier cosa pueda </a:t>
            </a:r>
            <a:r>
              <a:rPr lang="es-MX" sz="2400" i="1" dirty="0" smtClean="0"/>
              <a:t>ser comprendida por otros</a:t>
            </a:r>
            <a:r>
              <a:rPr lang="es-MX" sz="2400" dirty="0" smtClean="0"/>
              <a:t>.</a:t>
            </a:r>
            <a:endParaRPr lang="es-MX" sz="2400" dirty="0"/>
          </a:p>
        </p:txBody>
      </p:sp>
      <p:pic>
        <p:nvPicPr>
          <p:cNvPr id="2050" name="Picture 2"/>
          <p:cNvPicPr>
            <a:picLocks noChangeAspect="1" noChangeArrowheads="1"/>
          </p:cNvPicPr>
          <p:nvPr/>
        </p:nvPicPr>
        <p:blipFill>
          <a:blip r:embed="rId2"/>
          <a:srcRect/>
          <a:stretch>
            <a:fillRect/>
          </a:stretch>
        </p:blipFill>
        <p:spPr bwMode="auto">
          <a:xfrm>
            <a:off x="2928926" y="4143380"/>
            <a:ext cx="3810000" cy="2533650"/>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2928934"/>
            <a:ext cx="8229600" cy="1256156"/>
          </a:xfrm>
        </p:spPr>
        <p:txBody>
          <a:bodyPr>
            <a:normAutofit fontScale="90000"/>
          </a:bodyPr>
          <a:lstStyle/>
          <a:p>
            <a:pPr algn="just"/>
            <a:r>
              <a:rPr lang="es-MX" dirty="0" smtClean="0"/>
              <a:t>“Hablar un lenguaje es tomar parte en una forma de conducta (altamente compleja) gobernada por reglas: aprender y dominar un lenguaje es aprender y haber dominado esas reglas”.</a:t>
            </a:r>
            <a:endParaRPr lang="es-MX"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4043362" cy="1399032"/>
          </a:xfrm>
        </p:spPr>
        <p:txBody>
          <a:bodyPr>
            <a:noAutofit/>
          </a:bodyPr>
          <a:lstStyle/>
          <a:p>
            <a:r>
              <a:rPr lang="es-MX" sz="2400" dirty="0" smtClean="0"/>
              <a:t>¿Qué es común y en que se diferencian los actos de habla a otro tipo de actos?</a:t>
            </a:r>
            <a:endParaRPr lang="es-MX" sz="2400" dirty="0"/>
          </a:p>
        </p:txBody>
      </p:sp>
      <p:sp>
        <p:nvSpPr>
          <p:cNvPr id="3" name="2 Marcador de contenido"/>
          <p:cNvSpPr>
            <a:spLocks noGrp="1"/>
          </p:cNvSpPr>
          <p:nvPr>
            <p:ph sz="half" idx="1"/>
          </p:nvPr>
        </p:nvSpPr>
        <p:spPr/>
        <p:txBody>
          <a:bodyPr>
            <a:normAutofit fontScale="92500"/>
          </a:bodyPr>
          <a:lstStyle/>
          <a:p>
            <a:pPr algn="just"/>
            <a:r>
              <a:rPr lang="es-MX" sz="2400" dirty="0" smtClean="0"/>
              <a:t>Lo que hace especial a los actos del habla es que tienen sentido</a:t>
            </a:r>
            <a:endParaRPr lang="es-MX" sz="2400" dirty="0"/>
          </a:p>
        </p:txBody>
      </p:sp>
      <p:sp>
        <p:nvSpPr>
          <p:cNvPr id="4" name="3 Marcador de contenido"/>
          <p:cNvSpPr>
            <a:spLocks noGrp="1"/>
          </p:cNvSpPr>
          <p:nvPr>
            <p:ph sz="half" idx="2"/>
          </p:nvPr>
        </p:nvSpPr>
        <p:spPr/>
        <p:txBody>
          <a:bodyPr>
            <a:normAutofit fontScale="92500"/>
          </a:bodyPr>
          <a:lstStyle/>
          <a:p>
            <a:pPr algn="just"/>
            <a:r>
              <a:rPr lang="es-MX" dirty="0" smtClean="0"/>
              <a:t>Con ello se entiende que el acto del habla de “dar una orden” no solo tiene pro objeto el emitir la frase y que esta sea comprendida por otro, sino que además ésta posee una condición de satisfacción en sí misma, que es la “obediencia”.</a:t>
            </a:r>
            <a:endParaRPr lang="es-MX" dirty="0"/>
          </a:p>
        </p:txBody>
      </p:sp>
      <p:pic>
        <p:nvPicPr>
          <p:cNvPr id="3074" name="Picture 2"/>
          <p:cNvPicPr>
            <a:picLocks noChangeAspect="1" noChangeArrowheads="1"/>
          </p:cNvPicPr>
          <p:nvPr/>
        </p:nvPicPr>
        <p:blipFill>
          <a:blip r:embed="rId2"/>
          <a:srcRect/>
          <a:stretch>
            <a:fillRect/>
          </a:stretch>
        </p:blipFill>
        <p:spPr bwMode="auto">
          <a:xfrm>
            <a:off x="1285852" y="3357562"/>
            <a:ext cx="2690810" cy="2488461"/>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161242"/>
          </a:xfrm>
        </p:spPr>
        <p:txBody>
          <a:bodyPr/>
          <a:lstStyle/>
          <a:p>
            <a:r>
              <a:rPr lang="es-MX" dirty="0" err="1" smtClean="0"/>
              <a:t>Jürgen</a:t>
            </a:r>
            <a:r>
              <a:rPr lang="es-MX" dirty="0" smtClean="0"/>
              <a:t> Habermas</a:t>
            </a:r>
            <a:endParaRPr lang="es-MX" dirty="0"/>
          </a:p>
        </p:txBody>
      </p:sp>
      <p:graphicFrame>
        <p:nvGraphicFramePr>
          <p:cNvPr id="6" name="5 Marcador de contenido"/>
          <p:cNvGraphicFramePr>
            <a:graphicFrameLocks noGrp="1"/>
          </p:cNvGraphicFramePr>
          <p:nvPr>
            <p:ph idx="1"/>
          </p:nvPr>
        </p:nvGraphicFramePr>
        <p:xfrm>
          <a:off x="457200" y="1882775"/>
          <a:ext cx="8229600" cy="1651000"/>
        </p:xfrm>
        <a:graphic>
          <a:graphicData uri="http://schemas.openxmlformats.org/drawingml/2006/table">
            <a:tbl>
              <a:tblPr firstRow="1" bandRow="1">
                <a:tableStyleId>{7DF18680-E054-41AD-8BC1-D1AEF772440D}</a:tableStyleId>
              </a:tblPr>
              <a:tblGrid>
                <a:gridCol w="2743200"/>
                <a:gridCol w="2743200"/>
                <a:gridCol w="2743200"/>
              </a:tblGrid>
              <a:tr h="370840">
                <a:tc>
                  <a:txBody>
                    <a:bodyPr/>
                    <a:lstStyle/>
                    <a:p>
                      <a:r>
                        <a:rPr lang="es-MX" dirty="0" smtClean="0"/>
                        <a:t>Orientación Ámbito</a:t>
                      </a:r>
                      <a:endParaRPr lang="es-MX" dirty="0"/>
                    </a:p>
                  </a:txBody>
                  <a:tcPr/>
                </a:tc>
                <a:tc>
                  <a:txBody>
                    <a:bodyPr/>
                    <a:lstStyle/>
                    <a:p>
                      <a:r>
                        <a:rPr lang="es-MX" dirty="0" smtClean="0"/>
                        <a:t>Orientada al éxito</a:t>
                      </a:r>
                      <a:r>
                        <a:rPr lang="es-MX" baseline="0" dirty="0" smtClean="0"/>
                        <a:t> egocéntrico</a:t>
                      </a:r>
                      <a:endParaRPr lang="es-MX" dirty="0"/>
                    </a:p>
                  </a:txBody>
                  <a:tcPr/>
                </a:tc>
                <a:tc>
                  <a:txBody>
                    <a:bodyPr/>
                    <a:lstStyle/>
                    <a:p>
                      <a:r>
                        <a:rPr lang="es-MX" dirty="0" smtClean="0"/>
                        <a:t>Orientada al entendimiento</a:t>
                      </a:r>
                      <a:endParaRPr lang="es-MX" dirty="0"/>
                    </a:p>
                  </a:txBody>
                  <a:tcPr/>
                </a:tc>
              </a:tr>
              <a:tr h="370840">
                <a:tc>
                  <a:txBody>
                    <a:bodyPr/>
                    <a:lstStyle/>
                    <a:p>
                      <a:r>
                        <a:rPr lang="es-MX" dirty="0" smtClean="0"/>
                        <a:t>No social</a:t>
                      </a:r>
                      <a:endParaRPr lang="es-MX" dirty="0"/>
                    </a:p>
                  </a:txBody>
                  <a:tcPr/>
                </a:tc>
                <a:tc>
                  <a:txBody>
                    <a:bodyPr/>
                    <a:lstStyle/>
                    <a:p>
                      <a:r>
                        <a:rPr lang="es-MX" dirty="0" smtClean="0"/>
                        <a:t>Instrumental</a:t>
                      </a:r>
                      <a:endParaRPr lang="es-MX" dirty="0"/>
                    </a:p>
                  </a:txBody>
                  <a:tcPr/>
                </a:tc>
                <a:tc>
                  <a:txBody>
                    <a:bodyPr/>
                    <a:lstStyle/>
                    <a:p>
                      <a:r>
                        <a:rPr lang="es-MX" dirty="0" smtClean="0"/>
                        <a:t>---------------------------</a:t>
                      </a:r>
                      <a:endParaRPr lang="es-MX" dirty="0"/>
                    </a:p>
                  </a:txBody>
                  <a:tcPr/>
                </a:tc>
              </a:tr>
              <a:tr h="370840">
                <a:tc>
                  <a:txBody>
                    <a:bodyPr/>
                    <a:lstStyle/>
                    <a:p>
                      <a:endParaRPr lang="es-MX" dirty="0" smtClean="0"/>
                    </a:p>
                    <a:p>
                      <a:r>
                        <a:rPr lang="es-MX" dirty="0" smtClean="0"/>
                        <a:t>Social</a:t>
                      </a:r>
                      <a:endParaRPr lang="es-MX" dirty="0"/>
                    </a:p>
                  </a:txBody>
                  <a:tcPr/>
                </a:tc>
                <a:tc>
                  <a:txBody>
                    <a:bodyPr/>
                    <a:lstStyle/>
                    <a:p>
                      <a:r>
                        <a:rPr lang="es-MX" dirty="0" smtClean="0"/>
                        <a:t>Estratégica</a:t>
                      </a:r>
                      <a:endParaRPr lang="es-MX" dirty="0"/>
                    </a:p>
                  </a:txBody>
                  <a:tcPr/>
                </a:tc>
                <a:tc>
                  <a:txBody>
                    <a:bodyPr/>
                    <a:lstStyle/>
                    <a:p>
                      <a:r>
                        <a:rPr lang="es-MX" dirty="0" smtClean="0"/>
                        <a:t>Comunicativa</a:t>
                      </a:r>
                      <a:endParaRPr lang="es-MX" dirty="0"/>
                    </a:p>
                  </a:txBody>
                  <a:tcPr/>
                </a:tc>
              </a:tr>
            </a:tbl>
          </a:graphicData>
        </a:graphic>
      </p:graphicFrame>
      <p:pic>
        <p:nvPicPr>
          <p:cNvPr id="5122" name="Picture 2"/>
          <p:cNvPicPr>
            <a:picLocks noChangeAspect="1" noChangeArrowheads="1"/>
          </p:cNvPicPr>
          <p:nvPr/>
        </p:nvPicPr>
        <p:blipFill>
          <a:blip r:embed="rId2" cstate="print"/>
          <a:srcRect/>
          <a:stretch>
            <a:fillRect/>
          </a:stretch>
        </p:blipFill>
        <p:spPr bwMode="auto">
          <a:xfrm>
            <a:off x="7270590" y="0"/>
            <a:ext cx="1651957" cy="1785926"/>
          </a:xfrm>
          <a:prstGeom prst="rect">
            <a:avLst/>
          </a:prstGeom>
          <a:noFill/>
          <a:ln w="9525">
            <a:noFill/>
            <a:miter lim="800000"/>
            <a:headEnd/>
            <a:tailEnd/>
          </a:ln>
          <a:effectLst/>
        </p:spPr>
      </p:pic>
      <p:sp>
        <p:nvSpPr>
          <p:cNvPr id="5" name="2 Subtítulo"/>
          <p:cNvSpPr txBox="1">
            <a:spLocks/>
          </p:cNvSpPr>
          <p:nvPr/>
        </p:nvSpPr>
        <p:spPr>
          <a:xfrm>
            <a:off x="285720" y="1142984"/>
            <a:ext cx="7143800" cy="428628"/>
          </a:xfrm>
          <a:prstGeom prst="rect">
            <a:avLst/>
          </a:prstGeom>
        </p:spPr>
        <p:txBody>
          <a:bodyPr vert="horz">
            <a:noAutofit/>
          </a:bodyPr>
          <a:lstStyle/>
          <a:p>
            <a:pPr marL="342900" marR="0" lvl="0" indent="-342900" algn="just" defTabSz="914400" rtl="0" eaLnBrk="1" fontAlgn="auto" latinLnBrk="0" hangingPunct="1">
              <a:lnSpc>
                <a:spcPct val="100000"/>
              </a:lnSpc>
              <a:spcBef>
                <a:spcPct val="20000"/>
              </a:spcBef>
              <a:spcAft>
                <a:spcPts val="0"/>
              </a:spcAft>
              <a:buClr>
                <a:schemeClr val="accent1"/>
              </a:buClr>
              <a:buSzPct val="70000"/>
              <a:tabLst/>
              <a:defRPr/>
            </a:pPr>
            <a:r>
              <a:rPr kumimoji="0" lang="es-MX" sz="2000" b="0" i="0" u="none" strike="noStrike" kern="1200" cap="none" spc="0" normalizeH="0" baseline="0" noProof="0" dirty="0" smtClean="0">
                <a:ln>
                  <a:noFill/>
                </a:ln>
                <a:solidFill>
                  <a:schemeClr val="tx2"/>
                </a:solidFill>
                <a:effectLst/>
                <a:uLnTx/>
                <a:uFillTx/>
                <a:latin typeface="+mn-lt"/>
                <a:ea typeface="+mn-ea"/>
                <a:cs typeface="+mn-cs"/>
              </a:rPr>
              <a:t>El</a:t>
            </a:r>
            <a:r>
              <a:rPr kumimoji="0" lang="es-MX" sz="2000" b="0" i="0" u="none" strike="noStrike" kern="1200" cap="none" spc="0" normalizeH="0" noProof="0" dirty="0" smtClean="0">
                <a:ln>
                  <a:noFill/>
                </a:ln>
                <a:solidFill>
                  <a:schemeClr val="tx2"/>
                </a:solidFill>
                <a:effectLst/>
                <a:uLnTx/>
                <a:uFillTx/>
                <a:latin typeface="+mn-lt"/>
                <a:ea typeface="+mn-ea"/>
                <a:cs typeface="+mn-cs"/>
              </a:rPr>
              <a:t> fin (</a:t>
            </a:r>
            <a:r>
              <a:rPr kumimoji="0" lang="es-MX" sz="2000" b="0" i="0" u="none" strike="noStrike" kern="1200" cap="none" spc="0" normalizeH="0" noProof="0" dirty="0" err="1" smtClean="0">
                <a:ln>
                  <a:noFill/>
                </a:ln>
                <a:solidFill>
                  <a:schemeClr val="tx2"/>
                </a:solidFill>
                <a:effectLst/>
                <a:uLnTx/>
                <a:uFillTx/>
                <a:latin typeface="+mn-lt"/>
                <a:ea typeface="+mn-ea"/>
                <a:cs typeface="+mn-cs"/>
              </a:rPr>
              <a:t>telos</a:t>
            </a:r>
            <a:r>
              <a:rPr kumimoji="0" lang="es-MX" sz="2000" b="0" i="0" u="none" strike="noStrike" kern="1200" cap="none" spc="0" normalizeH="0" noProof="0" dirty="0" smtClean="0">
                <a:ln>
                  <a:noFill/>
                </a:ln>
                <a:solidFill>
                  <a:schemeClr val="tx2"/>
                </a:solidFill>
                <a:effectLst/>
                <a:uLnTx/>
                <a:uFillTx/>
                <a:latin typeface="+mn-lt"/>
                <a:ea typeface="+mn-ea"/>
                <a:cs typeface="+mn-cs"/>
              </a:rPr>
              <a:t>) del lenguaje es el entendimiento.</a:t>
            </a:r>
            <a:endParaRPr kumimoji="0" lang="es-MX" sz="2000" b="0" i="0" u="none" strike="noStrike" kern="1200" cap="none" spc="0" normalizeH="0" baseline="0" noProof="0" dirty="0">
              <a:ln>
                <a:noFill/>
              </a:ln>
              <a:solidFill>
                <a:schemeClr val="tx2"/>
              </a:solidFill>
              <a:effectLst/>
              <a:uLnTx/>
              <a:uFillTx/>
              <a:latin typeface="+mn-lt"/>
              <a:ea typeface="+mn-ea"/>
              <a:cs typeface="+mn-cs"/>
            </a:endParaRPr>
          </a:p>
        </p:txBody>
      </p:sp>
      <p:sp>
        <p:nvSpPr>
          <p:cNvPr id="7" name="2 Marcador de contenido"/>
          <p:cNvSpPr txBox="1">
            <a:spLocks/>
          </p:cNvSpPr>
          <p:nvPr/>
        </p:nvSpPr>
        <p:spPr>
          <a:xfrm>
            <a:off x="571472" y="4143380"/>
            <a:ext cx="8258204" cy="2500330"/>
          </a:xfrm>
          <a:prstGeom prst="rect">
            <a:avLst/>
          </a:prstGeom>
        </p:spPr>
        <p:txBody>
          <a:bodyPr vert="horz" anchor="t">
            <a:normAutofit/>
          </a:bodyPr>
          <a:lstStyle/>
          <a:p>
            <a:pPr marL="448056" marR="0" lvl="0" indent="-384048" algn="just"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s-MX"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1 Título"/>
          <p:cNvSpPr txBox="1">
            <a:spLocks/>
          </p:cNvSpPr>
          <p:nvPr/>
        </p:nvSpPr>
        <p:spPr>
          <a:xfrm>
            <a:off x="428596" y="3571876"/>
            <a:ext cx="7643866" cy="571504"/>
          </a:xfrm>
          <a:prstGeom prst="rect">
            <a:avLst/>
          </a:prstGeom>
        </p:spPr>
        <p:txBody>
          <a:bodyPr vert="horz" anchor="ctr">
            <a:normAutofit fontScale="62500" lnSpcReduction="20000"/>
          </a:bodyPr>
          <a:lstStyle/>
          <a:p>
            <a:pPr marL="484632" marR="0" lvl="0" indent="0" algn="l" defTabSz="914400" rtl="0" eaLnBrk="1" fontAlgn="auto" latinLnBrk="0" hangingPunct="1">
              <a:lnSpc>
                <a:spcPct val="100000"/>
              </a:lnSpc>
              <a:spcBef>
                <a:spcPct val="0"/>
              </a:spcBef>
              <a:spcAft>
                <a:spcPts val="0"/>
              </a:spcAft>
              <a:buClrTx/>
              <a:buSzTx/>
              <a:buFontTx/>
              <a:buNone/>
              <a:tabLst/>
              <a:defRPr/>
            </a:pPr>
            <a:r>
              <a:rPr kumimoji="0" lang="es-MX" sz="4200" b="0" i="0" u="none" strike="noStrike" kern="1200" cap="none" spc="0" normalizeH="0" baseline="0" noProof="0" dirty="0"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rPr>
              <a:t>La tipología resultante permite distinguir:</a:t>
            </a:r>
            <a:endParaRPr kumimoji="0" lang="es-MX" sz="4200" b="0" i="0" u="none" strike="noStrike" kern="1200" cap="none" spc="0" normalizeH="0" baseline="0" noProof="0" dirty="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endParaRPr>
          </a:p>
        </p:txBody>
      </p:sp>
      <p:sp>
        <p:nvSpPr>
          <p:cNvPr id="11" name="2 Marcador de contenido"/>
          <p:cNvSpPr txBox="1">
            <a:spLocks/>
          </p:cNvSpPr>
          <p:nvPr/>
        </p:nvSpPr>
        <p:spPr>
          <a:xfrm>
            <a:off x="457200" y="4071942"/>
            <a:ext cx="8472518" cy="2500330"/>
          </a:xfrm>
          <a:prstGeom prst="rect">
            <a:avLst/>
          </a:prstGeom>
        </p:spPr>
        <p:txBody>
          <a:bodyPr vert="horz" anchor="t">
            <a:normAutofit fontScale="92500"/>
          </a:bodyPr>
          <a:lstStyle/>
          <a:p>
            <a:pPr marL="448056" marR="0" lvl="0" indent="-384048" algn="just"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MX" sz="2400" b="0" i="0" u="none" strike="noStrike" kern="1200" cap="none" spc="0" normalizeH="0" baseline="0" noProof="0" dirty="0" smtClean="0">
                <a:ln>
                  <a:noFill/>
                </a:ln>
                <a:solidFill>
                  <a:schemeClr val="tx1"/>
                </a:solidFill>
                <a:effectLst/>
                <a:uLnTx/>
                <a:uFillTx/>
                <a:latin typeface="+mn-lt"/>
                <a:ea typeface="+mn-ea"/>
                <a:cs typeface="+mn-cs"/>
              </a:rPr>
              <a:t>Acción</a:t>
            </a:r>
            <a:r>
              <a:rPr kumimoji="0" lang="es-MX" sz="2400" b="0" i="0" u="none" strike="noStrike" kern="1200" cap="none" spc="0" normalizeH="0" noProof="0" dirty="0" smtClean="0">
                <a:ln>
                  <a:noFill/>
                </a:ln>
                <a:solidFill>
                  <a:schemeClr val="tx1"/>
                </a:solidFill>
                <a:effectLst/>
                <a:uLnTx/>
                <a:uFillTx/>
                <a:latin typeface="+mn-lt"/>
                <a:ea typeface="+mn-ea"/>
                <a:cs typeface="+mn-cs"/>
              </a:rPr>
              <a:t> instrumental: se ajusta a reglas técnicas y busca una adaptación instrumental en el mundo físico.</a:t>
            </a:r>
          </a:p>
          <a:p>
            <a:pPr marL="448056" marR="0" lvl="0" indent="-384048" algn="just"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s-MX" sz="2400" b="0" i="0" u="none" strike="noStrike" kern="1200" cap="none" spc="0" normalizeH="0" baseline="0" noProof="0" dirty="0" smtClean="0">
                <a:ln>
                  <a:noFill/>
                </a:ln>
                <a:solidFill>
                  <a:schemeClr val="tx1"/>
                </a:solidFill>
                <a:effectLst/>
                <a:uLnTx/>
                <a:uFillTx/>
                <a:latin typeface="+mn-lt"/>
                <a:ea typeface="+mn-ea"/>
                <a:cs typeface="+mn-cs"/>
              </a:rPr>
              <a:t>Acción estratégica: sigue las reglas racionales</a:t>
            </a:r>
            <a:r>
              <a:rPr kumimoji="0" lang="es-MX" sz="2400" b="0" i="0" u="none" strike="noStrike" kern="1200" cap="none" spc="0" normalizeH="0" noProof="0" dirty="0" smtClean="0">
                <a:ln>
                  <a:noFill/>
                </a:ln>
                <a:solidFill>
                  <a:schemeClr val="tx1"/>
                </a:solidFill>
                <a:effectLst/>
                <a:uLnTx/>
                <a:uFillTx/>
                <a:latin typeface="+mn-lt"/>
                <a:ea typeface="+mn-ea"/>
                <a:cs typeface="+mn-cs"/>
              </a:rPr>
              <a:t> y busca influir sobre las acciones de un acto radical.</a:t>
            </a:r>
          </a:p>
          <a:p>
            <a:pPr marL="448056" marR="0" lvl="0" indent="-384048" algn="just"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lang="es-MX" sz="2400" baseline="0" dirty="0" smtClean="0"/>
              <a:t>Acción</a:t>
            </a:r>
            <a:r>
              <a:rPr lang="es-MX" sz="2400" dirty="0" smtClean="0"/>
              <a:t> comunicativa: orientada a la producción de un acuerdo entre actores.</a:t>
            </a:r>
            <a:endParaRPr kumimoji="0" lang="es-MX"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28604"/>
            <a:ext cx="8229600" cy="6026204"/>
          </a:xfrm>
        </p:spPr>
        <p:txBody>
          <a:bodyPr>
            <a:normAutofit fontScale="92500" lnSpcReduction="10000"/>
          </a:bodyPr>
          <a:lstStyle/>
          <a:p>
            <a:r>
              <a:rPr lang="es-MX" sz="2400" dirty="0" smtClean="0"/>
              <a:t>Sugiere que la finalidad de la comunicación es el entendimiento. Se llega a un acuerdo cuando los hablantes se entienden entre si a través de la acción comunicativa.</a:t>
            </a:r>
          </a:p>
          <a:p>
            <a:pPr algn="just"/>
            <a:r>
              <a:rPr lang="es-MX" sz="2400" dirty="0" smtClean="0"/>
              <a:t>La pretensión de la validez de los actos de habla </a:t>
            </a:r>
            <a:r>
              <a:rPr lang="es-MX" sz="2400" dirty="0" err="1" smtClean="0"/>
              <a:t>ilocucionarios</a:t>
            </a:r>
            <a:r>
              <a:rPr lang="es-MX" sz="2400" dirty="0" smtClean="0"/>
              <a:t> </a:t>
            </a:r>
            <a:r>
              <a:rPr lang="es-MX" sz="2400" dirty="0" err="1" smtClean="0"/>
              <a:t>constatativos</a:t>
            </a:r>
            <a:r>
              <a:rPr lang="es-MX" sz="2400" dirty="0" smtClean="0"/>
              <a:t>, expresivos y regulativos se encuentran referidas a la verdad, veracidad y rectitud de lo expresado. Dichas pretensiones de validez son susceptibles de critica, es decir, pueden ser aceptados o rechazadas, se obtiene el consenso alcanzado comunicativamente entre hombres racionales. </a:t>
            </a:r>
          </a:p>
          <a:p>
            <a:pPr algn="just"/>
            <a:r>
              <a:rPr lang="es-MX" sz="2400" dirty="0" smtClean="0"/>
              <a:t>Propone el concepto de “mundo de vida” como aquel horizonte contextualizador a partir del cual los participantes en la comunicación se </a:t>
            </a:r>
            <a:r>
              <a:rPr lang="es-MX" sz="2400" smtClean="0"/>
              <a:t>entienden   entre </a:t>
            </a:r>
            <a:r>
              <a:rPr lang="es-MX" sz="2400" dirty="0" smtClean="0"/>
              <a:t>si sobre algo, permitiendo el entendimiento. La acción comunicativa se sustenta ene l mundo de la vida y éste, a su vez, permite la reproducción de la acción comunicativa.</a:t>
            </a:r>
            <a:endParaRPr lang="es-MX" sz="2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ío">
  <a:themeElements>
    <a:clrScheme name="Brí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391</TotalTime>
  <Words>1352</Words>
  <Application>Microsoft Macintosh PowerPoint</Application>
  <PresentationFormat>Presentación en pantalla (4:3)</PresentationFormat>
  <Paragraphs>74</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Brío</vt:lpstr>
      <vt:lpstr>Capitulo II teorías de la comunicación humana</vt:lpstr>
      <vt:lpstr>Jhon L. austin </vt:lpstr>
      <vt:lpstr>“Distinguimos el acto locucionario que posee significado; el acto ilocucionario, que posee una cierta fuerza al decir algo; y el acto perlocucionario, que consiste en lograr ciertos efectos por (el hecho de) decir algo”</vt:lpstr>
      <vt:lpstr>Presentación de PowerPoint</vt:lpstr>
      <vt:lpstr>Presentación de PowerPoint</vt:lpstr>
      <vt:lpstr>Presentación de PowerPoint</vt:lpstr>
      <vt:lpstr>“Esta doctrina difiere de la que han sostenido los pragmatistas, para quienes verdadero es lo que da buenos resultados, etc. La verdad o falsedad de un enunciado no depende únicamente del significado de las palabras, sino también del tipo de actos que, al emitirlas, estamos realizando y de las circunstancias en que lo realizamos”.</vt:lpstr>
      <vt:lpstr>Martín Heidegger</vt:lpstr>
      <vt:lpstr>El lenguaje es la morada del ser</vt:lpstr>
      <vt:lpstr>¿Qué se entiende por hablar?</vt:lpstr>
      <vt:lpstr>El lenguaje no es solo la expresión de nuestros pensamientos internos.   “El lenguaje habla”</vt:lpstr>
      <vt:lpstr>Presentación de PowerPoint</vt:lpstr>
      <vt:lpstr>La tecnificación del lenguaje</vt:lpstr>
      <vt:lpstr>El Quiebre de la tranparencia</vt:lpstr>
      <vt:lpstr>Jhon Searle </vt:lpstr>
      <vt:lpstr>Los dos mas grandes aportes de Searle para la comunicación </vt:lpstr>
      <vt:lpstr>Presentación de PowerPoint</vt:lpstr>
      <vt:lpstr>Principio de la expresabilidad</vt:lpstr>
      <vt:lpstr>Principio de la expresabilidad</vt:lpstr>
      <vt:lpstr>“Hablar un lenguaje es tomar parte en una forma de conducta (altamente compleja) gobernada por reglas: aprender y dominar un lenguaje es aprender y haber dominado esas reglas”.</vt:lpstr>
      <vt:lpstr>¿Qué es común y en que se diferencian los actos de habla a otro tipo de actos?</vt:lpstr>
      <vt:lpstr>Jürgen Habermas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hp</dc:creator>
  <cp:lastModifiedBy>Octavio Islas</cp:lastModifiedBy>
  <cp:revision>39</cp:revision>
  <dcterms:created xsi:type="dcterms:W3CDTF">2012-01-26T01:38:22Z</dcterms:created>
  <dcterms:modified xsi:type="dcterms:W3CDTF">2012-02-23T18:17:19Z</dcterms:modified>
</cp:coreProperties>
</file>