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59" r:id="rId4"/>
    <p:sldId id="258" r:id="rId5"/>
    <p:sldId id="261" r:id="rId6"/>
    <p:sldId id="260" r:id="rId7"/>
    <p:sldId id="265" r:id="rId8"/>
    <p:sldId id="263" r:id="rId9"/>
    <p:sldId id="264"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7" d="100"/>
          <a:sy n="87" d="100"/>
        </p:scale>
        <p:origin x="-76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s-ES_tradnl" smtClean="0"/>
              <a:t>Clic para editar título</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miércoles 18 de abril de 2012</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‹Nr.›</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Content Placeholder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t>miércoles 18 de abril de 2012</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s-ES_tradnl" smtClean="0"/>
              <a:t>Clic para editar título</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9933D019-A32C-4EAD-B8E6-DBDA699692FD}" type="datetime2">
              <a:rPr lang="en-US" smtClean="0"/>
              <a:t>miércoles 18 de abril de 2012</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‹Nr.›</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miércoles 18 de abril de 2012</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 para editar título</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miércoles 18 de abril de 2012</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‹Nr.›</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t>miércoles 18 de abril de 2012</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miércoles 18 de abril de 2012</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s-ES_tradnl" smtClean="0"/>
              <a:t>Clic para editar título</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3FE976D3-5B7F-4300-ABED-C91F1B2AE209}" type="datetime2">
              <a:rPr lang="en-US" smtClean="0"/>
              <a:t>miércoles 18 de abril de 2012</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‹Nr.›</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s-ES_tradnl" smtClean="0"/>
              <a:t>Clic para editar título</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EBDC1E59-17DD-41CE-97CA-624A472382D4}" type="datetime2">
              <a:rPr lang="en-US" smtClean="0"/>
              <a:t>miércoles 18 de abril de 2012</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t>miércoles 18 de abril de 2012</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s-ES_tradnl" smtClean="0"/>
              <a:t>Clic para editar título</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miércoles 18 de abril de 2012</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s-ES_tradnl" smtClean="0"/>
              <a:t>Clic para editar título</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miércoles 18 de abril de 2012</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‹Nr.›</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definicion.de/figura/"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sz="3200" b="1" dirty="0"/>
              <a:t>Las campañas persuasivas y los medios masivos de comunicación</a:t>
            </a:r>
            <a:r>
              <a:rPr lang="es-ES" sz="3200" dirty="0"/>
              <a:t/>
            </a:r>
            <a:br>
              <a:rPr lang="es-ES" sz="3200" dirty="0"/>
            </a:br>
            <a:endParaRPr lang="es-ES" sz="3200" dirty="0"/>
          </a:p>
        </p:txBody>
      </p:sp>
      <p:pic>
        <p:nvPicPr>
          <p:cNvPr id="4" name="Imagen 3" descr="heinz-magazine-advertisement-usa-191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9212" y="3454050"/>
            <a:ext cx="2414191" cy="3214160"/>
          </a:xfrm>
          <a:prstGeom prst="rect">
            <a:avLst/>
          </a:prstGeom>
        </p:spPr>
      </p:pic>
      <p:sp>
        <p:nvSpPr>
          <p:cNvPr id="3" name="CuadroTexto 2"/>
          <p:cNvSpPr txBox="1"/>
          <p:nvPr/>
        </p:nvSpPr>
        <p:spPr>
          <a:xfrm>
            <a:off x="5868510" y="3854203"/>
            <a:ext cx="2665890" cy="1477328"/>
          </a:xfrm>
          <a:prstGeom prst="rect">
            <a:avLst/>
          </a:prstGeom>
          <a:noFill/>
        </p:spPr>
        <p:txBody>
          <a:bodyPr wrap="square" rtlCol="0">
            <a:spAutoFit/>
          </a:bodyPr>
          <a:lstStyle/>
          <a:p>
            <a:r>
              <a:rPr lang="es-ES" dirty="0" err="1" smtClean="0"/>
              <a:t>Jessi</a:t>
            </a:r>
            <a:r>
              <a:rPr lang="es-ES" dirty="0" smtClean="0"/>
              <a:t> Arenas</a:t>
            </a:r>
          </a:p>
          <a:p>
            <a:r>
              <a:rPr lang="es-ES" dirty="0" smtClean="0"/>
              <a:t>Karen Cervantes</a:t>
            </a:r>
          </a:p>
          <a:p>
            <a:r>
              <a:rPr lang="es-ES" dirty="0" smtClean="0"/>
              <a:t>Regina Mitre</a:t>
            </a:r>
          </a:p>
          <a:p>
            <a:r>
              <a:rPr lang="es-ES" dirty="0" smtClean="0"/>
              <a:t>Luis Medina</a:t>
            </a:r>
          </a:p>
          <a:p>
            <a:r>
              <a:rPr lang="es-ES" dirty="0" smtClean="0"/>
              <a:t>Ra</a:t>
            </a:r>
            <a:r>
              <a:rPr lang="es-ES" dirty="0" smtClean="0"/>
              <a:t>úl </a:t>
            </a:r>
            <a:r>
              <a:rPr lang="es-ES" dirty="0" err="1" smtClean="0"/>
              <a:t>Uraga</a:t>
            </a:r>
            <a:endParaRPr lang="es-ES" dirty="0"/>
          </a:p>
        </p:txBody>
      </p:sp>
    </p:spTree>
    <p:extLst>
      <p:ext uri="{BB962C8B-B14F-4D97-AF65-F5344CB8AC3E}">
        <p14:creationId xmlns:p14="http://schemas.microsoft.com/office/powerpoint/2010/main" val="3333884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Definición de campaña persuasiva</a:t>
            </a:r>
            <a:br>
              <a:rPr lang="es-ES" dirty="0"/>
            </a:br>
            <a:endParaRPr lang="es-ES" dirty="0"/>
          </a:p>
        </p:txBody>
      </p:sp>
      <p:sp>
        <p:nvSpPr>
          <p:cNvPr id="3" name="Marcador de contenido 2"/>
          <p:cNvSpPr>
            <a:spLocks noGrp="1"/>
          </p:cNvSpPr>
          <p:nvPr>
            <p:ph idx="1"/>
          </p:nvPr>
        </p:nvSpPr>
        <p:spPr>
          <a:xfrm>
            <a:off x="457200" y="1600200"/>
            <a:ext cx="5279926" cy="4876800"/>
          </a:xfrm>
        </p:spPr>
        <p:txBody>
          <a:bodyPr>
            <a:normAutofit lnSpcReduction="10000"/>
          </a:bodyPr>
          <a:lstStyle/>
          <a:p>
            <a:pPr marL="0" indent="0" algn="just">
              <a:buNone/>
            </a:pPr>
            <a:r>
              <a:rPr lang="es-ES" b="1" dirty="0" smtClean="0"/>
              <a:t>CAMPAÑA:</a:t>
            </a:r>
          </a:p>
          <a:p>
            <a:pPr marL="0" indent="0" algn="just">
              <a:buNone/>
            </a:pPr>
            <a:endParaRPr lang="es-ES" dirty="0"/>
          </a:p>
          <a:p>
            <a:pPr marL="0" indent="0" algn="just">
              <a:buNone/>
            </a:pPr>
            <a:r>
              <a:rPr lang="es-ES" dirty="0" smtClean="0"/>
              <a:t>La </a:t>
            </a:r>
            <a:r>
              <a:rPr lang="es-ES" dirty="0"/>
              <a:t>palabra campaña tiene un origen bélico, que designa actividades militares ininterrumpidas. Este término fue adoptado por la industria de la publicidad con el significado de </a:t>
            </a:r>
            <a:r>
              <a:rPr lang="es-ES" b="1" dirty="0"/>
              <a:t>“un plan extenso para una serie de anuncios diferentes, pero relacionados, que aparecen en diversos medios durante un periodo específico”</a:t>
            </a:r>
            <a:r>
              <a:rPr lang="es-ES" dirty="0"/>
              <a:t>( Wells, </a:t>
            </a:r>
            <a:r>
              <a:rPr lang="es-ES" dirty="0" err="1"/>
              <a:t>Burnett</a:t>
            </a:r>
            <a:r>
              <a:rPr lang="es-ES" dirty="0"/>
              <a:t> y </a:t>
            </a:r>
            <a:r>
              <a:rPr lang="es-ES" dirty="0" err="1"/>
              <a:t>Miortary</a:t>
            </a:r>
            <a:r>
              <a:rPr lang="es-ES" dirty="0"/>
              <a:t>, 1996).</a:t>
            </a:r>
          </a:p>
        </p:txBody>
      </p:sp>
      <p:pic>
        <p:nvPicPr>
          <p:cNvPr id="5" name="Imagen 4" descr="Benetton-advertisement-jp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6682" y="2279709"/>
            <a:ext cx="2807166" cy="3965122"/>
          </a:xfrm>
          <a:prstGeom prst="rect">
            <a:avLst/>
          </a:prstGeom>
        </p:spPr>
      </p:pic>
    </p:spTree>
    <p:extLst>
      <p:ext uri="{BB962C8B-B14F-4D97-AF65-F5344CB8AC3E}">
        <p14:creationId xmlns:p14="http://schemas.microsoft.com/office/powerpoint/2010/main" val="3288611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Definición de campaña persuasiva</a:t>
            </a:r>
            <a:br>
              <a:rPr lang="es-ES" dirty="0"/>
            </a:br>
            <a:endParaRPr lang="es-ES" dirty="0"/>
          </a:p>
        </p:txBody>
      </p:sp>
      <p:sp>
        <p:nvSpPr>
          <p:cNvPr id="3" name="Marcador de contenido 2"/>
          <p:cNvSpPr>
            <a:spLocks noGrp="1"/>
          </p:cNvSpPr>
          <p:nvPr>
            <p:ph idx="1"/>
          </p:nvPr>
        </p:nvSpPr>
        <p:spPr>
          <a:xfrm>
            <a:off x="457199" y="1600200"/>
            <a:ext cx="8053599" cy="4876800"/>
          </a:xfrm>
        </p:spPr>
        <p:txBody>
          <a:bodyPr>
            <a:normAutofit/>
          </a:bodyPr>
          <a:lstStyle/>
          <a:p>
            <a:pPr marL="0" indent="0" algn="just">
              <a:buNone/>
            </a:pPr>
            <a:r>
              <a:rPr lang="es-ES" dirty="0" smtClean="0"/>
              <a:t>En </a:t>
            </a:r>
            <a:r>
              <a:rPr lang="es-ES" dirty="0"/>
              <a:t>otras palabras, una campaña es un conjunto de eventos programados para alcanzar un objetivo. Una campaña se diseña, como parte de una </a:t>
            </a:r>
            <a:r>
              <a:rPr lang="es-ES" dirty="0" smtClean="0"/>
              <a:t>estrategia; y </a:t>
            </a:r>
            <a:r>
              <a:rPr lang="es-ES" sz="4000" b="1" dirty="0" smtClean="0"/>
              <a:t>una campaña persuasiva </a:t>
            </a:r>
            <a:r>
              <a:rPr lang="es-ES" dirty="0" smtClean="0"/>
              <a:t>tiene como objetivo influir en la opinión de la audiencia. </a:t>
            </a:r>
          </a:p>
          <a:p>
            <a:pPr marL="0" indent="0" algn="just">
              <a:buNone/>
            </a:pPr>
            <a:endParaRPr lang="es-ES" dirty="0"/>
          </a:p>
        </p:txBody>
      </p:sp>
      <p:pic>
        <p:nvPicPr>
          <p:cNvPr id="4" name="Imagen 3" descr="vintage_sexist_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0904" y="3897977"/>
            <a:ext cx="4087520" cy="2725013"/>
          </a:xfrm>
          <a:prstGeom prst="rect">
            <a:avLst/>
          </a:prstGeom>
        </p:spPr>
      </p:pic>
    </p:spTree>
    <p:extLst>
      <p:ext uri="{BB962C8B-B14F-4D97-AF65-F5344CB8AC3E}">
        <p14:creationId xmlns:p14="http://schemas.microsoft.com/office/powerpoint/2010/main" val="2754982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smtClean="0"/>
              <a:t>Tipos de campañas persuasivas</a:t>
            </a:r>
            <a:endParaRPr lang="es-ES" dirty="0"/>
          </a:p>
        </p:txBody>
      </p:sp>
      <p:sp>
        <p:nvSpPr>
          <p:cNvPr id="3" name="Marcador de contenido 2"/>
          <p:cNvSpPr>
            <a:spLocks noGrp="1"/>
          </p:cNvSpPr>
          <p:nvPr>
            <p:ph idx="1"/>
          </p:nvPr>
        </p:nvSpPr>
        <p:spPr>
          <a:xfrm>
            <a:off x="457200" y="1524000"/>
            <a:ext cx="4768986" cy="4876800"/>
          </a:xfrm>
        </p:spPr>
        <p:txBody>
          <a:bodyPr>
            <a:normAutofit fontScale="77500" lnSpcReduction="20000"/>
          </a:bodyPr>
          <a:lstStyle/>
          <a:p>
            <a:r>
              <a:rPr lang="es-ES" b="1" dirty="0"/>
              <a:t>LA CAMPAÑA DE EXPECTATIVA (</a:t>
            </a:r>
            <a:r>
              <a:rPr lang="es-ES" b="1" i="1" dirty="0"/>
              <a:t>TEASER </a:t>
            </a:r>
            <a:r>
              <a:rPr lang="es-ES" b="1" dirty="0"/>
              <a:t>O INTRIGA) </a:t>
            </a:r>
            <a:r>
              <a:rPr lang="es-ES" dirty="0"/>
              <a:t>Corresponde al objetivo de </a:t>
            </a:r>
            <a:r>
              <a:rPr lang="es-ES" i="1" dirty="0"/>
              <a:t>crear ansiedad </a:t>
            </a:r>
            <a:r>
              <a:rPr lang="es-ES" dirty="0"/>
              <a:t>en torno al </a:t>
            </a:r>
            <a:r>
              <a:rPr lang="es-ES" b="1" dirty="0"/>
              <a:t>cambio drástico de un</a:t>
            </a:r>
          </a:p>
          <a:p>
            <a:r>
              <a:rPr lang="es-ES" b="1" dirty="0"/>
              <a:t>producto, de un servicio, </a:t>
            </a:r>
            <a:r>
              <a:rPr lang="es-ES" dirty="0"/>
              <a:t>o al </a:t>
            </a:r>
            <a:r>
              <a:rPr lang="es-ES" b="1" dirty="0"/>
              <a:t>nacimiento próximo </a:t>
            </a:r>
            <a:r>
              <a:rPr lang="es-ES" dirty="0"/>
              <a:t>de uno </a:t>
            </a:r>
            <a:r>
              <a:rPr lang="es-ES" dirty="0" smtClean="0"/>
              <a:t>nuevo.</a:t>
            </a:r>
          </a:p>
          <a:p>
            <a:endParaRPr lang="es-ES" dirty="0"/>
          </a:p>
          <a:p>
            <a:r>
              <a:rPr lang="es-ES" b="1" dirty="0"/>
              <a:t>A CAMPAÑA DE LANZAMIENTO</a:t>
            </a:r>
          </a:p>
          <a:p>
            <a:r>
              <a:rPr lang="es-ES" dirty="0"/>
              <a:t>Su objetivo es informar sobre la salida de un nuevo producto o servicio e introduce por lo menos su concepto (cómo se llama, qué es, qué hace)</a:t>
            </a:r>
            <a:r>
              <a:rPr lang="es-ES" dirty="0" smtClean="0"/>
              <a:t>.</a:t>
            </a:r>
          </a:p>
          <a:p>
            <a:endParaRPr lang="es-ES" dirty="0"/>
          </a:p>
          <a:p>
            <a:r>
              <a:rPr lang="es-ES" b="1" dirty="0"/>
              <a:t>LA CAMPAÑA DE SOSTENIMIENTO</a:t>
            </a:r>
          </a:p>
          <a:p>
            <a:r>
              <a:rPr lang="es-ES" dirty="0"/>
              <a:t>Sus objetivos son acompañar la vida normal de un producto o servicio cuando éste se mantiene en los niveles </a:t>
            </a:r>
            <a:r>
              <a:rPr lang="es-ES" dirty="0" smtClean="0"/>
              <a:t>esperados.</a:t>
            </a:r>
            <a:endParaRPr lang="es-ES" dirty="0"/>
          </a:p>
        </p:txBody>
      </p:sp>
      <p:pic>
        <p:nvPicPr>
          <p:cNvPr id="6" name="Imagen 5" descr="959-chanel-no-5-perfume-original-vintage-advertisement-features-perfume-and-spray-cologne-se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1365" y="1683404"/>
            <a:ext cx="3392276" cy="4469324"/>
          </a:xfrm>
          <a:prstGeom prst="rect">
            <a:avLst/>
          </a:prstGeom>
        </p:spPr>
      </p:pic>
    </p:spTree>
    <p:extLst>
      <p:ext uri="{BB962C8B-B14F-4D97-AF65-F5344CB8AC3E}">
        <p14:creationId xmlns:p14="http://schemas.microsoft.com/office/powerpoint/2010/main" val="2897927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smtClean="0"/>
              <a:t>Tipos de campañas persuasivas</a:t>
            </a:r>
            <a:endParaRPr lang="es-ES" dirty="0"/>
          </a:p>
        </p:txBody>
      </p:sp>
      <p:sp>
        <p:nvSpPr>
          <p:cNvPr id="3" name="Marcador de contenido 2"/>
          <p:cNvSpPr>
            <a:spLocks noGrp="1"/>
          </p:cNvSpPr>
          <p:nvPr>
            <p:ph idx="1"/>
          </p:nvPr>
        </p:nvSpPr>
        <p:spPr>
          <a:xfrm>
            <a:off x="457200" y="1524000"/>
            <a:ext cx="4768986" cy="4876800"/>
          </a:xfrm>
        </p:spPr>
        <p:txBody>
          <a:bodyPr>
            <a:normAutofit/>
          </a:bodyPr>
          <a:lstStyle/>
          <a:p>
            <a:r>
              <a:rPr lang="es-ES" sz="1900" b="1" dirty="0"/>
              <a:t>A CAMPAÑA DE REACTIVACIÓN</a:t>
            </a:r>
          </a:p>
          <a:p>
            <a:r>
              <a:rPr lang="es-ES" sz="1900" dirty="0"/>
              <a:t>Su objetivo es reforzar el posicionamiento en situaciones </a:t>
            </a:r>
            <a:r>
              <a:rPr lang="es-ES" sz="1900" i="1" dirty="0"/>
              <a:t>fuertemente anormales </a:t>
            </a:r>
            <a:r>
              <a:rPr lang="es-ES" sz="1900" dirty="0"/>
              <a:t>en el </a:t>
            </a:r>
            <a:r>
              <a:rPr lang="es-ES" sz="1900" dirty="0" smtClean="0"/>
              <a:t>mercado.</a:t>
            </a:r>
          </a:p>
          <a:p>
            <a:endParaRPr lang="es-ES" sz="1900" dirty="0" smtClean="0"/>
          </a:p>
          <a:p>
            <a:r>
              <a:rPr lang="es-ES" sz="1900" b="1" dirty="0"/>
              <a:t>LA CAMPAÑA DE RELANZAMIENTO.</a:t>
            </a:r>
          </a:p>
          <a:p>
            <a:r>
              <a:rPr lang="es-ES" sz="1900" dirty="0"/>
              <a:t>Los cambios del producto o del mercado, programados o no, a veces son tan intensos que </a:t>
            </a:r>
            <a:r>
              <a:rPr lang="es-ES" sz="1900" i="1" dirty="0"/>
              <a:t>la imagen total que los públicos tienen en su mente deja de parecerse al producto</a:t>
            </a:r>
            <a:r>
              <a:rPr lang="es-ES" sz="1900" dirty="0"/>
              <a:t>, a su posicionamiento comercial</a:t>
            </a:r>
          </a:p>
        </p:txBody>
      </p:sp>
      <p:pic>
        <p:nvPicPr>
          <p:cNvPr id="4" name="Imagen 3" descr="newport-cigarette-vintage-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6186" y="1524000"/>
            <a:ext cx="3319285" cy="4331667"/>
          </a:xfrm>
          <a:prstGeom prst="rect">
            <a:avLst/>
          </a:prstGeom>
        </p:spPr>
      </p:pic>
    </p:spTree>
    <p:extLst>
      <p:ext uri="{BB962C8B-B14F-4D97-AF65-F5344CB8AC3E}">
        <p14:creationId xmlns:p14="http://schemas.microsoft.com/office/powerpoint/2010/main" val="4063248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smtClean="0"/>
              <a:t>Percepción, imágenes y simbolismo</a:t>
            </a:r>
            <a:endParaRPr lang="es-ES" dirty="0"/>
          </a:p>
        </p:txBody>
      </p:sp>
      <p:sp>
        <p:nvSpPr>
          <p:cNvPr id="3" name="Marcador de contenido 2"/>
          <p:cNvSpPr>
            <a:spLocks noGrp="1"/>
          </p:cNvSpPr>
          <p:nvPr>
            <p:ph idx="1"/>
          </p:nvPr>
        </p:nvSpPr>
        <p:spPr>
          <a:xfrm>
            <a:off x="457200" y="1523999"/>
            <a:ext cx="4360234" cy="5118661"/>
          </a:xfrm>
        </p:spPr>
        <p:txBody>
          <a:bodyPr>
            <a:normAutofit fontScale="77500" lnSpcReduction="20000"/>
          </a:bodyPr>
          <a:lstStyle/>
          <a:p>
            <a:r>
              <a:rPr lang="es-ES" dirty="0"/>
              <a:t>El concepto de </a:t>
            </a:r>
            <a:r>
              <a:rPr lang="es-ES" b="1" dirty="0"/>
              <a:t>percepción</a:t>
            </a:r>
            <a:r>
              <a:rPr lang="es-ES" dirty="0"/>
              <a:t> proviene del término latino </a:t>
            </a:r>
            <a:r>
              <a:rPr lang="es-ES" i="1" dirty="0" err="1"/>
              <a:t>perceptĭo</a:t>
            </a:r>
            <a:r>
              <a:rPr lang="es-ES" dirty="0"/>
              <a:t> y se refiere a la </a:t>
            </a:r>
            <a:r>
              <a:rPr lang="es-ES" b="1" dirty="0"/>
              <a:t>acción y efecto de </a:t>
            </a:r>
            <a:r>
              <a:rPr lang="es-ES" b="1" dirty="0" smtClean="0"/>
              <a:t>percibir.</a:t>
            </a:r>
          </a:p>
          <a:p>
            <a:pPr marL="0" indent="0">
              <a:buNone/>
            </a:pPr>
            <a:endParaRPr lang="es-ES" b="1" dirty="0" smtClean="0"/>
          </a:p>
          <a:p>
            <a:r>
              <a:rPr lang="es-ES" dirty="0"/>
              <a:t>R</a:t>
            </a:r>
            <a:r>
              <a:rPr lang="es-ES" dirty="0" smtClean="0"/>
              <a:t>ecibir </a:t>
            </a:r>
            <a:r>
              <a:rPr lang="es-ES" dirty="0"/>
              <a:t>por uno de los sentidos las imágenes, impresiones o sensaciones externas, o comprender y conocer </a:t>
            </a:r>
            <a:r>
              <a:rPr lang="es-ES" dirty="0" smtClean="0"/>
              <a:t>algo</a:t>
            </a:r>
            <a:r>
              <a:rPr lang="es-ES" dirty="0"/>
              <a:t>.</a:t>
            </a:r>
          </a:p>
          <a:p>
            <a:r>
              <a:rPr lang="es-ES" dirty="0"/>
              <a:t>La percepción puede hacer referencia a un </a:t>
            </a:r>
            <a:r>
              <a:rPr lang="es-ES" dirty="0" smtClean="0"/>
              <a:t>conocimiento, </a:t>
            </a:r>
            <a:r>
              <a:rPr lang="es-ES" dirty="0"/>
              <a:t>a </a:t>
            </a:r>
            <a:r>
              <a:rPr lang="es-ES" dirty="0" smtClean="0"/>
              <a:t>una idea o </a:t>
            </a:r>
            <a:r>
              <a:rPr lang="es-ES" dirty="0"/>
              <a:t>a la sensación interior que resulta de una impresión material hecha en nuestros sentidos</a:t>
            </a:r>
            <a:r>
              <a:rPr lang="es-ES" dirty="0" smtClean="0"/>
              <a:t>.</a:t>
            </a:r>
          </a:p>
          <a:p>
            <a:r>
              <a:rPr lang="es-ES" dirty="0"/>
              <a:t>La percepción se produce cuando procesos estrictamente fisiológicos se convierten en construcciones mentales originadas a través de un proceso de recogida de sensaciones </a:t>
            </a:r>
            <a:r>
              <a:rPr lang="es-ES" dirty="0" err="1"/>
              <a:t>extereoperceptivas</a:t>
            </a:r>
            <a:r>
              <a:rPr lang="es-ES" dirty="0"/>
              <a:t>.</a:t>
            </a:r>
          </a:p>
          <a:p>
            <a:endParaRPr lang="es-ES" dirty="0"/>
          </a:p>
        </p:txBody>
      </p:sp>
      <p:pic>
        <p:nvPicPr>
          <p:cNvPr id="4" name="Imagen 3"/>
          <p:cNvPicPr>
            <a:picLocks noChangeAspect="1"/>
          </p:cNvPicPr>
          <p:nvPr/>
        </p:nvPicPr>
        <p:blipFill>
          <a:blip r:embed="rId2"/>
          <a:stretch>
            <a:fillRect/>
          </a:stretch>
        </p:blipFill>
        <p:spPr>
          <a:xfrm>
            <a:off x="4953000" y="2400703"/>
            <a:ext cx="3733800" cy="2933700"/>
          </a:xfrm>
          <a:prstGeom prst="rect">
            <a:avLst/>
          </a:prstGeom>
        </p:spPr>
      </p:pic>
    </p:spTree>
    <p:extLst>
      <p:ext uri="{BB962C8B-B14F-4D97-AF65-F5344CB8AC3E}">
        <p14:creationId xmlns:p14="http://schemas.microsoft.com/office/powerpoint/2010/main" val="4113945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Percepción, imágenes y simbolismo</a:t>
            </a:r>
          </a:p>
        </p:txBody>
      </p:sp>
      <p:sp>
        <p:nvSpPr>
          <p:cNvPr id="3" name="Marcador de contenido 2"/>
          <p:cNvSpPr>
            <a:spLocks noGrp="1"/>
          </p:cNvSpPr>
          <p:nvPr>
            <p:ph idx="1"/>
          </p:nvPr>
        </p:nvSpPr>
        <p:spPr/>
        <p:txBody>
          <a:bodyPr/>
          <a:lstStyle/>
          <a:p>
            <a:r>
              <a:rPr lang="es-ES" b="1" dirty="0"/>
              <a:t>Imagen</a:t>
            </a:r>
            <a:r>
              <a:rPr lang="es-ES" dirty="0"/>
              <a:t> es un término que proviene del latín </a:t>
            </a:r>
            <a:r>
              <a:rPr lang="es-ES" i="1" dirty="0" err="1"/>
              <a:t>imāgo</a:t>
            </a:r>
            <a:r>
              <a:rPr lang="es-ES" dirty="0"/>
              <a:t> y que se refiere a la </a:t>
            </a:r>
            <a:r>
              <a:rPr lang="es-ES" b="1" dirty="0">
                <a:hlinkClick r:id="rId2"/>
              </a:rPr>
              <a:t>figura</a:t>
            </a:r>
            <a:r>
              <a:rPr lang="es-ES" dirty="0"/>
              <a:t>, </a:t>
            </a:r>
            <a:r>
              <a:rPr lang="es-ES" b="1" dirty="0"/>
              <a:t>representación</a:t>
            </a:r>
            <a:r>
              <a:rPr lang="es-ES" dirty="0"/>
              <a:t>, </a:t>
            </a:r>
            <a:r>
              <a:rPr lang="es-ES" b="1" dirty="0"/>
              <a:t>semejanza</a:t>
            </a:r>
            <a:r>
              <a:rPr lang="es-ES" dirty="0"/>
              <a:t> o </a:t>
            </a:r>
            <a:r>
              <a:rPr lang="es-ES" b="1" dirty="0"/>
              <a:t>apariencia de algo</a:t>
            </a:r>
            <a:r>
              <a:rPr lang="es-ES" dirty="0"/>
              <a:t>. </a:t>
            </a:r>
            <a:endParaRPr lang="es-ES" dirty="0" smtClean="0"/>
          </a:p>
          <a:p>
            <a:pPr marL="0" indent="0">
              <a:buNone/>
            </a:pPr>
            <a:endParaRPr lang="es-ES" dirty="0" smtClean="0"/>
          </a:p>
          <a:p>
            <a:r>
              <a:rPr lang="es-ES" dirty="0"/>
              <a:t>Signo que representa un objeto sin tener ningún parecido o relación con él, por una simple asociación convencional: son símbolos las palabras, los signos ortográficos, las banderas, la paloma blanca, etc. </a:t>
            </a:r>
          </a:p>
        </p:txBody>
      </p:sp>
    </p:spTree>
    <p:extLst>
      <p:ext uri="{BB962C8B-B14F-4D97-AF65-F5344CB8AC3E}">
        <p14:creationId xmlns:p14="http://schemas.microsoft.com/office/powerpoint/2010/main" val="1974117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Medios Masivos de Comunicación</a:t>
            </a:r>
            <a:endParaRPr lang="es-ES" dirty="0"/>
          </a:p>
        </p:txBody>
      </p:sp>
      <p:sp>
        <p:nvSpPr>
          <p:cNvPr id="3" name="Marcador de contenido 2"/>
          <p:cNvSpPr>
            <a:spLocks noGrp="1"/>
          </p:cNvSpPr>
          <p:nvPr>
            <p:ph idx="1"/>
          </p:nvPr>
        </p:nvSpPr>
        <p:spPr/>
        <p:txBody>
          <a:bodyPr>
            <a:normAutofit fontScale="92500" lnSpcReduction="20000"/>
          </a:bodyPr>
          <a:lstStyle/>
          <a:p>
            <a:r>
              <a:rPr lang="es-ES" dirty="0"/>
              <a:t>Son aquellos </a:t>
            </a:r>
            <a:r>
              <a:rPr lang="es-ES" dirty="0" smtClean="0"/>
              <a:t>medios de comunicaci</a:t>
            </a:r>
            <a:r>
              <a:rPr lang="es-ES" dirty="0" smtClean="0"/>
              <a:t>ón </a:t>
            </a:r>
            <a:r>
              <a:rPr lang="es-ES" dirty="0" smtClean="0"/>
              <a:t>que </a:t>
            </a:r>
            <a:r>
              <a:rPr lang="es-ES" dirty="0"/>
              <a:t>afectan a un mayor número </a:t>
            </a:r>
            <a:r>
              <a:rPr lang="es-ES" dirty="0" smtClean="0"/>
              <a:t>de personas.</a:t>
            </a:r>
          </a:p>
          <a:p>
            <a:endParaRPr lang="es-ES" dirty="0" smtClean="0"/>
          </a:p>
          <a:p>
            <a:pPr lvl="1"/>
            <a:r>
              <a:rPr lang="es-ES" i="1" u="sng" dirty="0"/>
              <a:t>Televisión</a:t>
            </a:r>
            <a:r>
              <a:rPr lang="es-ES" i="1" dirty="0"/>
              <a:t>:</a:t>
            </a:r>
            <a:r>
              <a:rPr lang="es-ES" dirty="0"/>
              <a:t> Es un medio audiovisual masivo que permite a los publicistas desplegar toda su creatividad porque pueden combinar imagen, sonido y movimiento. </a:t>
            </a:r>
            <a:endParaRPr lang="es-ES" dirty="0" smtClean="0"/>
          </a:p>
          <a:p>
            <a:pPr lvl="1"/>
            <a:r>
              <a:rPr lang="es-ES" i="1" u="sng" dirty="0"/>
              <a:t>Radio</a:t>
            </a:r>
            <a:r>
              <a:rPr lang="es-ES" i="1" dirty="0"/>
              <a:t>:</a:t>
            </a:r>
            <a:r>
              <a:rPr lang="es-ES" dirty="0"/>
              <a:t> Es un medio "solo-audio" que en la actualidad está recobrando su popularidad</a:t>
            </a:r>
            <a:r>
              <a:rPr lang="es-ES" dirty="0" smtClean="0"/>
              <a:t>.</a:t>
            </a:r>
          </a:p>
          <a:p>
            <a:pPr lvl="1"/>
            <a:r>
              <a:rPr lang="es-ES" i="1" u="sng" dirty="0"/>
              <a:t>Periódicos</a:t>
            </a:r>
            <a:r>
              <a:rPr lang="es-ES" i="1" dirty="0"/>
              <a:t>:</a:t>
            </a:r>
            <a:r>
              <a:rPr lang="es-ES" dirty="0"/>
              <a:t> Son medios visuales masivos, ideales para anunciantes locales</a:t>
            </a:r>
            <a:r>
              <a:rPr lang="es-ES" dirty="0" smtClean="0"/>
              <a:t>.</a:t>
            </a:r>
          </a:p>
          <a:p>
            <a:pPr lvl="1"/>
            <a:r>
              <a:rPr lang="es-ES" i="1" u="sng" dirty="0"/>
              <a:t>Revistas</a:t>
            </a:r>
            <a:r>
              <a:rPr lang="es-ES" i="1" dirty="0"/>
              <a:t>:</a:t>
            </a:r>
            <a:r>
              <a:rPr lang="es-ES" dirty="0"/>
              <a:t> Son un medio visual "masivo-selectivo" porque se dirigen a públicos especializados pero de forma masiva, lo que les permite llegar a más clientes potenciales</a:t>
            </a:r>
            <a:r>
              <a:rPr lang="es-ES" dirty="0" smtClean="0"/>
              <a:t>.</a:t>
            </a:r>
          </a:p>
          <a:p>
            <a:pPr lvl="1"/>
            <a:r>
              <a:rPr lang="es-ES" i="1" u="sng" dirty="0" smtClean="0"/>
              <a:t>Internet</a:t>
            </a:r>
            <a:r>
              <a:rPr lang="es-ES" i="1" dirty="0"/>
              <a:t>:</a:t>
            </a:r>
            <a:r>
              <a:rPr lang="es-ES" dirty="0"/>
              <a:t> Hoy en día, el internet es un medio audiovisual interactivo y selectivo, que dependiendo del tipo de producto y la audiencia al que va dirigido, puede llegar a una buena parte de los clientes potenciales. </a:t>
            </a:r>
            <a:endParaRPr lang="es-ES" dirty="0" smtClean="0"/>
          </a:p>
          <a:p>
            <a:pPr lvl="1"/>
            <a:r>
              <a:rPr lang="es-ES" i="1" u="sng" dirty="0"/>
              <a:t>Cine</a:t>
            </a:r>
            <a:r>
              <a:rPr lang="es-ES" i="1" dirty="0"/>
              <a:t>:</a:t>
            </a:r>
            <a:r>
              <a:rPr lang="es-ES" dirty="0"/>
              <a:t> Es un medio audiovisual masivo que permite llegar a un amplio grupo de personas "cautivas" pero con baja selectividad.</a:t>
            </a:r>
          </a:p>
          <a:p>
            <a:pPr lvl="1"/>
            <a:endParaRPr lang="es-ES" dirty="0"/>
          </a:p>
        </p:txBody>
      </p:sp>
    </p:spTree>
    <p:extLst>
      <p:ext uri="{BB962C8B-B14F-4D97-AF65-F5344CB8AC3E}">
        <p14:creationId xmlns:p14="http://schemas.microsoft.com/office/powerpoint/2010/main" val="2172404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Emplazamiento y Colocación de Mensajes</a:t>
            </a:r>
            <a:endParaRPr lang="es-ES" dirty="0"/>
          </a:p>
        </p:txBody>
      </p:sp>
      <p:sp>
        <p:nvSpPr>
          <p:cNvPr id="3" name="Marcador de contenido 2"/>
          <p:cNvSpPr>
            <a:spLocks noGrp="1"/>
          </p:cNvSpPr>
          <p:nvPr>
            <p:ph idx="1"/>
          </p:nvPr>
        </p:nvSpPr>
        <p:spPr/>
        <p:txBody>
          <a:bodyPr>
            <a:normAutofit fontScale="92500" lnSpcReduction="10000"/>
          </a:bodyPr>
          <a:lstStyle/>
          <a:p>
            <a:r>
              <a:rPr lang="es-ES" dirty="0"/>
              <a:t>En una campaña, deben existir una </a:t>
            </a:r>
            <a:r>
              <a:rPr lang="es-ES" b="1" dirty="0"/>
              <a:t>unidad</a:t>
            </a:r>
            <a:r>
              <a:rPr lang="es-ES" dirty="0"/>
              <a:t>, </a:t>
            </a:r>
            <a:r>
              <a:rPr lang="es-ES" b="1" dirty="0"/>
              <a:t>similitud</a:t>
            </a:r>
            <a:r>
              <a:rPr lang="es-ES" dirty="0"/>
              <a:t>, tanto entre el contenido conceptual como en la forma de los mensajes; así como </a:t>
            </a:r>
            <a:r>
              <a:rPr lang="es-ES" b="1" dirty="0"/>
              <a:t>continuidad temporal</a:t>
            </a:r>
            <a:r>
              <a:rPr lang="es-ES" dirty="0" smtClean="0"/>
              <a:t>.</a:t>
            </a:r>
          </a:p>
          <a:p>
            <a:endParaRPr lang="es-ES" dirty="0" smtClean="0"/>
          </a:p>
          <a:p>
            <a:r>
              <a:rPr lang="es-ES" dirty="0" smtClean="0"/>
              <a:t> La </a:t>
            </a:r>
            <a:r>
              <a:rPr lang="es-ES" dirty="0"/>
              <a:t>unidad debe darse no solo entre las piezas de una campaña, sino también entre las campañas sucesivas, para conservar en el tiempo la fácil identificación de la imagen total del mensaje</a:t>
            </a:r>
            <a:r>
              <a:rPr lang="es-ES" dirty="0" smtClean="0"/>
              <a:t>.</a:t>
            </a:r>
          </a:p>
          <a:p>
            <a:endParaRPr lang="es-ES" dirty="0"/>
          </a:p>
          <a:p>
            <a:r>
              <a:rPr lang="es-ES" dirty="0"/>
              <a:t>El ingrediente esencial de una campaña es la similitud, que da la unidad entre un mensaje y otro</a:t>
            </a:r>
            <a:r>
              <a:rPr lang="es-ES" dirty="0" smtClean="0"/>
              <a:t>.</a:t>
            </a:r>
          </a:p>
          <a:p>
            <a:endParaRPr lang="es-ES" dirty="0"/>
          </a:p>
          <a:p>
            <a:r>
              <a:rPr lang="es-ES" dirty="0"/>
              <a:t>Los mensajes de una campaña pueden tener </a:t>
            </a:r>
            <a:r>
              <a:rPr lang="es-ES" b="1" dirty="0"/>
              <a:t>similitud visual, verbal, sonora o de actitud</a:t>
            </a:r>
            <a:r>
              <a:rPr lang="es-ES" dirty="0" smtClean="0"/>
              <a:t>.</a:t>
            </a:r>
          </a:p>
          <a:p>
            <a:endParaRPr lang="es-ES" dirty="0"/>
          </a:p>
          <a:p>
            <a:pPr marL="0" indent="0">
              <a:buNone/>
            </a:pPr>
            <a:endParaRPr lang="es-ES" dirty="0"/>
          </a:p>
        </p:txBody>
      </p:sp>
    </p:spTree>
    <p:extLst>
      <p:ext uri="{BB962C8B-B14F-4D97-AF65-F5344CB8AC3E}">
        <p14:creationId xmlns:p14="http://schemas.microsoft.com/office/powerpoint/2010/main" val="3905823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Emplazamiento y Colocación de Mensajes</a:t>
            </a:r>
            <a:endParaRPr lang="es-ES" dirty="0"/>
          </a:p>
        </p:txBody>
      </p:sp>
      <p:sp>
        <p:nvSpPr>
          <p:cNvPr id="3" name="Marcador de contenido 2"/>
          <p:cNvSpPr>
            <a:spLocks noGrp="1"/>
          </p:cNvSpPr>
          <p:nvPr>
            <p:ph idx="1"/>
          </p:nvPr>
        </p:nvSpPr>
        <p:spPr>
          <a:xfrm>
            <a:off x="457200" y="1600200"/>
            <a:ext cx="5980643" cy="4876800"/>
          </a:xfrm>
        </p:spPr>
        <p:txBody>
          <a:bodyPr>
            <a:normAutofit fontScale="92500" lnSpcReduction="20000"/>
          </a:bodyPr>
          <a:lstStyle/>
          <a:p>
            <a:r>
              <a:rPr lang="es-ES" dirty="0"/>
              <a:t>En una campaña, deben existir una </a:t>
            </a:r>
            <a:r>
              <a:rPr lang="es-ES" b="1" dirty="0"/>
              <a:t>unidad</a:t>
            </a:r>
            <a:r>
              <a:rPr lang="es-ES" dirty="0"/>
              <a:t>, </a:t>
            </a:r>
            <a:r>
              <a:rPr lang="es-ES" b="1" dirty="0"/>
              <a:t>similitud</a:t>
            </a:r>
            <a:r>
              <a:rPr lang="es-ES" dirty="0"/>
              <a:t>, tanto entre el contenido conceptual como en la forma de los mensajes; así como </a:t>
            </a:r>
            <a:r>
              <a:rPr lang="es-ES" b="1" dirty="0"/>
              <a:t>continuidad temporal</a:t>
            </a:r>
            <a:r>
              <a:rPr lang="es-ES" dirty="0" smtClean="0"/>
              <a:t>.</a:t>
            </a:r>
          </a:p>
          <a:p>
            <a:endParaRPr lang="es-ES" dirty="0" smtClean="0"/>
          </a:p>
          <a:p>
            <a:r>
              <a:rPr lang="es-ES" dirty="0" smtClean="0"/>
              <a:t>La </a:t>
            </a:r>
            <a:r>
              <a:rPr lang="es-ES" dirty="0"/>
              <a:t>similitud verbal, en general, implica un conjunto de palabras importantes que resumen los beneficios de un producto o servicio. </a:t>
            </a:r>
            <a:endParaRPr lang="es-ES" dirty="0" smtClean="0"/>
          </a:p>
          <a:p>
            <a:endParaRPr lang="es-ES" dirty="0"/>
          </a:p>
          <a:p>
            <a:r>
              <a:rPr lang="es-ES" dirty="0" smtClean="0"/>
              <a:t>La </a:t>
            </a:r>
            <a:r>
              <a:rPr lang="es-ES" dirty="0"/>
              <a:t>similitud de actitud se refiere a la expresión de la personalidad de la marca. Una actitud consecuente es el ingrediente que puede dar unidad a una campaña. Ejemplos: los anuncios de MTV, de Canal Sony ( 100% actitud</a:t>
            </a:r>
            <a:r>
              <a:rPr lang="es-ES" dirty="0" smtClean="0"/>
              <a:t>).</a:t>
            </a:r>
            <a:endParaRPr lang="es-ES" dirty="0"/>
          </a:p>
        </p:txBody>
      </p:sp>
    </p:spTree>
    <p:extLst>
      <p:ext uri="{BB962C8B-B14F-4D97-AF65-F5344CB8AC3E}">
        <p14:creationId xmlns:p14="http://schemas.microsoft.com/office/powerpoint/2010/main" val="128290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Emplazamiento y Colocación de Mensajes</a:t>
            </a:r>
            <a:endParaRPr lang="es-ES" dirty="0"/>
          </a:p>
        </p:txBody>
      </p:sp>
      <p:sp>
        <p:nvSpPr>
          <p:cNvPr id="3" name="Marcador de contenido 2"/>
          <p:cNvSpPr>
            <a:spLocks noGrp="1"/>
          </p:cNvSpPr>
          <p:nvPr>
            <p:ph idx="1"/>
          </p:nvPr>
        </p:nvSpPr>
        <p:spPr>
          <a:xfrm>
            <a:off x="457200" y="1600200"/>
            <a:ext cx="6491583" cy="4876800"/>
          </a:xfrm>
        </p:spPr>
        <p:txBody>
          <a:bodyPr>
            <a:normAutofit fontScale="92500" lnSpcReduction="10000"/>
          </a:bodyPr>
          <a:lstStyle/>
          <a:p>
            <a:r>
              <a:rPr lang="es-ES" dirty="0"/>
              <a:t>En una campaña, deben existir una </a:t>
            </a:r>
            <a:r>
              <a:rPr lang="es-ES" b="1" dirty="0"/>
              <a:t>unidad</a:t>
            </a:r>
            <a:r>
              <a:rPr lang="es-ES" dirty="0"/>
              <a:t>, </a:t>
            </a:r>
            <a:r>
              <a:rPr lang="es-ES" b="1" dirty="0"/>
              <a:t>similitud</a:t>
            </a:r>
            <a:r>
              <a:rPr lang="es-ES" dirty="0"/>
              <a:t>, tanto entre el contenido conceptual como en la forma de los mensajes; así como </a:t>
            </a:r>
            <a:r>
              <a:rPr lang="es-ES" b="1" dirty="0"/>
              <a:t>continuidad temporal</a:t>
            </a:r>
            <a:r>
              <a:rPr lang="es-ES" dirty="0" smtClean="0"/>
              <a:t>.</a:t>
            </a:r>
          </a:p>
          <a:p>
            <a:endParaRPr lang="es-ES" b="1" dirty="0" smtClean="0"/>
          </a:p>
          <a:p>
            <a:r>
              <a:rPr lang="es-ES" b="1" dirty="0" smtClean="0"/>
              <a:t>CONTINUIDAD </a:t>
            </a:r>
            <a:r>
              <a:rPr lang="es-ES" b="1" dirty="0"/>
              <a:t>TEMPORAL</a:t>
            </a:r>
          </a:p>
          <a:p>
            <a:r>
              <a:rPr lang="es-ES" dirty="0"/>
              <a:t>Las campañas están constituidas por una serie de mensajes que actúan mediante repeticiones en períodos más o menos prolongados. </a:t>
            </a:r>
            <a:endParaRPr lang="es-ES" dirty="0" smtClean="0"/>
          </a:p>
          <a:p>
            <a:endParaRPr lang="es-ES" dirty="0"/>
          </a:p>
          <a:p>
            <a:r>
              <a:rPr lang="es-ES" dirty="0" smtClean="0"/>
              <a:t>Como </a:t>
            </a:r>
            <a:r>
              <a:rPr lang="es-ES" dirty="0"/>
              <a:t>norma, algunos autores proponen que un mensaje debe repetirse con tanta frecuencia y durante tanto tiempo como tarde en obtenerse el objetivo de comunicación fijado.</a:t>
            </a:r>
            <a:endParaRPr lang="es-ES" dirty="0"/>
          </a:p>
        </p:txBody>
      </p:sp>
    </p:spTree>
    <p:extLst>
      <p:ext uri="{BB962C8B-B14F-4D97-AF65-F5344CB8AC3E}">
        <p14:creationId xmlns:p14="http://schemas.microsoft.com/office/powerpoint/2010/main" val="31372743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dad">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Claridad.thmx</Template>
  <TotalTime>75</TotalTime>
  <Words>931</Words>
  <Application>Microsoft Macintosh PowerPoint</Application>
  <PresentationFormat>Presentación en pantalla (4:3)</PresentationFormat>
  <Paragraphs>67</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Claridad</vt:lpstr>
      <vt:lpstr>Las campañas persuasivas y los medios masivos de comunicación </vt:lpstr>
      <vt:lpstr>Definición de campaña persuasiva </vt:lpstr>
      <vt:lpstr>Definición de campaña persuasiva </vt:lpstr>
      <vt:lpstr>Tipos de campañas persuasivas</vt:lpstr>
      <vt:lpstr>Tipos de campañas persuasivas</vt:lpstr>
      <vt:lpstr>Percepción, imágenes y simbolismo</vt:lpstr>
      <vt:lpstr>Percepción, imágenes y simbolismo</vt:lpstr>
      <vt:lpstr>Medios Masivos de Comunicación</vt:lpstr>
      <vt:lpstr>Emplazamiento y Colocación de Mensajes</vt:lpstr>
      <vt:lpstr>Emplazamiento y Colocación de Mensajes</vt:lpstr>
      <vt:lpstr>Emplazamiento y Colocación de Mensajes</vt:lpstr>
    </vt:vector>
  </TitlesOfParts>
  <Company>itesm-pze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campañas persuasivas y los medios masivos de comunicación </dc:title>
  <dc:creator>Jessica Arenas</dc:creator>
  <cp:lastModifiedBy>Jessica Arenas</cp:lastModifiedBy>
  <cp:revision>6</cp:revision>
  <dcterms:created xsi:type="dcterms:W3CDTF">2012-04-18T23:34:41Z</dcterms:created>
  <dcterms:modified xsi:type="dcterms:W3CDTF">2012-04-19T00:58:04Z</dcterms:modified>
</cp:coreProperties>
</file>