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0" r:id="rId1"/>
  </p:sldMasterIdLst>
  <p:sldIdLst>
    <p:sldId id="256" r:id="rId2"/>
    <p:sldId id="264" r:id="rId3"/>
    <p:sldId id="257" r:id="rId4"/>
    <p:sldId id="261" r:id="rId5"/>
    <p:sldId id="258" r:id="rId6"/>
    <p:sldId id="259" r:id="rId7"/>
    <p:sldId id="260" r:id="rId8"/>
    <p:sldId id="262" r:id="rId9"/>
    <p:sldId id="265" r:id="rId10"/>
    <p:sldId id="263" r:id="rId11"/>
    <p:sldId id="269" r:id="rId12"/>
    <p:sldId id="270" r:id="rId13"/>
    <p:sldId id="271" r:id="rId14"/>
    <p:sldId id="278" r:id="rId15"/>
    <p:sldId id="281" r:id="rId16"/>
    <p:sldId id="280" r:id="rId17"/>
    <p:sldId id="287" r:id="rId18"/>
    <p:sldId id="288" r:id="rId19"/>
    <p:sldId id="289" r:id="rId20"/>
    <p:sldId id="290" r:id="rId21"/>
    <p:sldId id="283" r:id="rId22"/>
    <p:sldId id="284" r:id="rId23"/>
    <p:sldId id="285" r:id="rId2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Octavio Islas" initials="" lastIdx="7"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6" d="100"/>
          <a:sy n="76" d="100"/>
        </p:scale>
        <p:origin x="-1112" y="-3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printerSettings" Target="printerSettings/printerSettings1.bin"/><Relationship Id="rId26" Type="http://schemas.openxmlformats.org/officeDocument/2006/relationships/commentAuthors" Target="commentAuthors.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2-03-13T19:29:24.619" idx="7">
    <p:pos x="10" y="10"/>
    <p:text>Calificación: 80</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2-03-13T18:53:29.975" idx="1">
    <p:pos x="2726" y="1200"/>
    <p:text>INDICAR EN QUÉ NÚMERO DE LETRAS LIBRES, FECHA</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2-03-13T18:54:27.441" idx="2">
    <p:pos x="10" y="10"/>
    <p:text>CORREGIR PUNTUACION</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12-03-13T18:56:37.040" idx="3">
    <p:pos x="610" y="1811"/>
    <p:text>EXCESO DE BULLETS, DESCUIDO
TÍTULOS DE REVISTAS DEBEN IR EN ITÁLICAS.</p:text>
  </p:cm>
</p:cmLst>
</file>

<file path=ppt/comments/comment5.xml><?xml version="1.0" encoding="utf-8"?>
<p:cmLst xmlns:a="http://schemas.openxmlformats.org/drawingml/2006/main" xmlns:r="http://schemas.openxmlformats.org/officeDocument/2006/relationships" xmlns:p="http://schemas.openxmlformats.org/presentationml/2006/main">
  <p:cm authorId="0" dt="2012-03-13T18:57:32.072" idx="4">
    <p:pos x="1000" y="3232"/>
    <p:text>DE NUEVA CUENTA EXCESO DE BULLETS.
EN GANDHI EXPONDRÍAN A ALASTRISTE A MÁS DESCALIFICACIONES</p:text>
  </p:cm>
</p:cmLst>
</file>

<file path=ppt/comments/comment6.xml><?xml version="1.0" encoding="utf-8"?>
<p:cmLst xmlns:a="http://schemas.openxmlformats.org/drawingml/2006/main" xmlns:r="http://schemas.openxmlformats.org/officeDocument/2006/relationships" xmlns:p="http://schemas.openxmlformats.org/presentationml/2006/main">
  <p:cm authorId="0" dt="2012-03-13T18:57:58.375" idx="5">
    <p:pos x="10" y="10"/>
    <p:text>SE REPITE SLIDE
NO REVISARON</p:text>
  </p:cm>
</p:cmLst>
</file>

<file path=ppt/comments/comment7.xml><?xml version="1.0" encoding="utf-8"?>
<p:cmLst xmlns:a="http://schemas.openxmlformats.org/drawingml/2006/main" xmlns:r="http://schemas.openxmlformats.org/officeDocument/2006/relationships" xmlns:p="http://schemas.openxmlformats.org/presentationml/2006/main">
  <p:cm authorId="0" dt="2012-03-13T18:58:43.538" idx="6">
    <p:pos x="4252" y="3916"/>
    <p:text>¿100 MIL PESOS EL DESARROLLO DE UNA PÁGINA EN FACEBOOK?</p:tex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s-ES_tradnl" smtClean="0"/>
              <a:t>Clic para editar título</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04AF466F-BDA4-4F18-9C7B-FF0A9A1B0E80}" type="datetime1">
              <a:rPr lang="en-US" smtClean="0"/>
              <a:pPr/>
              <a:t>13/03/12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a:p>
        </p:txBody>
      </p:sp>
      <p:sp>
        <p:nvSpPr>
          <p:cNvPr id="3" name="Content Placeholder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Date Placeholder 3"/>
          <p:cNvSpPr>
            <a:spLocks noGrp="1"/>
          </p:cNvSpPr>
          <p:nvPr>
            <p:ph type="dt" sz="half" idx="10"/>
          </p:nvPr>
        </p:nvSpPr>
        <p:spPr/>
        <p:txBody>
          <a:bodyPr/>
          <a:lstStyle/>
          <a:p>
            <a:fld id="{1CEF607B-A47E-422C-9BEF-122CCDB7C526}" type="datetime1">
              <a:rPr lang="en-US" smtClean="0"/>
              <a:pPr/>
              <a:t>13/03/12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s-ES_tradnl" smtClean="0"/>
              <a:t>Clic para editar título</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Date Placeholder 3"/>
          <p:cNvSpPr>
            <a:spLocks noGrp="1"/>
          </p:cNvSpPr>
          <p:nvPr>
            <p:ph type="dt" sz="half" idx="10"/>
          </p:nvPr>
        </p:nvSpPr>
        <p:spPr/>
        <p:txBody>
          <a:bodyPr/>
          <a:lstStyle/>
          <a:p>
            <a:fld id="{63A9A7CB-BEE6-4F99-898E-913F06E8E125}" type="datetime1">
              <a:rPr lang="en-US" smtClean="0"/>
              <a:pPr/>
              <a:t>13/03/12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5" name="Date Placeholder 4"/>
          <p:cNvSpPr>
            <a:spLocks noGrp="1"/>
          </p:cNvSpPr>
          <p:nvPr>
            <p:ph type="dt" sz="half" idx="10"/>
          </p:nvPr>
        </p:nvSpPr>
        <p:spPr/>
        <p:txBody>
          <a:bodyPr/>
          <a:lstStyle/>
          <a:p>
            <a:fld id="{B6EE300C-6FC5-4FC3-AF1A-075E4F50620D}" type="datetime1">
              <a:rPr lang="en-US" smtClean="0"/>
              <a:pPr/>
              <a:t>13/03/12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_tradnl" smtClean="0"/>
              <a:t>Clic para editar título</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7" name="Date Placeholder 6"/>
          <p:cNvSpPr>
            <a:spLocks noGrp="1"/>
          </p:cNvSpPr>
          <p:nvPr>
            <p:ph type="dt" sz="half" idx="10"/>
          </p:nvPr>
        </p:nvSpPr>
        <p:spPr/>
        <p:txBody>
          <a:bodyPr/>
          <a:lstStyle/>
          <a:p>
            <a:fld id="{F50D295D-4A77-4DEB-B04C-9F4282A8BC04}" type="datetime1">
              <a:rPr lang="en-US" smtClean="0"/>
              <a:pPr/>
              <a:t>13/03/12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a:p>
        </p:txBody>
      </p:sp>
      <p:sp>
        <p:nvSpPr>
          <p:cNvPr id="3" name="Date Placeholder 2"/>
          <p:cNvSpPr>
            <a:spLocks noGrp="1"/>
          </p:cNvSpPr>
          <p:nvPr>
            <p:ph type="dt" sz="half" idx="10"/>
          </p:nvPr>
        </p:nvSpPr>
        <p:spPr/>
        <p:txBody>
          <a:bodyPr/>
          <a:lstStyle/>
          <a:p>
            <a:fld id="{02B28685-4D0C-42D5-8013-B5904CD1FCBC}" type="datetime1">
              <a:rPr lang="en-US" smtClean="0"/>
              <a:pPr/>
              <a:t>13/03/12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F226C0-9885-4BA9-BBFA-A52CBFEBB775}" type="datetime1">
              <a:rPr lang="en-US" smtClean="0"/>
              <a:pPr/>
              <a:t>13/03/12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s-ES_tradnl" smtClean="0"/>
              <a:t>Clic para editar título</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EBEE1B38-C5EB-4D66-9137-0AFE9CDEDE8F}" type="datetime1">
              <a:rPr lang="en-US" smtClean="0"/>
              <a:pPr/>
              <a:t>13/03/12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‹Nr.›</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s-ES_tradnl" smtClean="0"/>
              <a:t>Clic para editar título</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8" name="Date Placeholder 7"/>
          <p:cNvSpPr>
            <a:spLocks noGrp="1"/>
          </p:cNvSpPr>
          <p:nvPr>
            <p:ph type="dt" sz="half" idx="10"/>
          </p:nvPr>
        </p:nvSpPr>
        <p:spPr/>
        <p:txBody>
          <a:bodyPr/>
          <a:lstStyle/>
          <a:p>
            <a:fld id="{327B613C-1AD7-49D3-885D-F654C5CDBAA6}" type="datetime1">
              <a:rPr lang="en-US" smtClean="0"/>
              <a:pPr/>
              <a:t>13/03/12</a:t>
            </a:fld>
            <a:endParaRPr lang="en-US" dirty="0"/>
          </a:p>
        </p:txBody>
      </p:sp>
      <p:sp>
        <p:nvSpPr>
          <p:cNvPr id="9" name="Slide Number Placeholder 8"/>
          <p:cNvSpPr>
            <a:spLocks noGrp="1"/>
          </p:cNvSpPr>
          <p:nvPr>
            <p:ph type="sldNum" sz="quarter" idx="11"/>
          </p:nvPr>
        </p:nvSpPr>
        <p:spPr/>
        <p:txBody>
          <a:bodyPr/>
          <a:lstStyle/>
          <a:p>
            <a:fld id="{6E2D2B3B-882E-40F3-A32F-6DD516915044}" type="slidenum">
              <a:rPr lang="en-US" smtClean="0"/>
              <a:pPr/>
              <a:t>‹Nr.›</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a:p>
        </p:txBody>
      </p:sp>
      <p:sp>
        <p:nvSpPr>
          <p:cNvPr id="3" name="Vertical Text Placeholder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Date Placeholder 3"/>
          <p:cNvSpPr>
            <a:spLocks noGrp="1"/>
          </p:cNvSpPr>
          <p:nvPr>
            <p:ph type="dt" sz="half" idx="10"/>
          </p:nvPr>
        </p:nvSpPr>
        <p:spPr/>
        <p:txBody>
          <a:bodyPr/>
          <a:lstStyle/>
          <a:p>
            <a:fld id="{58FB4290-6522-4139-852E-05BD9E7F0D2E}" type="datetime1">
              <a:rPr lang="en-US" smtClean="0"/>
              <a:pPr/>
              <a:t>13/03/12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s-ES_tradnl" smtClean="0"/>
              <a:t>Clic para editar título</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Date Placeholder 3"/>
          <p:cNvSpPr>
            <a:spLocks noGrp="1"/>
          </p:cNvSpPr>
          <p:nvPr>
            <p:ph type="dt" sz="half" idx="10"/>
          </p:nvPr>
        </p:nvSpPr>
        <p:spPr/>
        <p:txBody>
          <a:bodyPr/>
          <a:lstStyle/>
          <a:p>
            <a:fld id="{AAB955F9-81EA-47C5-8059-9E5C2B437C70}" type="datetime1">
              <a:rPr lang="en-US" smtClean="0"/>
              <a:pPr/>
              <a:t>13/03/12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s-ES_tradnl" smtClean="0"/>
              <a:t>Clic para editar título</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E2D2B3B-882E-40F3-A32F-6DD516915044}" type="slidenum">
              <a:rPr lang="en-US" smtClean="0"/>
              <a:pPr/>
              <a:t>‹Nr.›</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327B613C-1AD7-49D3-885D-F654C5CDBAA6}" type="datetime1">
              <a:rPr lang="en-US" smtClean="0"/>
              <a:pPr/>
              <a:t>13/03/12</a:t>
            </a:fld>
            <a:endParaRPr lang="en-US" dirty="0"/>
          </a:p>
        </p:txBody>
      </p:sp>
    </p:spTree>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Lst>
  <p:hf sldNum="0"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comments" Target="../comments/comment2.xml"/><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vh31JkDAm9o&amp;feature=youtu.be&amp;a"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rsrfXpoqh28" TargetMode="Externa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omments" Target="../comments/commen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omments" Target="../comments/commen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omments" Target="../comments/commen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omments" Target="../comments/commen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omments" Target="../comments/commen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S" dirty="0" smtClean="0"/>
              <a:t>Caso </a:t>
            </a:r>
            <a:r>
              <a:rPr lang="es-ES" dirty="0" err="1" smtClean="0"/>
              <a:t>Sealtiel</a:t>
            </a:r>
            <a:r>
              <a:rPr lang="es-ES" dirty="0" smtClean="0"/>
              <a:t> Alatriste</a:t>
            </a:r>
            <a:endParaRPr lang="es-ES" dirty="0"/>
          </a:p>
        </p:txBody>
      </p:sp>
      <p:sp>
        <p:nvSpPr>
          <p:cNvPr id="3" name="Subtítulo 2"/>
          <p:cNvSpPr>
            <a:spLocks noGrp="1"/>
          </p:cNvSpPr>
          <p:nvPr>
            <p:ph type="subTitle" idx="1"/>
          </p:nvPr>
        </p:nvSpPr>
        <p:spPr/>
        <p:txBody>
          <a:bodyPr/>
          <a:lstStyle/>
          <a:p>
            <a:r>
              <a:rPr lang="es-ES" dirty="0" smtClean="0"/>
              <a:t>Daniela Villela, Regina Mitre, Jessica Arenas, Jean </a:t>
            </a:r>
            <a:r>
              <a:rPr lang="es-ES" dirty="0" err="1" smtClean="0"/>
              <a:t>Nény</a:t>
            </a:r>
            <a:endParaRPr lang="es-ES" dirty="0"/>
          </a:p>
        </p:txBody>
      </p:sp>
      <p:pic>
        <p:nvPicPr>
          <p:cNvPr id="4" name="Imagen 3"/>
          <p:cNvPicPr>
            <a:picLocks noChangeAspect="1"/>
          </p:cNvPicPr>
          <p:nvPr/>
        </p:nvPicPr>
        <p:blipFill>
          <a:blip r:embed="rId2"/>
          <a:stretch>
            <a:fillRect/>
          </a:stretch>
        </p:blipFill>
        <p:spPr>
          <a:xfrm>
            <a:off x="5413859" y="992857"/>
            <a:ext cx="2286821" cy="3430232"/>
          </a:xfrm>
          <a:prstGeom prst="rect">
            <a:avLst/>
          </a:prstGeom>
        </p:spPr>
      </p:pic>
    </p:spTree>
    <p:extLst>
      <p:ext uri="{BB962C8B-B14F-4D97-AF65-F5344CB8AC3E}">
        <p14:creationId xmlns:p14="http://schemas.microsoft.com/office/powerpoint/2010/main" val="231065978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49718" y="2267839"/>
            <a:ext cx="4975202" cy="1598042"/>
          </a:xfrm>
        </p:spPr>
        <p:txBody>
          <a:bodyPr/>
          <a:lstStyle/>
          <a:p>
            <a:r>
              <a:rPr lang="es-ES" sz="7200" dirty="0" smtClean="0"/>
              <a:t>SITUACIÓN</a:t>
            </a:r>
            <a:endParaRPr lang="es-ES" sz="7200" dirty="0"/>
          </a:p>
        </p:txBody>
      </p:sp>
    </p:spTree>
    <p:extLst>
      <p:ext uri="{BB962C8B-B14F-4D97-AF65-F5344CB8AC3E}">
        <p14:creationId xmlns:p14="http://schemas.microsoft.com/office/powerpoint/2010/main" val="299105433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Antecedentes de Alatriste</a:t>
            </a:r>
            <a:endParaRPr lang="es-ES" dirty="0"/>
          </a:p>
        </p:txBody>
      </p:sp>
      <p:sp>
        <p:nvSpPr>
          <p:cNvPr id="3" name="Marcador de contenido 2"/>
          <p:cNvSpPr>
            <a:spLocks noGrp="1"/>
          </p:cNvSpPr>
          <p:nvPr>
            <p:ph idx="1"/>
          </p:nvPr>
        </p:nvSpPr>
        <p:spPr>
          <a:xfrm>
            <a:off x="457200" y="1414780"/>
            <a:ext cx="7255696" cy="4800600"/>
          </a:xfrm>
        </p:spPr>
        <p:txBody>
          <a:bodyPr>
            <a:normAutofit/>
          </a:bodyPr>
          <a:lstStyle/>
          <a:p>
            <a:r>
              <a:rPr lang="es-ES" b="1" dirty="0" smtClean="0"/>
              <a:t>Coordinador de Difusión Cultural de la UNAM.</a:t>
            </a:r>
          </a:p>
          <a:p>
            <a:endParaRPr lang="es-ES" b="1" dirty="0" smtClean="0"/>
          </a:p>
          <a:p>
            <a:r>
              <a:rPr lang="es-ES" b="1" dirty="0" smtClean="0"/>
              <a:t>Acusaciones por plagios literarios y periodísticos / complicidad con otros casos de plagio:</a:t>
            </a:r>
          </a:p>
          <a:p>
            <a:pPr marL="114300" indent="0">
              <a:buNone/>
            </a:pPr>
            <a:endParaRPr lang="es-ES" dirty="0" smtClean="0"/>
          </a:p>
          <a:p>
            <a:pPr>
              <a:buFontTx/>
              <a:buChar char="-"/>
            </a:pPr>
            <a:r>
              <a:rPr lang="es-ES" dirty="0" err="1" smtClean="0"/>
              <a:t>Victor</a:t>
            </a:r>
            <a:r>
              <a:rPr lang="es-ES" dirty="0" smtClean="0"/>
              <a:t> </a:t>
            </a:r>
            <a:r>
              <a:rPr lang="es-ES" dirty="0" err="1" smtClean="0"/>
              <a:t>Celorio</a:t>
            </a:r>
            <a:r>
              <a:rPr lang="es-ES" dirty="0" smtClean="0"/>
              <a:t> </a:t>
            </a:r>
            <a:r>
              <a:rPr lang="es-ES" dirty="0" smtClean="0">
                <a:solidFill>
                  <a:srgbClr val="FF0000"/>
                </a:solidFill>
              </a:rPr>
              <a:t>¿¿¿¿????</a:t>
            </a:r>
          </a:p>
          <a:p>
            <a:pPr marL="114300" indent="0">
              <a:buNone/>
            </a:pPr>
            <a:endParaRPr lang="es-ES" dirty="0" smtClean="0"/>
          </a:p>
          <a:p>
            <a:pPr>
              <a:buFontTx/>
              <a:buChar char="-"/>
            </a:pPr>
            <a:r>
              <a:rPr lang="es-ES" dirty="0" smtClean="0"/>
              <a:t>Teófilo Huerta Moreno (periodista mexicano que también acusó de plagio a José Saramago) en 2005. </a:t>
            </a:r>
            <a:r>
              <a:rPr lang="es-ES" i="1" dirty="0" err="1" smtClean="0"/>
              <a:t>sealtielalatristecazador.blogspot.com.mx</a:t>
            </a:r>
            <a:endParaRPr lang="es-ES" i="1" dirty="0" smtClean="0"/>
          </a:p>
          <a:p>
            <a:pPr>
              <a:buFontTx/>
              <a:buChar char="-"/>
            </a:pPr>
            <a:endParaRPr lang="es-ES" dirty="0" smtClean="0"/>
          </a:p>
          <a:p>
            <a:pPr>
              <a:buFontTx/>
              <a:buChar char="-"/>
            </a:pPr>
            <a:r>
              <a:rPr lang="es-ES" dirty="0" smtClean="0"/>
              <a:t>Letras Libres en 2008.</a:t>
            </a:r>
            <a:endParaRPr lang="es-ES" dirty="0"/>
          </a:p>
        </p:txBody>
      </p:sp>
    </p:spTree>
    <p:extLst>
      <p:ext uri="{BB962C8B-B14F-4D97-AF65-F5344CB8AC3E}">
        <p14:creationId xmlns:p14="http://schemas.microsoft.com/office/powerpoint/2010/main" val="193520005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Antecedentes</a:t>
            </a:r>
            <a:endParaRPr lang="es-ES" dirty="0"/>
          </a:p>
        </p:txBody>
      </p:sp>
      <p:sp>
        <p:nvSpPr>
          <p:cNvPr id="3" name="Marcador de contenido 2"/>
          <p:cNvSpPr>
            <a:spLocks noGrp="1"/>
          </p:cNvSpPr>
          <p:nvPr>
            <p:ph idx="1"/>
          </p:nvPr>
        </p:nvSpPr>
        <p:spPr>
          <a:xfrm>
            <a:off x="457200" y="1414780"/>
            <a:ext cx="7620000" cy="4800600"/>
          </a:xfrm>
        </p:spPr>
        <p:txBody>
          <a:bodyPr/>
          <a:lstStyle/>
          <a:p>
            <a:endParaRPr lang="es-ES" dirty="0" smtClean="0"/>
          </a:p>
          <a:p>
            <a:r>
              <a:rPr lang="es-ES" dirty="0" smtClean="0"/>
              <a:t>Teófilo Huerta acusa a Alatriste de haber proveído de su cuento </a:t>
            </a:r>
            <a:r>
              <a:rPr lang="es-ES" b="1" dirty="0" smtClean="0"/>
              <a:t>“¡Últimas noticias!”</a:t>
            </a:r>
            <a:r>
              <a:rPr lang="es-ES" dirty="0" smtClean="0"/>
              <a:t> a Saramago para basar su novela </a:t>
            </a:r>
            <a:r>
              <a:rPr lang="es-ES" b="1" dirty="0" smtClean="0"/>
              <a:t>“¡Las intermitencias de la muerte!” </a:t>
            </a:r>
            <a:r>
              <a:rPr lang="es-ES" b="1" dirty="0" smtClean="0">
                <a:solidFill>
                  <a:srgbClr val="FF0000"/>
                </a:solidFill>
              </a:rPr>
              <a:t>PÁRRAFO CONFUSO. </a:t>
            </a:r>
            <a:endParaRPr lang="es-ES" b="1" dirty="0">
              <a:solidFill>
                <a:srgbClr val="FF0000"/>
              </a:solidFill>
            </a:endParaRPr>
          </a:p>
        </p:txBody>
      </p:sp>
      <p:pic>
        <p:nvPicPr>
          <p:cNvPr id="5" name="Imagen 4" descr="Screen shot 2012-02-20 at 1.11.3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3479378"/>
            <a:ext cx="7823557" cy="1443696"/>
          </a:xfrm>
          <a:prstGeom prst="rect">
            <a:avLst/>
          </a:prstGeom>
        </p:spPr>
      </p:pic>
    </p:spTree>
    <p:extLst>
      <p:ext uri="{BB962C8B-B14F-4D97-AF65-F5344CB8AC3E}">
        <p14:creationId xmlns:p14="http://schemas.microsoft.com/office/powerpoint/2010/main" val="174032525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Antecedentes</a:t>
            </a:r>
            <a:endParaRPr lang="es-ES" dirty="0"/>
          </a:p>
        </p:txBody>
      </p:sp>
      <p:pic>
        <p:nvPicPr>
          <p:cNvPr id="6" name="Imagen 5" descr="Screen shot 2012-02-20 at 12.52.1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6771" y="2512358"/>
            <a:ext cx="4281949" cy="3972643"/>
          </a:xfrm>
          <a:prstGeom prst="rect">
            <a:avLst/>
          </a:prstGeom>
        </p:spPr>
      </p:pic>
      <p:pic>
        <p:nvPicPr>
          <p:cNvPr id="7" name="Imagen 6"/>
          <p:cNvPicPr>
            <a:picLocks noChangeAspect="1"/>
          </p:cNvPicPr>
          <p:nvPr/>
        </p:nvPicPr>
        <p:blipFill>
          <a:blip r:embed="rId3"/>
          <a:stretch>
            <a:fillRect/>
          </a:stretch>
        </p:blipFill>
        <p:spPr>
          <a:xfrm>
            <a:off x="4471280" y="422094"/>
            <a:ext cx="3835400" cy="1397000"/>
          </a:xfrm>
          <a:prstGeom prst="rect">
            <a:avLst/>
          </a:prstGeom>
        </p:spPr>
      </p:pic>
      <p:sp>
        <p:nvSpPr>
          <p:cNvPr id="8" name="CuadroTexto 7"/>
          <p:cNvSpPr txBox="1"/>
          <p:nvPr/>
        </p:nvSpPr>
        <p:spPr>
          <a:xfrm>
            <a:off x="1103121" y="1874720"/>
            <a:ext cx="5627077" cy="523220"/>
          </a:xfrm>
          <a:prstGeom prst="rect">
            <a:avLst/>
          </a:prstGeom>
          <a:noFill/>
        </p:spPr>
        <p:txBody>
          <a:bodyPr wrap="square" rtlCol="0">
            <a:spAutoFit/>
          </a:bodyPr>
          <a:lstStyle/>
          <a:p>
            <a:r>
              <a:rPr lang="es-ES" sz="1400" b="1" dirty="0" smtClean="0"/>
              <a:t>Guillermo Sheridan </a:t>
            </a:r>
            <a:r>
              <a:rPr lang="es-ES" sz="1400" dirty="0" smtClean="0"/>
              <a:t>escritor en </a:t>
            </a:r>
            <a:r>
              <a:rPr lang="es-ES" sz="1400" b="1" dirty="0" smtClean="0"/>
              <a:t>Letras Libres </a:t>
            </a:r>
            <a:r>
              <a:rPr lang="es-ES" sz="1400" dirty="0" smtClean="0"/>
              <a:t>expone plagio de Alatriste en los siguientes textos: </a:t>
            </a:r>
            <a:endParaRPr lang="es-ES" sz="1400" dirty="0"/>
          </a:p>
        </p:txBody>
      </p:sp>
    </p:spTree>
    <p:extLst>
      <p:ext uri="{BB962C8B-B14F-4D97-AF65-F5344CB8AC3E}">
        <p14:creationId xmlns:p14="http://schemas.microsoft.com/office/powerpoint/2010/main" val="9325229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Antecedentes</a:t>
            </a:r>
            <a:endParaRPr lang="es-ES" dirty="0"/>
          </a:p>
        </p:txBody>
      </p:sp>
      <p:sp>
        <p:nvSpPr>
          <p:cNvPr id="8" name="CuadroTexto 7"/>
          <p:cNvSpPr txBox="1"/>
          <p:nvPr/>
        </p:nvSpPr>
        <p:spPr>
          <a:xfrm>
            <a:off x="1103121" y="1874720"/>
            <a:ext cx="5627077" cy="954107"/>
          </a:xfrm>
          <a:prstGeom prst="rect">
            <a:avLst/>
          </a:prstGeom>
          <a:noFill/>
        </p:spPr>
        <p:txBody>
          <a:bodyPr wrap="square" rtlCol="0">
            <a:spAutoFit/>
          </a:bodyPr>
          <a:lstStyle/>
          <a:p>
            <a:r>
              <a:rPr lang="es-ES" sz="1400" dirty="0" smtClean="0"/>
              <a:t>Testimonio de “</a:t>
            </a:r>
            <a:r>
              <a:rPr lang="es-ES" sz="1400" dirty="0" err="1" smtClean="0"/>
              <a:t>Sealtiel</a:t>
            </a:r>
            <a:r>
              <a:rPr lang="es-ES" sz="1400" dirty="0" smtClean="0"/>
              <a:t> Alatriste” para TV UNAM</a:t>
            </a:r>
          </a:p>
          <a:p>
            <a:endParaRPr lang="es-ES" sz="1400" b="1" dirty="0"/>
          </a:p>
          <a:p>
            <a:r>
              <a:rPr lang="en-US" sz="1400" b="1" dirty="0">
                <a:hlinkClick r:id="rId2"/>
              </a:rPr>
              <a:t>http://www.youtube.com/watch?v=vh31JkDAm9o&amp;feature=youtu.be&amp;</a:t>
            </a:r>
            <a:r>
              <a:rPr lang="en-US" sz="1400" b="1" dirty="0" smtClean="0">
                <a:hlinkClick r:id="rId2"/>
              </a:rPr>
              <a:t>a</a:t>
            </a:r>
            <a:r>
              <a:rPr lang="en-US" sz="1400" b="1" dirty="0" smtClean="0"/>
              <a:t> </a:t>
            </a:r>
            <a:r>
              <a:rPr lang="en-US" sz="1400" b="1" dirty="0" err="1" smtClean="0"/>
              <a:t>minuto</a:t>
            </a:r>
            <a:r>
              <a:rPr lang="en-US" sz="1400" b="1" dirty="0" smtClean="0"/>
              <a:t> 2:46.</a:t>
            </a:r>
            <a:endParaRPr lang="es-ES" sz="1400" b="1" dirty="0"/>
          </a:p>
        </p:txBody>
      </p:sp>
      <p:sp>
        <p:nvSpPr>
          <p:cNvPr id="3" name="CuadroTexto 2"/>
          <p:cNvSpPr txBox="1"/>
          <p:nvPr/>
        </p:nvSpPr>
        <p:spPr>
          <a:xfrm>
            <a:off x="1307113" y="2521630"/>
            <a:ext cx="6415053" cy="1477328"/>
          </a:xfrm>
          <a:prstGeom prst="rect">
            <a:avLst/>
          </a:prstGeom>
          <a:noFill/>
        </p:spPr>
        <p:txBody>
          <a:bodyPr wrap="square" rtlCol="0">
            <a:spAutoFit/>
          </a:bodyPr>
          <a:lstStyle/>
          <a:p>
            <a:endParaRPr lang="es-ES" i="1" dirty="0" smtClean="0"/>
          </a:p>
          <a:p>
            <a:endParaRPr lang="es-ES" i="1" dirty="0"/>
          </a:p>
          <a:p>
            <a:r>
              <a:rPr lang="es-ES" i="1" dirty="0" smtClean="0"/>
              <a:t>“Toma elementos literarios de otras fuentes, de otros relatos, toma inclusive párrafos y diálogos, pero constituye algo nuevo, algo diferente y lo transforma en otra cosa”…</a:t>
            </a:r>
            <a:endParaRPr lang="es-ES" i="1" dirty="0"/>
          </a:p>
        </p:txBody>
      </p:sp>
    </p:spTree>
    <p:extLst>
      <p:ext uri="{BB962C8B-B14F-4D97-AF65-F5344CB8AC3E}">
        <p14:creationId xmlns:p14="http://schemas.microsoft.com/office/powerpoint/2010/main" val="48032517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Consecuencia</a:t>
            </a:r>
            <a:endParaRPr lang="es-ES" dirty="0"/>
          </a:p>
        </p:txBody>
      </p:sp>
      <p:sp>
        <p:nvSpPr>
          <p:cNvPr id="8" name="CuadroTexto 7"/>
          <p:cNvSpPr txBox="1"/>
          <p:nvPr/>
        </p:nvSpPr>
        <p:spPr>
          <a:xfrm>
            <a:off x="1103121" y="1874720"/>
            <a:ext cx="5627077" cy="523220"/>
          </a:xfrm>
          <a:prstGeom prst="rect">
            <a:avLst/>
          </a:prstGeom>
          <a:noFill/>
        </p:spPr>
        <p:txBody>
          <a:bodyPr wrap="square" rtlCol="0">
            <a:spAutoFit/>
          </a:bodyPr>
          <a:lstStyle/>
          <a:p>
            <a:r>
              <a:rPr lang="es-ES_tradnl" sz="1400" dirty="0" smtClean="0"/>
              <a:t>Renuncia a su cargo de Coordinador de Difusión Cultural de la UNAM y “no niega” en la carta al rector que de lo que se le acusa sea cierto.</a:t>
            </a:r>
            <a:endParaRPr lang="es-ES_tradnl" sz="1400" b="1" dirty="0"/>
          </a:p>
        </p:txBody>
      </p:sp>
      <p:pic>
        <p:nvPicPr>
          <p:cNvPr id="4" name="Imagen 3"/>
          <p:cNvPicPr>
            <a:picLocks noChangeAspect="1"/>
          </p:cNvPicPr>
          <p:nvPr/>
        </p:nvPicPr>
        <p:blipFill>
          <a:blip r:embed="rId2"/>
          <a:stretch>
            <a:fillRect/>
          </a:stretch>
        </p:blipFill>
        <p:spPr>
          <a:xfrm>
            <a:off x="1800148" y="2623604"/>
            <a:ext cx="4703035" cy="3662137"/>
          </a:xfrm>
          <a:prstGeom prst="rect">
            <a:avLst/>
          </a:prstGeom>
        </p:spPr>
      </p:pic>
    </p:spTree>
    <p:extLst>
      <p:ext uri="{BB962C8B-B14F-4D97-AF65-F5344CB8AC3E}">
        <p14:creationId xmlns:p14="http://schemas.microsoft.com/office/powerpoint/2010/main" val="72574127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Consecuencia</a:t>
            </a:r>
            <a:endParaRPr lang="es-ES" dirty="0"/>
          </a:p>
        </p:txBody>
      </p:sp>
      <p:sp>
        <p:nvSpPr>
          <p:cNvPr id="8" name="CuadroTexto 7"/>
          <p:cNvSpPr txBox="1"/>
          <p:nvPr/>
        </p:nvSpPr>
        <p:spPr>
          <a:xfrm>
            <a:off x="630335" y="1417638"/>
            <a:ext cx="7446865" cy="3785652"/>
          </a:xfrm>
          <a:prstGeom prst="rect">
            <a:avLst/>
          </a:prstGeom>
          <a:noFill/>
        </p:spPr>
        <p:txBody>
          <a:bodyPr wrap="square" rtlCol="0">
            <a:spAutoFit/>
          </a:bodyPr>
          <a:lstStyle/>
          <a:p>
            <a:r>
              <a:rPr lang="es-ES_tradnl" sz="1400" dirty="0" smtClean="0"/>
              <a:t>Renuncia al premio Villaurrutia de </a:t>
            </a:r>
            <a:r>
              <a:rPr lang="es-ES_tradnl" sz="1400" dirty="0" err="1" smtClean="0"/>
              <a:t>Conaculta</a:t>
            </a:r>
            <a:r>
              <a:rPr lang="es-ES_tradnl" sz="1400" dirty="0" smtClean="0"/>
              <a:t> en entrevista con la periodista Carmen Aristegui. </a:t>
            </a:r>
          </a:p>
          <a:p>
            <a:endParaRPr lang="es-ES_tradnl" sz="1400" dirty="0"/>
          </a:p>
          <a:p>
            <a:r>
              <a:rPr lang="fr-FR" sz="1400" dirty="0">
                <a:hlinkClick r:id="rId2"/>
              </a:rPr>
              <a:t>http://www.youtube.com/watch?v=</a:t>
            </a:r>
            <a:r>
              <a:rPr lang="fr-FR" sz="1400" dirty="0" smtClean="0">
                <a:hlinkClick r:id="rId2"/>
              </a:rPr>
              <a:t>rsrfXpoqh28</a:t>
            </a:r>
            <a:endParaRPr lang="fr-FR" sz="1400" dirty="0" smtClean="0"/>
          </a:p>
          <a:p>
            <a:endParaRPr lang="fr-FR" sz="1400" b="1" dirty="0" smtClean="0"/>
          </a:p>
          <a:p>
            <a:r>
              <a:rPr lang="fr-FR" sz="1600" b="1" dirty="0" err="1" smtClean="0"/>
              <a:t>Puntos</a:t>
            </a:r>
            <a:r>
              <a:rPr lang="fr-FR" sz="1600" b="1" dirty="0" smtClean="0"/>
              <a:t> principales:</a:t>
            </a:r>
          </a:p>
          <a:p>
            <a:endParaRPr lang="fr-FR" sz="1400" dirty="0" smtClean="0"/>
          </a:p>
          <a:p>
            <a:r>
              <a:rPr lang="fr-FR" sz="1400" dirty="0" smtClean="0"/>
              <a:t>-</a:t>
            </a:r>
            <a:r>
              <a:rPr lang="fr-FR" sz="1400" dirty="0" err="1" smtClean="0"/>
              <a:t>Renuncia</a:t>
            </a:r>
            <a:r>
              <a:rPr lang="fr-FR" sz="1400" dirty="0" smtClean="0"/>
              <a:t> a </a:t>
            </a:r>
            <a:r>
              <a:rPr lang="fr-FR" sz="1400" dirty="0" err="1" smtClean="0"/>
              <a:t>Premio</a:t>
            </a:r>
            <a:r>
              <a:rPr lang="fr-FR" sz="1400" dirty="0" smtClean="0"/>
              <a:t> </a:t>
            </a:r>
            <a:r>
              <a:rPr lang="fr-FR" sz="1400" dirty="0" err="1" smtClean="0"/>
              <a:t>Villaurrutia</a:t>
            </a:r>
            <a:endParaRPr lang="fr-FR" sz="1400" dirty="0" smtClean="0"/>
          </a:p>
          <a:p>
            <a:endParaRPr lang="fr-FR" sz="1400" dirty="0" smtClean="0"/>
          </a:p>
          <a:p>
            <a:r>
              <a:rPr lang="fr-FR" sz="1400" dirty="0" smtClean="0"/>
              <a:t>-</a:t>
            </a:r>
            <a:r>
              <a:rPr lang="fr-FR" sz="1400" dirty="0" err="1" smtClean="0"/>
              <a:t>Expone</a:t>
            </a:r>
            <a:r>
              <a:rPr lang="fr-FR" sz="1400" dirty="0" smtClean="0"/>
              <a:t> que sus </a:t>
            </a:r>
            <a:r>
              <a:rPr lang="fr-FR" sz="1400" dirty="0" err="1" smtClean="0"/>
              <a:t>obras</a:t>
            </a:r>
            <a:r>
              <a:rPr lang="fr-FR" sz="1400" dirty="0" smtClean="0"/>
              <a:t> </a:t>
            </a:r>
            <a:r>
              <a:rPr lang="fr-FR" sz="1400" dirty="0" err="1" smtClean="0"/>
              <a:t>galardonadas</a:t>
            </a:r>
            <a:r>
              <a:rPr lang="fr-FR" sz="1400" dirty="0" smtClean="0"/>
              <a:t> </a:t>
            </a:r>
            <a:r>
              <a:rPr lang="fr-FR" sz="1400" b="1" dirty="0" smtClean="0"/>
              <a:t>«</a:t>
            </a:r>
            <a:r>
              <a:rPr lang="fr-FR" sz="1400" b="1" dirty="0" err="1" smtClean="0"/>
              <a:t>Ensayo</a:t>
            </a:r>
            <a:r>
              <a:rPr lang="fr-FR" sz="1400" b="1" dirty="0" smtClean="0"/>
              <a:t> sobre la </a:t>
            </a:r>
            <a:r>
              <a:rPr lang="fr-FR" sz="1400" b="1" dirty="0" err="1" smtClean="0"/>
              <a:t>ilusión</a:t>
            </a:r>
            <a:r>
              <a:rPr lang="fr-FR" sz="1400" b="1" dirty="0" smtClean="0"/>
              <a:t> »</a:t>
            </a:r>
            <a:r>
              <a:rPr lang="fr-FR" sz="1400" dirty="0" smtClean="0"/>
              <a:t> y </a:t>
            </a:r>
            <a:r>
              <a:rPr lang="fr-FR" sz="1400" b="1" dirty="0" smtClean="0"/>
              <a:t>« </a:t>
            </a:r>
            <a:r>
              <a:rPr lang="fr-FR" sz="1400" b="1" dirty="0" err="1" smtClean="0"/>
              <a:t>Geografía</a:t>
            </a:r>
            <a:r>
              <a:rPr lang="fr-FR" sz="1400" b="1" dirty="0" smtClean="0"/>
              <a:t> de la </a:t>
            </a:r>
            <a:r>
              <a:rPr lang="fr-FR" sz="1400" b="1" dirty="0" err="1" smtClean="0"/>
              <a:t>ilusión</a:t>
            </a:r>
            <a:r>
              <a:rPr lang="fr-FR" sz="1400" b="1" dirty="0" smtClean="0"/>
              <a:t> » </a:t>
            </a:r>
            <a:r>
              <a:rPr lang="fr-FR" sz="1400" dirty="0" smtClean="0"/>
              <a:t>son </a:t>
            </a:r>
            <a:r>
              <a:rPr lang="fr-FR" sz="1400" dirty="0" err="1" smtClean="0"/>
              <a:t>completamente</a:t>
            </a:r>
            <a:r>
              <a:rPr lang="fr-FR" sz="1400" dirty="0" smtClean="0"/>
              <a:t> originales y no </a:t>
            </a:r>
            <a:r>
              <a:rPr lang="fr-FR" sz="1400" dirty="0" err="1" smtClean="0"/>
              <a:t>tienen</a:t>
            </a:r>
            <a:r>
              <a:rPr lang="fr-FR" sz="1400" dirty="0" smtClean="0"/>
              <a:t> que ver con el </a:t>
            </a:r>
            <a:r>
              <a:rPr lang="fr-FR" sz="1400" dirty="0" err="1" smtClean="0"/>
              <a:t>plagio</a:t>
            </a:r>
            <a:r>
              <a:rPr lang="fr-FR" sz="1400" dirty="0" smtClean="0"/>
              <a:t> que se le </a:t>
            </a:r>
            <a:r>
              <a:rPr lang="fr-FR" sz="1400" dirty="0" err="1" smtClean="0"/>
              <a:t>relaciona</a:t>
            </a:r>
            <a:r>
              <a:rPr lang="fr-FR" sz="1400" dirty="0" smtClean="0"/>
              <a:t> en sus </a:t>
            </a:r>
            <a:r>
              <a:rPr lang="fr-FR" sz="1400" dirty="0" err="1" smtClean="0"/>
              <a:t>artículos</a:t>
            </a:r>
            <a:r>
              <a:rPr lang="fr-FR" sz="1400" dirty="0" smtClean="0"/>
              <a:t> </a:t>
            </a:r>
            <a:r>
              <a:rPr lang="fr-FR" sz="1400" dirty="0" err="1" smtClean="0"/>
              <a:t>periodísticos</a:t>
            </a:r>
            <a:r>
              <a:rPr lang="fr-FR" sz="1400" dirty="0" smtClean="0"/>
              <a:t>. </a:t>
            </a:r>
            <a:endParaRPr lang="fr-FR" sz="1400" dirty="0"/>
          </a:p>
          <a:p>
            <a:endParaRPr lang="fr-FR" sz="1400" dirty="0"/>
          </a:p>
          <a:p>
            <a:r>
              <a:rPr lang="fr-FR" sz="1400" dirty="0" smtClean="0"/>
              <a:t>- »</a:t>
            </a:r>
            <a:r>
              <a:rPr lang="fr-FR" sz="1400" dirty="0" err="1" smtClean="0"/>
              <a:t>Yo</a:t>
            </a:r>
            <a:r>
              <a:rPr lang="fr-FR" sz="1400" dirty="0" smtClean="0"/>
              <a:t> no copié la parte </a:t>
            </a:r>
            <a:r>
              <a:rPr lang="fr-FR" sz="1400" dirty="0" err="1" smtClean="0"/>
              <a:t>sustancial</a:t>
            </a:r>
            <a:r>
              <a:rPr lang="fr-FR" sz="1400" dirty="0" smtClean="0"/>
              <a:t> de mis </a:t>
            </a:r>
            <a:r>
              <a:rPr lang="fr-FR" sz="1400" dirty="0" err="1" smtClean="0"/>
              <a:t>textos</a:t>
            </a:r>
            <a:r>
              <a:rPr lang="fr-FR" sz="1400" dirty="0" smtClean="0"/>
              <a:t> »</a:t>
            </a:r>
          </a:p>
          <a:p>
            <a:endParaRPr lang="es-ES_tradnl" sz="1400" dirty="0"/>
          </a:p>
          <a:p>
            <a:endParaRPr lang="es-ES_tradnl" sz="1400" dirty="0" smtClean="0"/>
          </a:p>
          <a:p>
            <a:endParaRPr lang="es-ES_tradnl" sz="1400" dirty="0"/>
          </a:p>
          <a:p>
            <a:endParaRPr lang="es-ES_tradnl" sz="1400" dirty="0" smtClean="0"/>
          </a:p>
        </p:txBody>
      </p:sp>
      <p:pic>
        <p:nvPicPr>
          <p:cNvPr id="3" name="Imagen 2" descr="Screen shot 2012-02-20 at 1.38.11 PM.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440475" y="3922410"/>
            <a:ext cx="3640968" cy="2561759"/>
          </a:xfrm>
          <a:prstGeom prst="rect">
            <a:avLst/>
          </a:prstGeom>
        </p:spPr>
      </p:pic>
    </p:spTree>
    <p:extLst>
      <p:ext uri="{BB962C8B-B14F-4D97-AF65-F5344CB8AC3E}">
        <p14:creationId xmlns:p14="http://schemas.microsoft.com/office/powerpoint/2010/main" val="66087628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49718" y="2267839"/>
            <a:ext cx="4975202" cy="1598042"/>
          </a:xfrm>
        </p:spPr>
        <p:txBody>
          <a:bodyPr/>
          <a:lstStyle/>
          <a:p>
            <a:r>
              <a:rPr lang="es-ES" sz="7200" dirty="0" smtClean="0"/>
              <a:t>OBJETIVOS</a:t>
            </a:r>
            <a:endParaRPr lang="es-ES" sz="7200" dirty="0"/>
          </a:p>
        </p:txBody>
      </p:sp>
    </p:spTree>
    <p:extLst>
      <p:ext uri="{BB962C8B-B14F-4D97-AF65-F5344CB8AC3E}">
        <p14:creationId xmlns:p14="http://schemas.microsoft.com/office/powerpoint/2010/main" val="358948241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Objetivos:</a:t>
            </a:r>
            <a:endParaRPr lang="es-ES" dirty="0"/>
          </a:p>
        </p:txBody>
      </p:sp>
      <p:sp>
        <p:nvSpPr>
          <p:cNvPr id="3" name="Marcador de contenido 2"/>
          <p:cNvSpPr>
            <a:spLocks noGrp="1"/>
          </p:cNvSpPr>
          <p:nvPr>
            <p:ph idx="1"/>
          </p:nvPr>
        </p:nvSpPr>
        <p:spPr>
          <a:xfrm>
            <a:off x="457200" y="1813426"/>
            <a:ext cx="6449179" cy="4800600"/>
          </a:xfrm>
        </p:spPr>
        <p:txBody>
          <a:bodyPr>
            <a:normAutofit/>
          </a:bodyPr>
          <a:lstStyle/>
          <a:p>
            <a:r>
              <a:rPr lang="es-ES" dirty="0"/>
              <a:t>Las circunstancias de las bases del problema a atacar son delicadas, ya que no hay forma de negar lo realizado, sin embargo podemos apelar al público para que éste conozca la obra literaria de Alatriste y sobre todo los libros premiados ya que estos no han sido expuestos como material plagiado; en realidad las acusaciones son estrictamente relacionadas únicamente con sus obras de opinión periodística; entonces el objetivo primordial y el mensaje clave es: </a:t>
            </a:r>
            <a:r>
              <a:rPr lang="es-ES" b="1" dirty="0"/>
              <a:t>“Reconocer lo que ha hecho mal pero invitar al público a conocer lo que ha hecho bien</a:t>
            </a:r>
            <a:r>
              <a:rPr lang="es-ES" dirty="0"/>
              <a:t>”.</a:t>
            </a:r>
            <a:endParaRPr lang="fr-FR"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endParaRPr lang="es-ES" dirty="0"/>
          </a:p>
          <a:p>
            <a:endParaRPr lang="es-ES" dirty="0" smtClean="0"/>
          </a:p>
          <a:p>
            <a:endParaRPr lang="es-ES" dirty="0"/>
          </a:p>
        </p:txBody>
      </p:sp>
    </p:spTree>
    <p:extLst>
      <p:ext uri="{BB962C8B-B14F-4D97-AF65-F5344CB8AC3E}">
        <p14:creationId xmlns:p14="http://schemas.microsoft.com/office/powerpoint/2010/main" val="251607455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49718" y="2267839"/>
            <a:ext cx="4975202" cy="1598042"/>
          </a:xfrm>
        </p:spPr>
        <p:txBody>
          <a:bodyPr/>
          <a:lstStyle/>
          <a:p>
            <a:r>
              <a:rPr lang="es-ES" sz="7200" dirty="0" smtClean="0"/>
              <a:t>PÚBLICO</a:t>
            </a:r>
            <a:endParaRPr lang="es-ES" sz="7200" dirty="0"/>
          </a:p>
        </p:txBody>
      </p:sp>
    </p:spTree>
    <p:extLst>
      <p:ext uri="{BB962C8B-B14F-4D97-AF65-F5344CB8AC3E}">
        <p14:creationId xmlns:p14="http://schemas.microsoft.com/office/powerpoint/2010/main" val="223312401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Público</a:t>
            </a:r>
            <a:endParaRPr lang="es-ES" dirty="0"/>
          </a:p>
        </p:txBody>
      </p:sp>
      <p:sp>
        <p:nvSpPr>
          <p:cNvPr id="3" name="Marcador de contenido 2"/>
          <p:cNvSpPr>
            <a:spLocks noGrp="1"/>
          </p:cNvSpPr>
          <p:nvPr>
            <p:ph idx="1"/>
          </p:nvPr>
        </p:nvSpPr>
        <p:spPr>
          <a:xfrm>
            <a:off x="457200" y="1813426"/>
            <a:ext cx="6449179" cy="4800600"/>
          </a:xfrm>
        </p:spPr>
        <p:txBody>
          <a:bodyPr>
            <a:normAutofit fontScale="55000" lnSpcReduction="20000"/>
          </a:bodyPr>
          <a:lstStyle/>
          <a:p>
            <a:r>
              <a:rPr lang="es-ES" sz="4400" b="1" dirty="0"/>
              <a:t>Público:</a:t>
            </a:r>
            <a:endParaRPr lang="fr-FR" sz="4400" dirty="0"/>
          </a:p>
          <a:p>
            <a:r>
              <a:rPr lang="es-ES" sz="4400" dirty="0"/>
              <a:t>El público meta de esta campaña está dividido en los siguientes rubros:</a:t>
            </a:r>
            <a:endParaRPr lang="fr-FR" sz="4400" dirty="0"/>
          </a:p>
          <a:p>
            <a:r>
              <a:rPr lang="es-ES" sz="4400" dirty="0"/>
              <a:t>-</a:t>
            </a:r>
            <a:r>
              <a:rPr lang="es-ES" sz="4400" b="1" dirty="0"/>
              <a:t>Lectores:</a:t>
            </a:r>
            <a:r>
              <a:rPr lang="es-ES" sz="4400" dirty="0"/>
              <a:t> </a:t>
            </a:r>
            <a:endParaRPr lang="fr-FR" sz="4400" dirty="0"/>
          </a:p>
          <a:p>
            <a:r>
              <a:rPr lang="es-ES" sz="4400" dirty="0"/>
              <a:t>Se recomienda enfocar la campaña a sus seguidores y lectores en potencia para colocar su imagen en público que puede adoptar una postura de forma amable que la gente que lo ha atacado; consideramos que si el escritor ha sido desprestigiado, puede obtener poder en la </a:t>
            </a:r>
            <a:r>
              <a:rPr lang="es-ES" sz="4400" dirty="0">
                <a:solidFill>
                  <a:srgbClr val="FF0000"/>
                </a:solidFill>
              </a:rPr>
              <a:t>gene</a:t>
            </a:r>
            <a:r>
              <a:rPr lang="es-ES" sz="4400" dirty="0"/>
              <a:t> que lo conoce de forma reciente a raíz de la controversia y afianzar la fidelidad de sus lectores. </a:t>
            </a:r>
            <a:endParaRPr lang="fr-FR" sz="4400" dirty="0"/>
          </a:p>
          <a:p>
            <a:pPr algn="just"/>
            <a:endParaRPr lang="es-ES" dirty="0" smtClean="0"/>
          </a:p>
          <a:p>
            <a:pPr algn="just"/>
            <a:endParaRPr lang="es-ES" dirty="0"/>
          </a:p>
          <a:p>
            <a:pPr algn="just"/>
            <a:endParaRPr lang="es-ES" dirty="0" smtClean="0"/>
          </a:p>
          <a:p>
            <a:endParaRPr lang="es-ES" dirty="0"/>
          </a:p>
          <a:p>
            <a:endParaRPr lang="es-ES" dirty="0" smtClean="0"/>
          </a:p>
          <a:p>
            <a:endParaRPr lang="es-ES" dirty="0"/>
          </a:p>
        </p:txBody>
      </p:sp>
    </p:spTree>
    <p:extLst>
      <p:ext uri="{BB962C8B-B14F-4D97-AF65-F5344CB8AC3E}">
        <p14:creationId xmlns:p14="http://schemas.microsoft.com/office/powerpoint/2010/main" val="354114253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99419" y="2245815"/>
            <a:ext cx="5763178" cy="1598042"/>
          </a:xfrm>
        </p:spPr>
        <p:txBody>
          <a:bodyPr/>
          <a:lstStyle/>
          <a:p>
            <a:r>
              <a:rPr lang="es-ES" sz="7200" dirty="0" smtClean="0"/>
              <a:t>ESTRATEGIAS y TÁCTICAS</a:t>
            </a:r>
            <a:endParaRPr lang="es-ES" sz="7200" dirty="0"/>
          </a:p>
        </p:txBody>
      </p:sp>
    </p:spTree>
    <p:extLst>
      <p:ext uri="{BB962C8B-B14F-4D97-AF65-F5344CB8AC3E}">
        <p14:creationId xmlns:p14="http://schemas.microsoft.com/office/powerpoint/2010/main" val="235541020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Tácticas:</a:t>
            </a:r>
            <a:endParaRPr lang="es-ES" dirty="0"/>
          </a:p>
        </p:txBody>
      </p:sp>
      <p:sp>
        <p:nvSpPr>
          <p:cNvPr id="3" name="Marcador de contenido 2"/>
          <p:cNvSpPr>
            <a:spLocks noGrp="1"/>
          </p:cNvSpPr>
          <p:nvPr>
            <p:ph idx="1"/>
          </p:nvPr>
        </p:nvSpPr>
        <p:spPr>
          <a:xfrm>
            <a:off x="457200" y="1297739"/>
            <a:ext cx="6449179" cy="5316287"/>
          </a:xfrm>
        </p:spPr>
        <p:txBody>
          <a:bodyPr>
            <a:normAutofit/>
          </a:bodyPr>
          <a:lstStyle/>
          <a:p>
            <a:pPr marL="114300" indent="0" algn="just">
              <a:buNone/>
            </a:pPr>
            <a:r>
              <a:rPr lang="es-MX" dirty="0"/>
              <a:t>Dadas las circunstancias nuestra propuesta inicial es dar pie a la prudencia después de una temporada de polémica; no es conveniente hacer más ruido cuando la controversia sólo ha llegado a público muy específico, y cuando el escritor no ha reconocido de forma explícita sus acciones; consideramos como ideal manejar la comunicación de forma discreta a través de los siguientes medios:</a:t>
            </a:r>
            <a:endParaRPr lang="fr-FR" dirty="0"/>
          </a:p>
          <a:p>
            <a:pPr marL="114300" indent="0" algn="just">
              <a:buNone/>
            </a:pPr>
            <a:endParaRPr lang="es-ES" dirty="0"/>
          </a:p>
          <a:p>
            <a:pPr algn="just"/>
            <a:endParaRPr lang="es-ES" dirty="0" smtClean="0"/>
          </a:p>
          <a:p>
            <a:pPr marL="411480" lvl="1" indent="0" algn="just">
              <a:buNone/>
            </a:pPr>
            <a:endParaRPr lang="es-ES" dirty="0" smtClean="0"/>
          </a:p>
          <a:p>
            <a:pPr lvl="1" algn="just"/>
            <a:endParaRPr lang="es-ES" dirty="0" smtClean="0"/>
          </a:p>
          <a:p>
            <a:pPr algn="just"/>
            <a:endParaRPr lang="es-ES" dirty="0"/>
          </a:p>
          <a:p>
            <a:pPr algn="just"/>
            <a:endParaRPr lang="es-ES" dirty="0" smtClean="0"/>
          </a:p>
          <a:p>
            <a:endParaRPr lang="es-ES" dirty="0"/>
          </a:p>
          <a:p>
            <a:endParaRPr lang="es-ES" dirty="0" smtClean="0"/>
          </a:p>
          <a:p>
            <a:endParaRPr lang="es-ES" dirty="0"/>
          </a:p>
        </p:txBody>
      </p:sp>
    </p:spTree>
    <p:extLst>
      <p:ext uri="{BB962C8B-B14F-4D97-AF65-F5344CB8AC3E}">
        <p14:creationId xmlns:p14="http://schemas.microsoft.com/office/powerpoint/2010/main" val="151202102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Tácticas:</a:t>
            </a:r>
            <a:endParaRPr lang="es-ES" dirty="0"/>
          </a:p>
        </p:txBody>
      </p:sp>
      <p:sp>
        <p:nvSpPr>
          <p:cNvPr id="3" name="Marcador de contenido 2"/>
          <p:cNvSpPr>
            <a:spLocks noGrp="1"/>
          </p:cNvSpPr>
          <p:nvPr>
            <p:ph idx="1"/>
          </p:nvPr>
        </p:nvSpPr>
        <p:spPr>
          <a:xfrm>
            <a:off x="457200" y="868496"/>
            <a:ext cx="7620000" cy="4800600"/>
          </a:xfrm>
        </p:spPr>
        <p:txBody>
          <a:bodyPr/>
          <a:lstStyle/>
          <a:p>
            <a:pPr lvl="1" algn="just"/>
            <a:endParaRPr lang="es-ES" dirty="0"/>
          </a:p>
          <a:p>
            <a:r>
              <a:rPr lang="es-MX" b="1" dirty="0"/>
              <a:t>Página de internet:</a:t>
            </a:r>
            <a:endParaRPr lang="fr-FR" dirty="0"/>
          </a:p>
          <a:p>
            <a:pPr lvl="0"/>
            <a:r>
              <a:rPr lang="es-MX" dirty="0"/>
              <a:t>La página de internet oficial del escritor “sealtielalatriste.com” no tiene hasta la fecha alguna noticia nueva después de que éste declinó el premio Villaurrutia; por lo que es necesario que el sitio web esté actualizado, no es necesario exponer de forma brusca lo acontecido, sin embargo se recomienda la realización de un comunicado o carta para sus lectores en donde explique el porqué de la renuncia con las razones explicadas con Carmen Aristegui externando como primer punto el hecho de no desear dañar la imagen de la Universidad. </a:t>
            </a:r>
            <a:endParaRPr lang="fr-FR" dirty="0"/>
          </a:p>
          <a:p>
            <a:r>
              <a:rPr lang="es-MX" dirty="0"/>
              <a:t> </a:t>
            </a:r>
            <a:endParaRPr lang="fr-FR" dirty="0"/>
          </a:p>
          <a:p>
            <a:pPr lvl="2" algn="just"/>
            <a:endParaRPr lang="es-ES" dirty="0"/>
          </a:p>
          <a:p>
            <a:pPr lvl="2" algn="just"/>
            <a:endParaRPr lang="es-ES" dirty="0" smtClean="0"/>
          </a:p>
          <a:p>
            <a:pPr lvl="2" algn="just"/>
            <a:endParaRPr lang="es-ES" dirty="0"/>
          </a:p>
          <a:p>
            <a:pPr marL="777240" lvl="2" indent="0" algn="just">
              <a:buNone/>
            </a:pPr>
            <a:endParaRPr lang="es-ES" dirty="0" smtClean="0"/>
          </a:p>
          <a:p>
            <a:pPr lvl="2" algn="just"/>
            <a:endParaRPr lang="es-ES" dirty="0"/>
          </a:p>
          <a:p>
            <a:pPr lvl="2" algn="just"/>
            <a:endParaRPr lang="es-ES" dirty="0" smtClean="0"/>
          </a:p>
          <a:p>
            <a:pPr lvl="3" algn="just"/>
            <a:endParaRPr lang="es-ES" dirty="0" smtClean="0"/>
          </a:p>
          <a:p>
            <a:pPr lvl="2" algn="just"/>
            <a:endParaRPr lang="es-ES" dirty="0" smtClean="0"/>
          </a:p>
          <a:p>
            <a:endParaRPr lang="es-ES" dirty="0"/>
          </a:p>
        </p:txBody>
      </p:sp>
    </p:spTree>
    <p:extLst>
      <p:ext uri="{BB962C8B-B14F-4D97-AF65-F5344CB8AC3E}">
        <p14:creationId xmlns:p14="http://schemas.microsoft.com/office/powerpoint/2010/main" val="349352470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Tácticas:</a:t>
            </a:r>
            <a:endParaRPr lang="es-ES" dirty="0"/>
          </a:p>
        </p:txBody>
      </p:sp>
      <p:sp>
        <p:nvSpPr>
          <p:cNvPr id="3" name="Marcador de contenido 2"/>
          <p:cNvSpPr>
            <a:spLocks noGrp="1"/>
          </p:cNvSpPr>
          <p:nvPr>
            <p:ph idx="1"/>
          </p:nvPr>
        </p:nvSpPr>
        <p:spPr>
          <a:xfrm>
            <a:off x="457200" y="868496"/>
            <a:ext cx="7620000" cy="4800600"/>
          </a:xfrm>
        </p:spPr>
        <p:txBody>
          <a:bodyPr>
            <a:normAutofit fontScale="77500" lnSpcReduction="20000"/>
          </a:bodyPr>
          <a:lstStyle/>
          <a:p>
            <a:pPr lvl="1" algn="just"/>
            <a:endParaRPr lang="es-ES" dirty="0"/>
          </a:p>
          <a:p>
            <a:pPr algn="just"/>
            <a:r>
              <a:rPr lang="es-ES" dirty="0"/>
              <a:t>Secuencia de las iniciativas</a:t>
            </a:r>
            <a:r>
              <a:rPr lang="es-ES" dirty="0" smtClean="0"/>
              <a:t>:</a:t>
            </a:r>
          </a:p>
          <a:p>
            <a:pPr lvl="1" algn="just"/>
            <a:endParaRPr lang="es-ES" dirty="0"/>
          </a:p>
          <a:p>
            <a:r>
              <a:rPr lang="es-MX" sz="2400" b="1" dirty="0" err="1"/>
              <a:t>Twitter</a:t>
            </a:r>
            <a:r>
              <a:rPr lang="es-MX" sz="2400" b="1" dirty="0"/>
              <a:t>:</a:t>
            </a:r>
            <a:endParaRPr lang="fr-FR" sz="2000" dirty="0"/>
          </a:p>
          <a:p>
            <a:pPr lvl="0"/>
            <a:r>
              <a:rPr lang="es-MX" sz="2400" dirty="0"/>
              <a:t>El escritor no tiene una cuenta activa de </a:t>
            </a:r>
            <a:r>
              <a:rPr lang="es-MX" sz="2400" dirty="0" err="1"/>
              <a:t>Twitter</a:t>
            </a:r>
            <a:r>
              <a:rPr lang="es-MX" sz="2400" dirty="0"/>
              <a:t>, sin embargo sí ha publicado algunos “</a:t>
            </a:r>
            <a:r>
              <a:rPr lang="es-MX" sz="2400" dirty="0" err="1"/>
              <a:t>twits</a:t>
            </a:r>
            <a:r>
              <a:rPr lang="es-MX" sz="2400" dirty="0"/>
              <a:t>”; y como actualmente es probable que la comunidad que lo acusa, lo etiquete en comentarios ofensivos, se recomienda cerrar su cuenta por una temporada de mínimo 3 meses. </a:t>
            </a:r>
            <a:endParaRPr lang="fr-FR" sz="2000" dirty="0"/>
          </a:p>
          <a:p>
            <a:endParaRPr lang="fr-FR" sz="2000" dirty="0"/>
          </a:p>
          <a:p>
            <a:pPr lvl="0"/>
            <a:r>
              <a:rPr lang="es-MX" sz="2400" b="1" dirty="0" smtClean="0"/>
              <a:t>Facebook:</a:t>
            </a:r>
            <a:endParaRPr lang="fr-FR" sz="2000" dirty="0"/>
          </a:p>
          <a:p>
            <a:pPr lvl="0"/>
            <a:r>
              <a:rPr lang="es-MX" sz="2400" dirty="0" smtClean="0"/>
              <a:t>Alatriste </a:t>
            </a:r>
            <a:r>
              <a:rPr lang="es-MX" sz="2400" dirty="0"/>
              <a:t>no tiene una página de fanáticos, sólo está él como usuario para agregar como amigo, se recomienda abrir una página para que la gente que simpatiza con él pueda estar al tanto de sus actividades, la intención de ésta estrategia es acercar a Alatriste a sus lectores y promocionar a través de ese medio sus libros publicados, no se pretende comentar más que el comunicado expuesto en su página de internet; los temas a tratar en ésta página son independientes de la polémica para hacer énfasis en el trabajo positivo del autor. </a:t>
            </a:r>
            <a:endParaRPr lang="fr-FR" sz="2000" dirty="0"/>
          </a:p>
          <a:p>
            <a:pPr lvl="2" algn="just"/>
            <a:endParaRPr lang="es-ES" dirty="0"/>
          </a:p>
          <a:p>
            <a:pPr lvl="2" algn="just"/>
            <a:endParaRPr lang="es-ES" dirty="0" smtClean="0"/>
          </a:p>
          <a:p>
            <a:pPr lvl="2" algn="just"/>
            <a:endParaRPr lang="es-ES" dirty="0"/>
          </a:p>
          <a:p>
            <a:pPr marL="777240" lvl="2" indent="0" algn="just">
              <a:buNone/>
            </a:pPr>
            <a:endParaRPr lang="es-ES" dirty="0" smtClean="0"/>
          </a:p>
          <a:p>
            <a:pPr lvl="2" algn="just"/>
            <a:endParaRPr lang="es-ES" dirty="0"/>
          </a:p>
          <a:p>
            <a:pPr lvl="2" algn="just"/>
            <a:endParaRPr lang="es-ES" dirty="0" smtClean="0"/>
          </a:p>
          <a:p>
            <a:pPr lvl="3" algn="just"/>
            <a:endParaRPr lang="es-ES" dirty="0" smtClean="0"/>
          </a:p>
          <a:p>
            <a:pPr lvl="2" algn="just"/>
            <a:endParaRPr lang="es-ES" dirty="0" smtClean="0"/>
          </a:p>
          <a:p>
            <a:endParaRPr lang="es-ES" dirty="0"/>
          </a:p>
        </p:txBody>
      </p:sp>
    </p:spTree>
    <p:extLst>
      <p:ext uri="{BB962C8B-B14F-4D97-AF65-F5344CB8AC3E}">
        <p14:creationId xmlns:p14="http://schemas.microsoft.com/office/powerpoint/2010/main" val="201847410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Tácticas:</a:t>
            </a:r>
            <a:endParaRPr lang="es-ES" dirty="0"/>
          </a:p>
        </p:txBody>
      </p:sp>
      <p:sp>
        <p:nvSpPr>
          <p:cNvPr id="3" name="Marcador de contenido 2"/>
          <p:cNvSpPr>
            <a:spLocks noGrp="1"/>
          </p:cNvSpPr>
          <p:nvPr>
            <p:ph idx="1"/>
          </p:nvPr>
        </p:nvSpPr>
        <p:spPr>
          <a:xfrm>
            <a:off x="457200" y="868496"/>
            <a:ext cx="7620000" cy="4800600"/>
          </a:xfrm>
        </p:spPr>
        <p:txBody>
          <a:bodyPr>
            <a:normAutofit fontScale="70000" lnSpcReduction="20000"/>
          </a:bodyPr>
          <a:lstStyle/>
          <a:p>
            <a:pPr lvl="1" algn="just"/>
            <a:endParaRPr lang="es-ES" dirty="0"/>
          </a:p>
          <a:p>
            <a:pPr algn="just"/>
            <a:r>
              <a:rPr lang="es-ES" dirty="0"/>
              <a:t>Secuencia de las iniciativas</a:t>
            </a:r>
            <a:r>
              <a:rPr lang="es-ES" dirty="0" smtClean="0"/>
              <a:t>:</a:t>
            </a:r>
          </a:p>
          <a:p>
            <a:pPr lvl="1" algn="just"/>
            <a:endParaRPr lang="es-ES" dirty="0"/>
          </a:p>
          <a:p>
            <a:pPr lvl="0"/>
            <a:r>
              <a:rPr lang="es-MX" sz="2400" b="1" dirty="0"/>
              <a:t>Revista cultural (competencia de Letras Libres) </a:t>
            </a:r>
            <a:endParaRPr lang="fr-FR" sz="2000" dirty="0"/>
          </a:p>
          <a:p>
            <a:r>
              <a:rPr lang="es-MX" sz="2400" dirty="0"/>
              <a:t>Se pretende realizar un reportaje en una de las competencias de la revista “Letras Libres” que atacó a Alatriste, se recomienda “Algarabía” una revista de letras enfocada a la comunidad joven intelectual, en esta revista se podría hacer un reportaje donde se exponga la biografía de Alatriste desde un punto de vista fresco sin hacer énfasis en la controversia anterior.</a:t>
            </a:r>
            <a:endParaRPr lang="fr-FR" sz="2000" dirty="0"/>
          </a:p>
          <a:p>
            <a:r>
              <a:rPr lang="es-MX" sz="2400" dirty="0"/>
              <a:t> </a:t>
            </a:r>
            <a:endParaRPr lang="fr-FR" sz="2000" dirty="0"/>
          </a:p>
          <a:p>
            <a:pPr lvl="0"/>
            <a:r>
              <a:rPr lang="es-MX" sz="2400" dirty="0"/>
              <a:t>Recomendaciones pagadas de las obras “Ensayo sobre la ilusión” y “Geografía de la ilusión” en diferentes revistas que tengan como público meta a lectores nuevos, entre las revisas seleccionadas las siguientes:</a:t>
            </a:r>
            <a:endParaRPr lang="fr-FR" sz="2000" dirty="0"/>
          </a:p>
          <a:p>
            <a:r>
              <a:rPr lang="es-MX" sz="2400" dirty="0"/>
              <a:t> </a:t>
            </a:r>
            <a:endParaRPr lang="fr-FR" sz="2000" dirty="0"/>
          </a:p>
          <a:p>
            <a:pPr lvl="0"/>
            <a:r>
              <a:rPr lang="es-MX" sz="2400" dirty="0"/>
              <a:t>Algarabía</a:t>
            </a:r>
            <a:endParaRPr lang="fr-FR" sz="2000" dirty="0"/>
          </a:p>
          <a:p>
            <a:pPr lvl="0"/>
            <a:r>
              <a:rPr lang="es-MX" sz="2400" dirty="0"/>
              <a:t>Chilango</a:t>
            </a:r>
            <a:endParaRPr lang="fr-FR" sz="2000" dirty="0"/>
          </a:p>
          <a:p>
            <a:pPr lvl="0"/>
            <a:r>
              <a:rPr lang="es-MX" sz="2400" dirty="0"/>
              <a:t>Top Magazine dominical de Reforma</a:t>
            </a:r>
            <a:endParaRPr lang="fr-FR" sz="2000" dirty="0"/>
          </a:p>
          <a:p>
            <a:pPr lvl="0"/>
            <a:r>
              <a:rPr lang="es-MX" sz="2400" dirty="0"/>
              <a:t>Revista </a:t>
            </a:r>
            <a:r>
              <a:rPr lang="es-MX" sz="2400" i="1" dirty="0" err="1"/>
              <a:t>Seven</a:t>
            </a:r>
            <a:endParaRPr lang="fr-FR" sz="2000" dirty="0"/>
          </a:p>
          <a:p>
            <a:pPr lvl="2" algn="just"/>
            <a:endParaRPr lang="es-ES" dirty="0"/>
          </a:p>
          <a:p>
            <a:pPr marL="777240" lvl="2" indent="0" algn="just">
              <a:buNone/>
            </a:pPr>
            <a:endParaRPr lang="es-ES" dirty="0" smtClean="0"/>
          </a:p>
          <a:p>
            <a:pPr lvl="2" algn="just"/>
            <a:endParaRPr lang="es-ES" dirty="0"/>
          </a:p>
          <a:p>
            <a:pPr lvl="2" algn="just"/>
            <a:endParaRPr lang="es-ES" dirty="0" smtClean="0"/>
          </a:p>
          <a:p>
            <a:pPr lvl="3" algn="just"/>
            <a:endParaRPr lang="es-ES" dirty="0" smtClean="0"/>
          </a:p>
          <a:p>
            <a:pPr lvl="2" algn="just"/>
            <a:endParaRPr lang="es-ES" dirty="0" smtClean="0"/>
          </a:p>
          <a:p>
            <a:endParaRPr lang="es-ES" dirty="0"/>
          </a:p>
        </p:txBody>
      </p:sp>
    </p:spTree>
    <p:extLst>
      <p:ext uri="{BB962C8B-B14F-4D97-AF65-F5344CB8AC3E}">
        <p14:creationId xmlns:p14="http://schemas.microsoft.com/office/powerpoint/2010/main" val="2458132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Tácticas:</a:t>
            </a:r>
            <a:endParaRPr lang="es-ES" dirty="0"/>
          </a:p>
        </p:txBody>
      </p:sp>
      <p:sp>
        <p:nvSpPr>
          <p:cNvPr id="3" name="Marcador de contenido 2"/>
          <p:cNvSpPr>
            <a:spLocks noGrp="1"/>
          </p:cNvSpPr>
          <p:nvPr>
            <p:ph idx="1"/>
          </p:nvPr>
        </p:nvSpPr>
        <p:spPr>
          <a:xfrm>
            <a:off x="457200" y="868496"/>
            <a:ext cx="7620000" cy="4800600"/>
          </a:xfrm>
        </p:spPr>
        <p:txBody>
          <a:bodyPr>
            <a:normAutofit/>
          </a:bodyPr>
          <a:lstStyle/>
          <a:p>
            <a:pPr lvl="1" algn="just"/>
            <a:endParaRPr lang="es-ES" dirty="0"/>
          </a:p>
          <a:p>
            <a:pPr algn="just"/>
            <a:r>
              <a:rPr lang="es-ES" dirty="0"/>
              <a:t>Secuencia de las iniciativas</a:t>
            </a:r>
            <a:r>
              <a:rPr lang="es-ES" dirty="0" smtClean="0"/>
              <a:t>:</a:t>
            </a:r>
          </a:p>
          <a:p>
            <a:pPr lvl="1" algn="just"/>
            <a:endParaRPr lang="es-ES" dirty="0"/>
          </a:p>
          <a:p>
            <a:pPr lvl="0"/>
            <a:r>
              <a:rPr lang="es-MX" sz="2400" b="1" dirty="0"/>
              <a:t>Promoción de libro en librerías líderes del mercado nacional.</a:t>
            </a:r>
            <a:endParaRPr lang="fr-FR" sz="2000" dirty="0"/>
          </a:p>
          <a:p>
            <a:r>
              <a:rPr lang="es-MX" sz="2400" dirty="0"/>
              <a:t>La librería Gandhi es la librería líder a nivel nacional, por lo que se recomienda promover los libros del autor para invitar a la audiencia a leer sus materiales galardonados; será necesario colocar </a:t>
            </a:r>
            <a:r>
              <a:rPr lang="es-MX" sz="2400" i="1" dirty="0" err="1"/>
              <a:t>displays</a:t>
            </a:r>
            <a:r>
              <a:rPr lang="es-MX" sz="2400" i="1" dirty="0"/>
              <a:t> </a:t>
            </a:r>
            <a:r>
              <a:rPr lang="es-MX" sz="2400" dirty="0"/>
              <a:t>punto de venta en cada una de las librerías Gandhi del país.</a:t>
            </a:r>
            <a:endParaRPr lang="fr-FR" sz="2000" dirty="0"/>
          </a:p>
          <a:p>
            <a:r>
              <a:rPr lang="es-MX" sz="2400" dirty="0"/>
              <a:t> </a:t>
            </a:r>
            <a:endParaRPr lang="fr-FR" sz="2000" dirty="0"/>
          </a:p>
          <a:p>
            <a:pPr lvl="2" algn="just"/>
            <a:endParaRPr lang="es-ES" dirty="0"/>
          </a:p>
          <a:p>
            <a:pPr lvl="2" algn="just"/>
            <a:endParaRPr lang="es-ES" dirty="0" smtClean="0"/>
          </a:p>
          <a:p>
            <a:pPr lvl="3" algn="just"/>
            <a:endParaRPr lang="es-ES" dirty="0" smtClean="0"/>
          </a:p>
          <a:p>
            <a:pPr lvl="2" algn="just"/>
            <a:endParaRPr lang="es-ES" dirty="0" smtClean="0"/>
          </a:p>
          <a:p>
            <a:endParaRPr lang="es-ES" dirty="0"/>
          </a:p>
        </p:txBody>
      </p:sp>
    </p:spTree>
    <p:extLst>
      <p:ext uri="{BB962C8B-B14F-4D97-AF65-F5344CB8AC3E}">
        <p14:creationId xmlns:p14="http://schemas.microsoft.com/office/powerpoint/2010/main" val="400617664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Tácticas:</a:t>
            </a:r>
            <a:endParaRPr lang="es-ES" dirty="0"/>
          </a:p>
        </p:txBody>
      </p:sp>
      <p:sp>
        <p:nvSpPr>
          <p:cNvPr id="3" name="Marcador de contenido 2"/>
          <p:cNvSpPr>
            <a:spLocks noGrp="1"/>
          </p:cNvSpPr>
          <p:nvPr>
            <p:ph idx="1"/>
          </p:nvPr>
        </p:nvSpPr>
        <p:spPr>
          <a:xfrm>
            <a:off x="457200" y="868496"/>
            <a:ext cx="7620000" cy="4800600"/>
          </a:xfrm>
        </p:spPr>
        <p:txBody>
          <a:bodyPr>
            <a:normAutofit/>
          </a:bodyPr>
          <a:lstStyle/>
          <a:p>
            <a:pPr lvl="1" algn="just"/>
            <a:endParaRPr lang="es-ES" dirty="0"/>
          </a:p>
          <a:p>
            <a:pPr algn="just"/>
            <a:r>
              <a:rPr lang="es-ES" dirty="0"/>
              <a:t>Secuencia de las iniciativas</a:t>
            </a:r>
            <a:r>
              <a:rPr lang="es-ES" dirty="0" smtClean="0"/>
              <a:t>:</a:t>
            </a:r>
          </a:p>
          <a:p>
            <a:pPr lvl="1" algn="just"/>
            <a:endParaRPr lang="es-ES" dirty="0"/>
          </a:p>
          <a:p>
            <a:pPr lvl="0"/>
            <a:r>
              <a:rPr lang="es-MX" sz="2400" b="1" dirty="0"/>
              <a:t>Promoción de libro en librerías líderes del mercado nacional.</a:t>
            </a:r>
            <a:endParaRPr lang="fr-FR" sz="2000" dirty="0"/>
          </a:p>
          <a:p>
            <a:r>
              <a:rPr lang="es-MX" sz="2400" dirty="0"/>
              <a:t>La librería Gandhi es la librería líder a nivel nacional, por lo que se recomienda promover los libros del autor para invitar a la audiencia a leer sus materiales galardonados; será necesario colocar </a:t>
            </a:r>
            <a:r>
              <a:rPr lang="es-MX" sz="2400" i="1" dirty="0" err="1"/>
              <a:t>displays</a:t>
            </a:r>
            <a:r>
              <a:rPr lang="es-MX" sz="2400" i="1" dirty="0"/>
              <a:t> </a:t>
            </a:r>
            <a:r>
              <a:rPr lang="es-MX" sz="2400" dirty="0"/>
              <a:t>punto de venta en cada una de las librerías Gandhi del país.</a:t>
            </a:r>
            <a:endParaRPr lang="fr-FR" sz="2000" dirty="0"/>
          </a:p>
          <a:p>
            <a:r>
              <a:rPr lang="es-MX" sz="2400" dirty="0"/>
              <a:t> </a:t>
            </a:r>
            <a:endParaRPr lang="fr-FR" sz="2000" dirty="0"/>
          </a:p>
          <a:p>
            <a:pPr lvl="2" algn="just"/>
            <a:endParaRPr lang="es-ES" dirty="0"/>
          </a:p>
          <a:p>
            <a:pPr lvl="2" algn="just"/>
            <a:endParaRPr lang="es-ES" dirty="0" smtClean="0"/>
          </a:p>
          <a:p>
            <a:pPr lvl="3" algn="just"/>
            <a:endParaRPr lang="es-ES" dirty="0" smtClean="0"/>
          </a:p>
          <a:p>
            <a:pPr lvl="2" algn="just"/>
            <a:endParaRPr lang="es-ES" dirty="0" smtClean="0"/>
          </a:p>
          <a:p>
            <a:endParaRPr lang="es-ES" dirty="0"/>
          </a:p>
        </p:txBody>
      </p:sp>
    </p:spTree>
    <p:extLst>
      <p:ext uri="{BB962C8B-B14F-4D97-AF65-F5344CB8AC3E}">
        <p14:creationId xmlns:p14="http://schemas.microsoft.com/office/powerpoint/2010/main" val="94243352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3"/>
          <p:cNvPicPr>
            <a:picLocks noChangeAspect="1"/>
          </p:cNvPicPr>
          <p:nvPr/>
        </p:nvPicPr>
        <p:blipFill>
          <a:blip r:embed="rId2"/>
          <a:stretch>
            <a:fillRect/>
          </a:stretch>
        </p:blipFill>
        <p:spPr>
          <a:xfrm>
            <a:off x="3043826" y="694903"/>
            <a:ext cx="3827038" cy="5487972"/>
          </a:xfrm>
          <a:prstGeom prst="rect">
            <a:avLst/>
          </a:prstGeom>
        </p:spPr>
      </p:pic>
    </p:spTree>
    <p:extLst>
      <p:ext uri="{BB962C8B-B14F-4D97-AF65-F5344CB8AC3E}">
        <p14:creationId xmlns:p14="http://schemas.microsoft.com/office/powerpoint/2010/main" val="288019342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99419" y="2245815"/>
            <a:ext cx="5763178" cy="1598042"/>
          </a:xfrm>
        </p:spPr>
        <p:txBody>
          <a:bodyPr/>
          <a:lstStyle/>
          <a:p>
            <a:r>
              <a:rPr lang="es-ES" sz="7200" dirty="0" smtClean="0"/>
              <a:t>CALENDARIO</a:t>
            </a:r>
            <a:br>
              <a:rPr lang="es-ES" sz="7200" dirty="0" smtClean="0"/>
            </a:br>
            <a:r>
              <a:rPr lang="es-ES" sz="2000" dirty="0" smtClean="0"/>
              <a:t>(anexo en documento </a:t>
            </a:r>
            <a:r>
              <a:rPr lang="es-ES" sz="2000" smtClean="0"/>
              <a:t>de Word.)</a:t>
            </a:r>
            <a:endParaRPr lang="es-ES" sz="2000" dirty="0"/>
          </a:p>
        </p:txBody>
      </p:sp>
    </p:spTree>
    <p:extLst>
      <p:ext uri="{BB962C8B-B14F-4D97-AF65-F5344CB8AC3E}">
        <p14:creationId xmlns:p14="http://schemas.microsoft.com/office/powerpoint/2010/main" val="163729481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45804" y="2245815"/>
            <a:ext cx="6316793" cy="1598042"/>
          </a:xfrm>
        </p:spPr>
        <p:txBody>
          <a:bodyPr/>
          <a:lstStyle/>
          <a:p>
            <a:r>
              <a:rPr lang="es-ES" sz="7200" dirty="0" smtClean="0"/>
              <a:t>PRESUPUESTO</a:t>
            </a:r>
            <a:endParaRPr lang="es-ES" sz="7200" dirty="0"/>
          </a:p>
        </p:txBody>
      </p:sp>
    </p:spTree>
    <p:extLst>
      <p:ext uri="{BB962C8B-B14F-4D97-AF65-F5344CB8AC3E}">
        <p14:creationId xmlns:p14="http://schemas.microsoft.com/office/powerpoint/2010/main" val="30999473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Presupuesto:</a:t>
            </a:r>
            <a:endParaRPr lang="es-ES" dirty="0"/>
          </a:p>
        </p:txBody>
      </p:sp>
      <p:graphicFrame>
        <p:nvGraphicFramePr>
          <p:cNvPr id="4" name="Espace réservé du contenu 3"/>
          <p:cNvGraphicFramePr>
            <a:graphicFrameLocks noGrp="1"/>
          </p:cNvGraphicFramePr>
          <p:nvPr>
            <p:ph idx="1"/>
          </p:nvPr>
        </p:nvGraphicFramePr>
        <p:xfrm>
          <a:off x="1115769" y="1600201"/>
          <a:ext cx="6302862" cy="4800597"/>
        </p:xfrm>
        <a:graphic>
          <a:graphicData uri="http://schemas.openxmlformats.org/drawingml/2006/table">
            <a:tbl>
              <a:tblPr firstRow="1" firstCol="1" bandRow="1">
                <a:tableStyleId>{5C22544A-7EE6-4342-B048-85BDC9FD1C3A}</a:tableStyleId>
              </a:tblPr>
              <a:tblGrid>
                <a:gridCol w="3963531"/>
                <a:gridCol w="303022"/>
                <a:gridCol w="1309056"/>
                <a:gridCol w="727253"/>
              </a:tblGrid>
              <a:tr h="200722">
                <a:tc>
                  <a:txBody>
                    <a:bodyPr/>
                    <a:lstStyle/>
                    <a:p>
                      <a:pPr>
                        <a:lnSpc>
                          <a:spcPct val="115000"/>
                        </a:lnSpc>
                        <a:spcAft>
                          <a:spcPts val="0"/>
                        </a:spcAft>
                      </a:pPr>
                      <a:r>
                        <a:rPr lang="fr-FR" sz="1100">
                          <a:effectLst/>
                        </a:rPr>
                        <a:t>PRESUPUESTO CASO SEALIEL ALATRISTE</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1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1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100">
                          <a:effectLst/>
                        </a:rPr>
                        <a:t> </a:t>
                      </a:r>
                      <a:endParaRPr lang="fr-FR" sz="1000">
                        <a:effectLst/>
                        <a:latin typeface="Calibri"/>
                        <a:ea typeface="Calibri"/>
                        <a:cs typeface="Times New Roman"/>
                      </a:endParaRPr>
                    </a:p>
                  </a:txBody>
                  <a:tcPr marL="42423" marR="42423" marT="0" marB="0" anchor="b"/>
                </a:tc>
              </a:tr>
              <a:tr h="183995">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r>
              <a:tr h="183995">
                <a:tc>
                  <a:txBody>
                    <a:bodyPr/>
                    <a:lstStyle/>
                    <a:p>
                      <a:pPr>
                        <a:lnSpc>
                          <a:spcPct val="115000"/>
                        </a:lnSpc>
                        <a:spcAft>
                          <a:spcPts val="0"/>
                        </a:spcAft>
                      </a:pPr>
                      <a:r>
                        <a:rPr lang="fr-FR" sz="1000">
                          <a:effectLst/>
                        </a:rPr>
                        <a:t>Internet:</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r>
              <a:tr h="183995">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r>
              <a:tr h="183995">
                <a:tc>
                  <a:txBody>
                    <a:bodyPr/>
                    <a:lstStyle/>
                    <a:p>
                      <a:pPr>
                        <a:lnSpc>
                          <a:spcPct val="115000"/>
                        </a:lnSpc>
                        <a:spcAft>
                          <a:spcPts val="0"/>
                        </a:spcAft>
                      </a:pPr>
                      <a:r>
                        <a:rPr lang="fr-FR" sz="1000">
                          <a:effectLst/>
                        </a:rPr>
                        <a:t>Desarrollo de comunicado oficial para página de internet</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$5,000.00</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r>
              <a:tr h="183995">
                <a:tc>
                  <a:txBody>
                    <a:bodyPr/>
                    <a:lstStyle/>
                    <a:p>
                      <a:pPr>
                        <a:lnSpc>
                          <a:spcPct val="115000"/>
                        </a:lnSpc>
                        <a:spcAft>
                          <a:spcPts val="0"/>
                        </a:spcAft>
                      </a:pPr>
                      <a:r>
                        <a:rPr lang="fr-FR" sz="1000">
                          <a:effectLst/>
                        </a:rPr>
                        <a:t>y Facebook</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r>
              <a:tr h="183995">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r>
              <a:tr h="183995">
                <a:tc>
                  <a:txBody>
                    <a:bodyPr/>
                    <a:lstStyle/>
                    <a:p>
                      <a:pPr>
                        <a:lnSpc>
                          <a:spcPct val="115000"/>
                        </a:lnSpc>
                        <a:spcAft>
                          <a:spcPts val="0"/>
                        </a:spcAft>
                      </a:pPr>
                      <a:r>
                        <a:rPr lang="fr-FR" sz="1000">
                          <a:effectLst/>
                        </a:rPr>
                        <a:t>Desarrollo de página de fanáticos en Facebook y seguimiento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$100,000.00</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r>
              <a:tr h="183995">
                <a:tc>
                  <a:txBody>
                    <a:bodyPr/>
                    <a:lstStyle/>
                    <a:p>
                      <a:pPr>
                        <a:lnSpc>
                          <a:spcPct val="115000"/>
                        </a:lnSpc>
                        <a:spcAft>
                          <a:spcPts val="0"/>
                        </a:spcAft>
                      </a:pPr>
                      <a:r>
                        <a:rPr lang="fr-FR" sz="1000">
                          <a:effectLst/>
                        </a:rPr>
                        <a:t>por un año (Creación de página y gestión de marzo 2012 a marzo 2013)</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r>
              <a:tr h="183995">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r>
              <a:tr h="183995">
                <a:tc>
                  <a:txBody>
                    <a:bodyPr/>
                    <a:lstStyle/>
                    <a:p>
                      <a:pPr>
                        <a:lnSpc>
                          <a:spcPct val="115000"/>
                        </a:lnSpc>
                        <a:spcAft>
                          <a:spcPts val="0"/>
                        </a:spcAft>
                      </a:pPr>
                      <a:r>
                        <a:rPr lang="fr-FR" sz="1000">
                          <a:effectLst/>
                        </a:rPr>
                        <a:t>Impresos:</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r>
              <a:tr h="183995">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r>
              <a:tr h="183995">
                <a:tc>
                  <a:txBody>
                    <a:bodyPr/>
                    <a:lstStyle/>
                    <a:p>
                      <a:pPr>
                        <a:lnSpc>
                          <a:spcPct val="115000"/>
                        </a:lnSpc>
                        <a:spcAft>
                          <a:spcPts val="0"/>
                        </a:spcAft>
                      </a:pPr>
                      <a:r>
                        <a:rPr lang="fr-FR" sz="1000">
                          <a:effectLst/>
                        </a:rPr>
                        <a:t>Reportaje de dos páginas en revista "Algarabía"</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$110,000.00</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r>
              <a:tr h="183995">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r>
              <a:tr h="183995">
                <a:tc>
                  <a:txBody>
                    <a:bodyPr/>
                    <a:lstStyle/>
                    <a:p>
                      <a:pPr>
                        <a:lnSpc>
                          <a:spcPct val="115000"/>
                        </a:lnSpc>
                        <a:spcAft>
                          <a:spcPts val="0"/>
                        </a:spcAft>
                      </a:pPr>
                      <a:r>
                        <a:rPr lang="fr-FR" sz="1000">
                          <a:effectLst/>
                        </a:rPr>
                        <a:t>Publicidad de recomendación de libros en "Algarabía"</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$30,000.00</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r>
              <a:tr h="183995">
                <a:tc>
                  <a:txBody>
                    <a:bodyPr/>
                    <a:lstStyle/>
                    <a:p>
                      <a:pPr>
                        <a:lnSpc>
                          <a:spcPct val="115000"/>
                        </a:lnSpc>
                        <a:spcAft>
                          <a:spcPts val="0"/>
                        </a:spcAft>
                      </a:pPr>
                      <a:r>
                        <a:rPr lang="fr-FR" sz="1000">
                          <a:effectLst/>
                        </a:rPr>
                        <a:t>Publicidad de recomendación de libros en "Seven"</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$35,000.00</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r>
              <a:tr h="183995">
                <a:tc>
                  <a:txBody>
                    <a:bodyPr/>
                    <a:lstStyle/>
                    <a:p>
                      <a:pPr>
                        <a:lnSpc>
                          <a:spcPct val="115000"/>
                        </a:lnSpc>
                        <a:spcAft>
                          <a:spcPts val="0"/>
                        </a:spcAft>
                      </a:pPr>
                      <a:r>
                        <a:rPr lang="fr-FR" sz="1000">
                          <a:effectLst/>
                        </a:rPr>
                        <a:t>Publicidad de recomendación de libros en "Chilango"</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$29,000.00</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r>
              <a:tr h="183995">
                <a:tc>
                  <a:txBody>
                    <a:bodyPr/>
                    <a:lstStyle/>
                    <a:p>
                      <a:pPr>
                        <a:lnSpc>
                          <a:spcPct val="115000"/>
                        </a:lnSpc>
                        <a:spcAft>
                          <a:spcPts val="0"/>
                        </a:spcAft>
                      </a:pPr>
                      <a:r>
                        <a:rPr lang="fr-FR" sz="1000">
                          <a:effectLst/>
                        </a:rPr>
                        <a:t>Publicidad de recomendación de libros en "Top Magazine" de Reforma</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$35,000.00</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r>
              <a:tr h="183995">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r>
              <a:tr h="183995">
                <a:tc>
                  <a:txBody>
                    <a:bodyPr/>
                    <a:lstStyle/>
                    <a:p>
                      <a:pPr>
                        <a:lnSpc>
                          <a:spcPct val="115000"/>
                        </a:lnSpc>
                        <a:spcAft>
                          <a:spcPts val="0"/>
                        </a:spcAft>
                      </a:pPr>
                      <a:r>
                        <a:rPr lang="fr-FR" sz="1000">
                          <a:effectLst/>
                        </a:rPr>
                        <a:t>Displays librerías:</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r>
              <a:tr h="183995">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r>
              <a:tr h="183995">
                <a:tc>
                  <a:txBody>
                    <a:bodyPr/>
                    <a:lstStyle/>
                    <a:p>
                      <a:pPr>
                        <a:lnSpc>
                          <a:spcPct val="115000"/>
                        </a:lnSpc>
                        <a:spcAft>
                          <a:spcPts val="0"/>
                        </a:spcAft>
                      </a:pPr>
                      <a:r>
                        <a:rPr lang="fr-FR" sz="1000">
                          <a:effectLst/>
                        </a:rPr>
                        <a:t>Diseño industrial y gráfico de displays</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$34,000.00</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r>
              <a:tr h="183995">
                <a:tc>
                  <a:txBody>
                    <a:bodyPr/>
                    <a:lstStyle/>
                    <a:p>
                      <a:pPr>
                        <a:lnSpc>
                          <a:spcPct val="115000"/>
                        </a:lnSpc>
                        <a:spcAft>
                          <a:spcPts val="0"/>
                        </a:spcAft>
                      </a:pPr>
                      <a:r>
                        <a:rPr lang="fr-FR" sz="1000">
                          <a:effectLst/>
                        </a:rPr>
                        <a:t>Producción y maquila de 60 displays</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$80,000.00</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r>
              <a:tr h="183995">
                <a:tc>
                  <a:txBody>
                    <a:bodyPr/>
                    <a:lstStyle/>
                    <a:p>
                      <a:pPr>
                        <a:lnSpc>
                          <a:spcPct val="115000"/>
                        </a:lnSpc>
                        <a:spcAft>
                          <a:spcPts val="0"/>
                        </a:spcAft>
                      </a:pPr>
                      <a:r>
                        <a:rPr lang="fr-FR" sz="1000">
                          <a:effectLst/>
                        </a:rPr>
                        <a:t>Distribución de displays a las principales librerías del país</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$37,000.00</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r>
              <a:tr h="183995">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r>
              <a:tr h="183995">
                <a:tc>
                  <a:txBody>
                    <a:bodyPr/>
                    <a:lstStyle/>
                    <a:p>
                      <a:pPr>
                        <a:lnSpc>
                          <a:spcPct val="115000"/>
                        </a:lnSpc>
                        <a:spcAft>
                          <a:spcPts val="0"/>
                        </a:spcAft>
                      </a:pPr>
                      <a:r>
                        <a:rPr lang="fr-FR" sz="1000">
                          <a:effectLst/>
                        </a:rPr>
                        <a:t>TOTAL</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 </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a:effectLst/>
                        </a:rPr>
                        <a:t>495,000.00</a:t>
                      </a:r>
                      <a:endParaRPr lang="fr-FR" sz="1000">
                        <a:effectLst/>
                        <a:latin typeface="Calibri"/>
                        <a:ea typeface="Calibri"/>
                        <a:cs typeface="Times New Roman"/>
                      </a:endParaRPr>
                    </a:p>
                  </a:txBody>
                  <a:tcPr marL="42423" marR="42423" marT="0" marB="0" anchor="b"/>
                </a:tc>
                <a:tc>
                  <a:txBody>
                    <a:bodyPr/>
                    <a:lstStyle/>
                    <a:p>
                      <a:pPr>
                        <a:lnSpc>
                          <a:spcPct val="115000"/>
                        </a:lnSpc>
                        <a:spcAft>
                          <a:spcPts val="0"/>
                        </a:spcAft>
                      </a:pPr>
                      <a:r>
                        <a:rPr lang="fr-FR" sz="1000" dirty="0">
                          <a:effectLst/>
                        </a:rPr>
                        <a:t> </a:t>
                      </a:r>
                      <a:endParaRPr lang="fr-FR" sz="1000" dirty="0">
                        <a:effectLst/>
                        <a:latin typeface="Calibri"/>
                        <a:ea typeface="Calibri"/>
                        <a:cs typeface="Times New Roman"/>
                      </a:endParaRPr>
                    </a:p>
                  </a:txBody>
                  <a:tcPr marL="42423" marR="42423" marT="0" marB="0" anchor="b"/>
                </a:tc>
              </a:tr>
            </a:tbl>
          </a:graphicData>
        </a:graphic>
      </p:graphicFrame>
    </p:spTree>
    <p:extLst>
      <p:ext uri="{BB962C8B-B14F-4D97-AF65-F5344CB8AC3E}">
        <p14:creationId xmlns:p14="http://schemas.microsoft.com/office/powerpoint/2010/main" val="2266075135"/>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yacencia">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Adyacencia.thmx</Template>
  <TotalTime>455</TotalTime>
  <Words>1145</Words>
  <Application>Microsoft Macintosh PowerPoint</Application>
  <PresentationFormat>Presentación en pantalla (4:3)</PresentationFormat>
  <Paragraphs>245</Paragraphs>
  <Slides>23</Slides>
  <Notes>0</Notes>
  <HiddenSlides>0</HiddenSlides>
  <MMClips>0</MMClips>
  <ScaleCrop>false</ScaleCrop>
  <HeadingPairs>
    <vt:vector size="4" baseType="variant">
      <vt:variant>
        <vt:lpstr>Tema</vt:lpstr>
      </vt:variant>
      <vt:variant>
        <vt:i4>1</vt:i4>
      </vt:variant>
      <vt:variant>
        <vt:lpstr>Títulos de diapositiva</vt:lpstr>
      </vt:variant>
      <vt:variant>
        <vt:i4>23</vt:i4>
      </vt:variant>
    </vt:vector>
  </HeadingPairs>
  <TitlesOfParts>
    <vt:vector size="24" baseType="lpstr">
      <vt:lpstr>Adyacencia</vt:lpstr>
      <vt:lpstr>Caso Sealtiel Alatriste</vt:lpstr>
      <vt:lpstr>SITUACIÓN</vt:lpstr>
      <vt:lpstr>Antecedentes de Alatriste</vt:lpstr>
      <vt:lpstr>Antecedentes</vt:lpstr>
      <vt:lpstr>Antecedentes</vt:lpstr>
      <vt:lpstr>Antecedentes</vt:lpstr>
      <vt:lpstr>Consecuencia</vt:lpstr>
      <vt:lpstr>Consecuencia</vt:lpstr>
      <vt:lpstr>OBJETIVOS</vt:lpstr>
      <vt:lpstr>Objetivos:</vt:lpstr>
      <vt:lpstr>PÚBLICO</vt:lpstr>
      <vt:lpstr>Público</vt:lpstr>
      <vt:lpstr>ESTRATEGIAS y TÁCTICAS</vt:lpstr>
      <vt:lpstr>Tácticas:</vt:lpstr>
      <vt:lpstr>Tácticas:</vt:lpstr>
      <vt:lpstr>Tácticas:</vt:lpstr>
      <vt:lpstr>Tácticas:</vt:lpstr>
      <vt:lpstr>Tácticas:</vt:lpstr>
      <vt:lpstr>Tácticas:</vt:lpstr>
      <vt:lpstr>Presentación de PowerPoint</vt:lpstr>
      <vt:lpstr>CALENDARIO (anexo en documento de Word.)</vt:lpstr>
      <vt:lpstr>PRESUPUESTO</vt:lpstr>
      <vt:lpstr>Presupuesto:</vt:lpstr>
    </vt:vector>
  </TitlesOfParts>
  <Company>ITESM CEM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Caso Sealtiel Alatriste</dc:title>
  <dc:creator>Regina Mitre</dc:creator>
  <cp:lastModifiedBy>Octavio Islas</cp:lastModifiedBy>
  <cp:revision>28</cp:revision>
  <dcterms:created xsi:type="dcterms:W3CDTF">2012-02-20T18:28:35Z</dcterms:created>
  <dcterms:modified xsi:type="dcterms:W3CDTF">2012-03-14T01:29:27Z</dcterms:modified>
</cp:coreProperties>
</file>