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70" r:id="rId2"/>
    <p:sldId id="271" r:id="rId3"/>
    <p:sldId id="272" r:id="rId4"/>
    <p:sldId id="273" r:id="rId5"/>
    <p:sldId id="274" r:id="rId6"/>
    <p:sldId id="256" r:id="rId7"/>
    <p:sldId id="257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6" r:id="rId20"/>
    <p:sldId id="278" r:id="rId21"/>
    <p:sldId id="279" r:id="rId22"/>
    <p:sldId id="280" r:id="rId23"/>
    <p:sldId id="281" r:id="rId24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5FD9D72-0CFC-4CF6-8DBE-85723FA8EAE3}" type="datetimeFigureOut">
              <a:rPr lang="es-MX" smtClean="0"/>
              <a:pPr/>
              <a:t>31/01/2012</a:t>
            </a:fld>
            <a:endParaRPr lang="es-MX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MX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7AB3379-45C1-462D-93E4-E7EBBE1E66D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FD9D72-0CFC-4CF6-8DBE-85723FA8EAE3}" type="datetimeFigureOut">
              <a:rPr lang="es-MX" smtClean="0"/>
              <a:pPr/>
              <a:t>31/01/2012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AB3379-45C1-462D-93E4-E7EBBE1E66DA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FD9D72-0CFC-4CF6-8DBE-85723FA8EAE3}" type="datetimeFigureOut">
              <a:rPr lang="es-MX" smtClean="0"/>
              <a:pPr/>
              <a:t>31/01/2012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AB3379-45C1-462D-93E4-E7EBBE1E66DA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FD9D72-0CFC-4CF6-8DBE-85723FA8EAE3}" type="datetimeFigureOut">
              <a:rPr lang="es-MX" smtClean="0"/>
              <a:pPr/>
              <a:t>31/01/2012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AB3379-45C1-462D-93E4-E7EBBE1E66DA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FD9D72-0CFC-4CF6-8DBE-85723FA8EAE3}" type="datetimeFigureOut">
              <a:rPr lang="es-MX" smtClean="0"/>
              <a:pPr/>
              <a:t>31/01/2012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AB3379-45C1-462D-93E4-E7EBBE1E66D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FD9D72-0CFC-4CF6-8DBE-85723FA8EAE3}" type="datetimeFigureOut">
              <a:rPr lang="es-MX" smtClean="0"/>
              <a:pPr/>
              <a:t>31/01/2012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AB3379-45C1-462D-93E4-E7EBBE1E66DA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FD9D72-0CFC-4CF6-8DBE-85723FA8EAE3}" type="datetimeFigureOut">
              <a:rPr lang="es-MX" smtClean="0"/>
              <a:pPr/>
              <a:t>31/01/2012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AB3379-45C1-462D-93E4-E7EBBE1E66D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5FD9D72-0CFC-4CF6-8DBE-85723FA8EAE3}" type="datetimeFigureOut">
              <a:rPr lang="es-MX" smtClean="0"/>
              <a:pPr/>
              <a:t>31/01/2012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AB3379-45C1-462D-93E4-E7EBBE1E66D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5FD9D72-0CFC-4CF6-8DBE-85723FA8EAE3}" type="datetimeFigureOut">
              <a:rPr lang="es-MX" smtClean="0"/>
              <a:pPr/>
              <a:t>31/01/2012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7AB3379-45C1-462D-93E4-E7EBBE1E66DA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FD9D72-0CFC-4CF6-8DBE-85723FA8EAE3}" type="datetimeFigureOut">
              <a:rPr lang="es-MX" smtClean="0"/>
              <a:pPr/>
              <a:t>31/01/2012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AB3379-45C1-462D-93E4-E7EBBE1E66D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FD9D72-0CFC-4CF6-8DBE-85723FA8EAE3}" type="datetimeFigureOut">
              <a:rPr lang="es-MX" smtClean="0"/>
              <a:pPr/>
              <a:t>31/01/2012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AB3379-45C1-462D-93E4-E7EBBE1E66D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5FD9D72-0CFC-4CF6-8DBE-85723FA8EAE3}" type="datetimeFigureOut">
              <a:rPr lang="es-MX" smtClean="0"/>
              <a:pPr/>
              <a:t>31/01/2012</a:t>
            </a:fld>
            <a:endParaRPr lang="es-MX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MX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7AB3379-45C1-462D-93E4-E7EBBE1E66D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05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5122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i="1" dirty="0" smtClean="0">
                <a:latin typeface="Comic Sans MS" pitchFamily="66" charset="0"/>
              </a:rPr>
              <a:t>1.1 No por mucho comunicar…</a:t>
            </a:r>
            <a:endParaRPr lang="es-ES" i="1" dirty="0">
              <a:latin typeface="Comic Sans MS" pitchFamily="66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97051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5112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568952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20030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340768"/>
            <a:ext cx="8208912" cy="4788024"/>
          </a:xfrm>
        </p:spPr>
        <p:txBody>
          <a:bodyPr>
            <a:normAutofit/>
          </a:bodyPr>
          <a:lstStyle/>
          <a:p>
            <a:pPr marL="578358" indent="-514350">
              <a:buFont typeface="+mj-lt"/>
              <a:buAutoNum type="arabicPeriod"/>
            </a:pPr>
            <a:r>
              <a:rPr lang="es-ES" sz="3200" b="1" dirty="0" smtClean="0">
                <a:latin typeface="Poor Richard" pitchFamily="18" charset="0"/>
              </a:rPr>
              <a:t>Incomunicación: </a:t>
            </a:r>
            <a:r>
              <a:rPr lang="es-ES" sz="3200" dirty="0" smtClean="0">
                <a:latin typeface="Poor Richard" pitchFamily="18" charset="0"/>
              </a:rPr>
              <a:t>Cubrir el silencio con palabras sin sentido.</a:t>
            </a:r>
          </a:p>
          <a:p>
            <a:pPr marL="578358" indent="-514350" algn="ctr">
              <a:buNone/>
            </a:pPr>
            <a:r>
              <a:rPr lang="es-ES" sz="3200" dirty="0" smtClean="0">
                <a:latin typeface="Poor Richard" pitchFamily="18" charset="0"/>
              </a:rPr>
              <a:t>  Propuestas de solución.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3200" b="1" dirty="0" smtClean="0">
                <a:latin typeface="Poor Richard" pitchFamily="18" charset="0"/>
              </a:rPr>
              <a:t>Psicología: </a:t>
            </a:r>
            <a:r>
              <a:rPr lang="es-ES" sz="3200" dirty="0" smtClean="0">
                <a:latin typeface="Poor Richard" pitchFamily="18" charset="0"/>
              </a:rPr>
              <a:t>“hay que decir las cosas claras y llamarlas por su nombre”- asertividad.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3200" b="1" dirty="0" smtClean="0">
                <a:latin typeface="Poor Richard" pitchFamily="18" charset="0"/>
              </a:rPr>
              <a:t>Sociología:</a:t>
            </a:r>
            <a:r>
              <a:rPr lang="es-ES" sz="3200" dirty="0" smtClean="0">
                <a:latin typeface="Poor Richard" pitchFamily="18" charset="0"/>
              </a:rPr>
              <a:t> reconocer y enfrentar el conflicto.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3200" b="1" dirty="0" smtClean="0">
                <a:latin typeface="Poor Richard" pitchFamily="18" charset="0"/>
              </a:rPr>
              <a:t>Ingeniería: </a:t>
            </a:r>
            <a:r>
              <a:rPr lang="es-ES" sz="3200" dirty="0" smtClean="0">
                <a:latin typeface="Poor Richard" pitchFamily="18" charset="0"/>
              </a:rPr>
              <a:t>elaborar medios más ágiles y eficientes para acortar distancias</a:t>
            </a:r>
            <a:r>
              <a:rPr lang="es-ES" sz="3200" i="1" dirty="0" smtClean="0">
                <a:latin typeface="Poor Richard" pitchFamily="18" charset="0"/>
              </a:rPr>
              <a:t>.</a:t>
            </a:r>
            <a:endParaRPr lang="es-ES" sz="3200" i="1" dirty="0">
              <a:latin typeface="Poor Richard" pitchFamily="18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i="1" dirty="0" smtClean="0">
                <a:solidFill>
                  <a:schemeClr val="tx1"/>
                </a:solidFill>
                <a:latin typeface="Poor Richard" pitchFamily="18" charset="0"/>
              </a:rPr>
              <a:t>INCOMUNICACIÓN</a:t>
            </a:r>
            <a:endParaRPr lang="es-ES" b="1" i="1" dirty="0">
              <a:solidFill>
                <a:schemeClr val="tx1"/>
              </a:solidFill>
              <a:latin typeface="Poor Richar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0796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640960" cy="6417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6877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27584" y="69269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s-MX" sz="4800" dirty="0" smtClean="0">
                <a:solidFill>
                  <a:schemeClr val="tx1"/>
                </a:solidFill>
                <a:latin typeface="Poor Richard" pitchFamily="18" charset="0"/>
              </a:rPr>
              <a:t>Y TU QUE TE CREÍAS EL REY DE TODO EL MUNDO</a:t>
            </a:r>
            <a:endParaRPr lang="es-MX" sz="4800" dirty="0">
              <a:solidFill>
                <a:schemeClr val="tx1"/>
              </a:solidFill>
              <a:latin typeface="Poor Richard" pitchFamily="18" charset="0"/>
            </a:endParaRPr>
          </a:p>
        </p:txBody>
      </p:sp>
      <p:pic>
        <p:nvPicPr>
          <p:cNvPr id="4" name="3 Imagen" descr="cultura dominant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060848"/>
            <a:ext cx="3888432" cy="29218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260648"/>
            <a:ext cx="5472608" cy="6336704"/>
          </a:xfrm>
        </p:spPr>
        <p:txBody>
          <a:bodyPr>
            <a:normAutofit fontScale="92500" lnSpcReduction="20000"/>
          </a:bodyPr>
          <a:lstStyle/>
          <a:p>
            <a:r>
              <a:rPr lang="es-MX" sz="3900" dirty="0" smtClean="0">
                <a:latin typeface="Poor Richard" pitchFamily="18" charset="0"/>
              </a:rPr>
              <a:t>Interés en el </a:t>
            </a:r>
            <a:r>
              <a:rPr lang="es-MX" sz="3900" dirty="0" smtClean="0">
                <a:latin typeface="Poor Richard" pitchFamily="18" charset="0"/>
              </a:rPr>
              <a:t>Receptor</a:t>
            </a:r>
          </a:p>
          <a:p>
            <a:endParaRPr lang="es-MX" sz="3900" dirty="0" smtClean="0">
              <a:latin typeface="Poor Richard" pitchFamily="18" charset="0"/>
            </a:endParaRPr>
          </a:p>
          <a:p>
            <a:r>
              <a:rPr lang="es-MX" sz="3900" dirty="0" smtClean="0">
                <a:latin typeface="Poor Richard" pitchFamily="18" charset="0"/>
              </a:rPr>
              <a:t>La comunicación efectiva solo podrá serlo si se considera en todo momento a quien está dirigida</a:t>
            </a:r>
            <a:r>
              <a:rPr lang="es-MX" sz="3900" dirty="0" smtClean="0">
                <a:latin typeface="Poor Richard" pitchFamily="18" charset="0"/>
              </a:rPr>
              <a:t>.</a:t>
            </a:r>
          </a:p>
          <a:p>
            <a:endParaRPr lang="es-MX" sz="3900" dirty="0" smtClean="0">
              <a:latin typeface="Poor Richard" pitchFamily="18" charset="0"/>
            </a:endParaRPr>
          </a:p>
          <a:p>
            <a:r>
              <a:rPr lang="es-MX" sz="3900" dirty="0" smtClean="0">
                <a:latin typeface="Poor Richard" pitchFamily="18" charset="0"/>
              </a:rPr>
              <a:t>En los diferentes campos de la vida social surgen tendencias en el sentido de dirigir la comunicación desde la perspectiva del receptor.</a:t>
            </a:r>
          </a:p>
          <a:p>
            <a:endParaRPr lang="es-MX" sz="4400" i="1" dirty="0" smtClean="0">
              <a:latin typeface="Poor Richard" pitchFamily="18" charset="0"/>
            </a:endParaRPr>
          </a:p>
          <a:p>
            <a:endParaRPr lang="es-MX" sz="4400" dirty="0">
              <a:latin typeface="Poor Richard" pitchFamily="18" charset="0"/>
            </a:endParaRPr>
          </a:p>
        </p:txBody>
      </p:sp>
      <p:pic>
        <p:nvPicPr>
          <p:cNvPr id="5" name="4 Imagen" descr="homer-pythagora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84168" y="1628800"/>
            <a:ext cx="2908963" cy="34170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548680"/>
            <a:ext cx="8229600" cy="4525963"/>
          </a:xfrm>
        </p:spPr>
        <p:txBody>
          <a:bodyPr>
            <a:normAutofit/>
          </a:bodyPr>
          <a:lstStyle/>
          <a:p>
            <a:r>
              <a:rPr lang="es-MX" sz="4400" dirty="0" smtClean="0">
                <a:latin typeface="Poor Richard" pitchFamily="18" charset="0"/>
              </a:rPr>
              <a:t>La posición del Emisor es puesta en duda.</a:t>
            </a:r>
          </a:p>
          <a:p>
            <a:r>
              <a:rPr lang="es-MX" sz="4400" dirty="0" smtClean="0">
                <a:latin typeface="Poor Richard" pitchFamily="18" charset="0"/>
              </a:rPr>
              <a:t>No basta con vender, es necesario “Convencer”.</a:t>
            </a:r>
            <a:endParaRPr lang="es-MX" sz="4400" dirty="0">
              <a:latin typeface="Poor Richard" pitchFamily="18" charset="0"/>
            </a:endParaRPr>
          </a:p>
        </p:txBody>
      </p:sp>
      <p:pic>
        <p:nvPicPr>
          <p:cNvPr id="5" name="4 Imagen" descr="comunicac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4048" y="3225161"/>
            <a:ext cx="2779123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548680"/>
            <a:ext cx="8229600" cy="4525963"/>
          </a:xfrm>
        </p:spPr>
        <p:txBody>
          <a:bodyPr>
            <a:normAutofit/>
          </a:bodyPr>
          <a:lstStyle/>
          <a:p>
            <a:r>
              <a:rPr lang="es-MX" sz="4400" dirty="0" smtClean="0">
                <a:latin typeface="Poor Richard" pitchFamily="18" charset="0"/>
              </a:rPr>
              <a:t>Se debe preocupar por el destinatario del mensaje, el también puede tener motivaciones que es necesario considerar y que puede modificar la conducta del emisor</a:t>
            </a:r>
            <a:endParaRPr lang="es-MX" sz="4400" dirty="0">
              <a:latin typeface="Poor Richard" pitchFamily="18" charset="0"/>
            </a:endParaRPr>
          </a:p>
        </p:txBody>
      </p:sp>
      <p:pic>
        <p:nvPicPr>
          <p:cNvPr id="4" name="3 Imagen" descr="U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4149080"/>
            <a:ext cx="340804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7647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MX" sz="6600" dirty="0" smtClean="0">
                <a:solidFill>
                  <a:schemeClr val="tx1"/>
                </a:solidFill>
                <a:latin typeface="Poor Richard" pitchFamily="18" charset="0"/>
              </a:rPr>
              <a:t>PERO SIGO SIENDO EL REY</a:t>
            </a:r>
            <a:endParaRPr lang="es-MX" sz="6600" dirty="0">
              <a:solidFill>
                <a:schemeClr val="tx1"/>
              </a:solidFill>
              <a:latin typeface="Poor Richard" pitchFamily="18" charset="0"/>
            </a:endParaRPr>
          </a:p>
        </p:txBody>
      </p:sp>
      <p:pic>
        <p:nvPicPr>
          <p:cNvPr id="4" name="3 Imagen" descr="1249641852998_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7704" y="2564904"/>
            <a:ext cx="5605773" cy="32737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332656"/>
            <a:ext cx="8229600" cy="4525963"/>
          </a:xfrm>
        </p:spPr>
        <p:txBody>
          <a:bodyPr>
            <a:normAutofit/>
          </a:bodyPr>
          <a:lstStyle/>
          <a:p>
            <a:r>
              <a:rPr lang="es-MX" sz="4400" dirty="0" smtClean="0">
                <a:latin typeface="Poor Richard" pitchFamily="18" charset="0"/>
              </a:rPr>
              <a:t>El emisor sigue presente.</a:t>
            </a:r>
          </a:p>
          <a:p>
            <a:r>
              <a:rPr lang="es-MX" sz="4400" dirty="0" smtClean="0">
                <a:latin typeface="Poor Richard" pitchFamily="18" charset="0"/>
              </a:rPr>
              <a:t>Lo que interesa es transmitir algo.</a:t>
            </a:r>
          </a:p>
          <a:p>
            <a:r>
              <a:rPr lang="es-MX" sz="4400" dirty="0" smtClean="0">
                <a:latin typeface="Poor Richard" pitchFamily="18" charset="0"/>
              </a:rPr>
              <a:t>Característica individualista</a:t>
            </a:r>
          </a:p>
        </p:txBody>
      </p:sp>
      <p:pic>
        <p:nvPicPr>
          <p:cNvPr id="5" name="4 Imagen" descr="EM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43808" y="2849275"/>
            <a:ext cx="3025899" cy="30771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difus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44208" y="5269622"/>
            <a:ext cx="2699792" cy="15883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2 Marcador de contenido"/>
          <p:cNvSpPr txBox="1">
            <a:spLocks/>
          </p:cNvSpPr>
          <p:nvPr/>
        </p:nvSpPr>
        <p:spPr>
          <a:xfrm>
            <a:off x="395536" y="332656"/>
            <a:ext cx="8229600" cy="6336704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kumimoji="0" lang="es-MX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or Richard" pitchFamily="18" charset="0"/>
                <a:ea typeface="+mn-ea"/>
                <a:cs typeface="+mn-cs"/>
              </a:rPr>
              <a:t>El cambio no es total, se conecta con lo que permanece.</a:t>
            </a:r>
          </a:p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kumimoji="0" lang="es-MX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or Richard" pitchFamily="18" charset="0"/>
                <a:ea typeface="+mn-ea"/>
                <a:cs typeface="+mn-cs"/>
              </a:rPr>
              <a:t>En la comunicación se abre espacio para el desarrollo de las individualidades, al tiempo que emergen sistemas comunicativos.</a:t>
            </a:r>
          </a:p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kumimoji="0" lang="es-MX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or Richard" pitchFamily="18" charset="0"/>
                <a:ea typeface="+mn-ea"/>
                <a:cs typeface="+mn-cs"/>
              </a:rPr>
              <a:t>Reducir lo social a lo individual es aunque cómodo insuficiente.</a:t>
            </a:r>
          </a:p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endParaRPr kumimoji="0" lang="es-MX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oor Richard" pitchFamily="18" charset="0"/>
              <a:ea typeface="+mn-ea"/>
              <a:cs typeface="+mn-cs"/>
            </a:endParaRPr>
          </a:p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endParaRPr kumimoji="0" lang="es-MX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oor Richard" pitchFamily="18" charset="0"/>
              <a:ea typeface="+mn-ea"/>
              <a:cs typeface="+mn-cs"/>
            </a:endParaRPr>
          </a:p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s-MX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404664"/>
            <a:ext cx="4248472" cy="6048672"/>
          </a:xfrm>
        </p:spPr>
        <p:txBody>
          <a:bodyPr/>
          <a:lstStyle/>
          <a:p>
            <a:r>
              <a:rPr lang="es-MX" sz="4000" dirty="0" smtClean="0">
                <a:latin typeface="Poor Richard" pitchFamily="18" charset="0"/>
              </a:rPr>
              <a:t>No se puede reducir una de las complejidades a la otra.</a:t>
            </a:r>
          </a:p>
          <a:p>
            <a:endParaRPr lang="es-MX" sz="4000" dirty="0" smtClean="0">
              <a:latin typeface="Poor Richard" pitchFamily="18" charset="0"/>
            </a:endParaRPr>
          </a:p>
          <a:p>
            <a:r>
              <a:rPr lang="es-MX" sz="4000" dirty="0" smtClean="0">
                <a:latin typeface="Poor Richard" pitchFamily="18" charset="0"/>
              </a:rPr>
              <a:t>Necesaria Interconexión</a:t>
            </a:r>
          </a:p>
          <a:p>
            <a:endParaRPr lang="es-MX" dirty="0"/>
          </a:p>
        </p:txBody>
      </p:sp>
      <p:pic>
        <p:nvPicPr>
          <p:cNvPr id="5" name="4 Imagen" descr="optimis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8024" y="332656"/>
            <a:ext cx="3576003" cy="26917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5 Imagen" descr="social-medi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3968" y="3212976"/>
            <a:ext cx="4470275" cy="2714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55576" y="1628800"/>
            <a:ext cx="8062912" cy="1470025"/>
          </a:xfrm>
        </p:spPr>
        <p:txBody>
          <a:bodyPr>
            <a:normAutofit fontScale="90000"/>
          </a:bodyPr>
          <a:lstStyle/>
          <a:p>
            <a:r>
              <a:rPr lang="es-MX" dirty="0" smtClean="0">
                <a:latin typeface="Poor Richard" pitchFamily="18" charset="0"/>
              </a:rPr>
              <a:t>QUIERO CONVERSAR CONTIGO</a:t>
            </a:r>
            <a:endParaRPr lang="es-MX" dirty="0">
              <a:latin typeface="Poor Richar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471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620688"/>
            <a:ext cx="8291264" cy="56612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MX" sz="4400" dirty="0" smtClean="0">
                <a:latin typeface="Poor Richard" pitchFamily="18" charset="0"/>
              </a:rPr>
              <a:t>Surgimiento de las tecnologías para responder a las necesidades comunicativas.</a:t>
            </a:r>
          </a:p>
          <a:p>
            <a:pPr algn="ctr"/>
            <a:r>
              <a:rPr lang="es-MX" sz="4400" dirty="0" smtClean="0">
                <a:latin typeface="Poor Richard" pitchFamily="18" charset="0"/>
              </a:rPr>
              <a:t>Distancia </a:t>
            </a:r>
          </a:p>
          <a:p>
            <a:pPr algn="ctr"/>
            <a:r>
              <a:rPr lang="es-MX" sz="4400" dirty="0" smtClean="0">
                <a:latin typeface="Poor Richard" pitchFamily="18" charset="0"/>
              </a:rPr>
              <a:t>Rapidez</a:t>
            </a:r>
          </a:p>
          <a:p>
            <a:pPr algn="ctr"/>
            <a:r>
              <a:rPr lang="es-MX" sz="4400" dirty="0" smtClean="0">
                <a:latin typeface="Poor Richard" pitchFamily="18" charset="0"/>
              </a:rPr>
              <a:t>Seguridad</a:t>
            </a:r>
            <a:endParaRPr lang="es-MX" sz="4400" dirty="0">
              <a:latin typeface="Poor Richar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705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404664"/>
            <a:ext cx="8229600" cy="4572000"/>
          </a:xfrm>
        </p:spPr>
        <p:txBody>
          <a:bodyPr>
            <a:noAutofit/>
          </a:bodyPr>
          <a:lstStyle/>
          <a:p>
            <a:r>
              <a:rPr lang="es-MX" sz="4000" dirty="0">
                <a:latin typeface="Poor Richard" pitchFamily="18" charset="0"/>
              </a:rPr>
              <a:t>E</a:t>
            </a:r>
            <a:r>
              <a:rPr lang="es-MX" sz="4000" dirty="0" smtClean="0">
                <a:latin typeface="Poor Richard" pitchFamily="18" charset="0"/>
              </a:rPr>
              <a:t>s </a:t>
            </a:r>
            <a:r>
              <a:rPr lang="es-MX" sz="4000" dirty="0">
                <a:latin typeface="Poor Richard" pitchFamily="18" charset="0"/>
              </a:rPr>
              <a:t>posible que se generen nuevas necesidades o </a:t>
            </a:r>
            <a:r>
              <a:rPr lang="es-MX" sz="4000" dirty="0" smtClean="0">
                <a:latin typeface="Poor Richard" pitchFamily="18" charset="0"/>
              </a:rPr>
              <a:t>que surjan </a:t>
            </a:r>
            <a:r>
              <a:rPr lang="es-MX" sz="4000" dirty="0">
                <a:latin typeface="Poor Richard" pitchFamily="18" charset="0"/>
              </a:rPr>
              <a:t>problemas no previstos </a:t>
            </a:r>
            <a:r>
              <a:rPr lang="es-MX" sz="4000" dirty="0" smtClean="0">
                <a:latin typeface="Poor Richard" pitchFamily="18" charset="0"/>
              </a:rPr>
              <a:t>que se procuran solucionar con más tecnología.</a:t>
            </a:r>
          </a:p>
          <a:p>
            <a:endParaRPr lang="es-MX" sz="4000" dirty="0" smtClean="0">
              <a:latin typeface="Poor Richard" pitchFamily="18" charset="0"/>
            </a:endParaRPr>
          </a:p>
          <a:p>
            <a:r>
              <a:rPr lang="es-MX" sz="4000" dirty="0">
                <a:latin typeface="Poor Richard" pitchFamily="18" charset="0"/>
              </a:rPr>
              <a:t>E</a:t>
            </a:r>
            <a:r>
              <a:rPr lang="es-MX" sz="4000" dirty="0" smtClean="0">
                <a:effectLst/>
                <a:latin typeface="Poor Richard" pitchFamily="18" charset="0"/>
              </a:rPr>
              <a:t>l no estar actualizado significa pérdida de oportunidades para una organización.</a:t>
            </a:r>
            <a:endParaRPr lang="es-MX" sz="4000" dirty="0">
              <a:latin typeface="Poor Richar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958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5976664"/>
          </a:xfrm>
        </p:spPr>
        <p:txBody>
          <a:bodyPr>
            <a:normAutofit/>
          </a:bodyPr>
          <a:lstStyle/>
          <a:p>
            <a:r>
              <a:rPr lang="es-MX" sz="4000" dirty="0" smtClean="0">
                <a:latin typeface="Poor Richard" pitchFamily="18" charset="0"/>
              </a:rPr>
              <a:t>Las teorías de la comunicación contribuyen a la explicación del proceso comunicativo para generar una situación nueva.</a:t>
            </a:r>
          </a:p>
          <a:p>
            <a:r>
              <a:rPr lang="es-MX" sz="4000" dirty="0" smtClean="0">
                <a:latin typeface="Poor Richard" pitchFamily="18" charset="0"/>
              </a:rPr>
              <a:t>Si la comunicación es de tal forma, se hace más efectiva teniendo en cuenta tales aspectos que requiere tecnología adecuada.</a:t>
            </a:r>
            <a:endParaRPr lang="es-MX" sz="4000" dirty="0">
              <a:latin typeface="Poor Richar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87247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907704" y="1628800"/>
            <a:ext cx="2952328" cy="4680520"/>
          </a:xfrm>
        </p:spPr>
        <p:txBody>
          <a:bodyPr/>
          <a:lstStyle/>
          <a:p>
            <a:pPr marL="0" indent="0">
              <a:buNone/>
            </a:pPr>
            <a:r>
              <a:rPr lang="es-MX" dirty="0" smtClean="0">
                <a:latin typeface="Poor Richard" pitchFamily="18" charset="0"/>
              </a:rPr>
              <a:t>Comunicación</a:t>
            </a:r>
          </a:p>
          <a:p>
            <a:pPr marL="0" indent="0">
              <a:buNone/>
            </a:pPr>
            <a:r>
              <a:rPr lang="es-MX" dirty="0" smtClean="0">
                <a:solidFill>
                  <a:srgbClr val="FF0000"/>
                </a:solidFill>
                <a:latin typeface="Poor Richard" pitchFamily="18" charset="0"/>
              </a:rPr>
              <a:t>     +</a:t>
            </a:r>
          </a:p>
          <a:p>
            <a:pPr marL="0" indent="0">
              <a:buNone/>
            </a:pPr>
            <a:r>
              <a:rPr lang="es-MX" dirty="0" smtClean="0">
                <a:latin typeface="Poor Richard" pitchFamily="18" charset="0"/>
              </a:rPr>
              <a:t>Tecnología</a:t>
            </a:r>
          </a:p>
          <a:p>
            <a:pPr marL="0" indent="0">
              <a:buNone/>
            </a:pPr>
            <a:r>
              <a:rPr lang="es-MX" dirty="0" smtClean="0">
                <a:solidFill>
                  <a:srgbClr val="FF0000"/>
                </a:solidFill>
                <a:latin typeface="Poor Richard" pitchFamily="18" charset="0"/>
              </a:rPr>
              <a:t>     +</a:t>
            </a:r>
          </a:p>
          <a:p>
            <a:pPr marL="0" indent="0">
              <a:buNone/>
            </a:pPr>
            <a:r>
              <a:rPr lang="es-MX" dirty="0" smtClean="0">
                <a:latin typeface="Poor Richard" pitchFamily="18" charset="0"/>
              </a:rPr>
              <a:t>Teoría</a:t>
            </a:r>
          </a:p>
          <a:p>
            <a:pPr marL="0" indent="0">
              <a:buNone/>
            </a:pPr>
            <a:r>
              <a:rPr lang="es-MX" dirty="0" smtClean="0">
                <a:latin typeface="Poor Richard" pitchFamily="18" charset="0"/>
              </a:rPr>
              <a:t>     </a:t>
            </a:r>
            <a:r>
              <a:rPr lang="es-MX" dirty="0" smtClean="0">
                <a:solidFill>
                  <a:srgbClr val="FF0000"/>
                </a:solidFill>
                <a:latin typeface="Poor Richard" pitchFamily="18" charset="0"/>
              </a:rPr>
              <a:t>+</a:t>
            </a:r>
          </a:p>
          <a:p>
            <a:pPr marL="0" indent="0">
              <a:buNone/>
            </a:pPr>
            <a:r>
              <a:rPr lang="es-MX" dirty="0" smtClean="0">
                <a:latin typeface="Poor Richard" pitchFamily="18" charset="0"/>
              </a:rPr>
              <a:t>Construcción de los sistemas sociales</a:t>
            </a:r>
          </a:p>
          <a:p>
            <a:pPr marL="0" indent="0">
              <a:buNone/>
            </a:pPr>
            <a:endParaRPr lang="es-MX" dirty="0">
              <a:latin typeface="Poor Richard" pitchFamily="18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332656"/>
            <a:ext cx="8208912" cy="922114"/>
          </a:xfrm>
        </p:spPr>
        <p:txBody>
          <a:bodyPr>
            <a:noAutofit/>
          </a:bodyPr>
          <a:lstStyle/>
          <a:p>
            <a:pPr algn="l"/>
            <a:r>
              <a:rPr lang="es-MX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or Richard" pitchFamily="18" charset="0"/>
              </a:rPr>
              <a:t>ES POSIBLE TEORIZAR SOBRE LA COMUNICACIÓN, BUSCAR FORMAS</a:t>
            </a:r>
            <a:br>
              <a:rPr lang="es-MX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or Richard" pitchFamily="18" charset="0"/>
              </a:rPr>
            </a:br>
            <a:r>
              <a:rPr lang="es-MX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or Richard" pitchFamily="18" charset="0"/>
              </a:rPr>
              <a:t>DE HACERLA MAS EFICIENTE O DE SOLUCIONAR LOS PROBLEMAS QUE EN ELLA APARECEN.</a:t>
            </a:r>
            <a:endParaRPr lang="es-MX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oor Richard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268760"/>
            <a:ext cx="2448272" cy="11207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348880"/>
            <a:ext cx="2644224" cy="12241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645024"/>
            <a:ext cx="2644224" cy="13635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5085184"/>
            <a:ext cx="2592288" cy="16099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6471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548680"/>
            <a:ext cx="8062912" cy="1470025"/>
          </a:xfrm>
        </p:spPr>
        <p:txBody>
          <a:bodyPr>
            <a:normAutofit fontScale="90000"/>
          </a:bodyPr>
          <a:lstStyle/>
          <a:p>
            <a:r>
              <a:rPr lang="es-ES" dirty="0" err="1" smtClean="0">
                <a:solidFill>
                  <a:schemeClr val="tx1"/>
                </a:solidFill>
                <a:latin typeface="Poor Richard" pitchFamily="18" charset="0"/>
              </a:rPr>
              <a:t>That’s</a:t>
            </a:r>
            <a:r>
              <a:rPr lang="es-ES" dirty="0" smtClean="0">
                <a:solidFill>
                  <a:schemeClr val="tx1"/>
                </a:solidFill>
                <a:latin typeface="Poor Richard" pitchFamily="18" charset="0"/>
              </a:rPr>
              <a:t> </a:t>
            </a:r>
            <a:r>
              <a:rPr lang="es-ES" dirty="0" err="1" smtClean="0">
                <a:solidFill>
                  <a:schemeClr val="tx1"/>
                </a:solidFill>
                <a:latin typeface="Poor Richard" pitchFamily="18" charset="0"/>
              </a:rPr>
              <a:t>the</a:t>
            </a:r>
            <a:r>
              <a:rPr lang="es-ES" dirty="0" smtClean="0">
                <a:solidFill>
                  <a:schemeClr val="tx1"/>
                </a:solidFill>
                <a:latin typeface="Poor Richard" pitchFamily="18" charset="0"/>
              </a:rPr>
              <a:t> </a:t>
            </a:r>
            <a:r>
              <a:rPr lang="es-ES" dirty="0" err="1" smtClean="0">
                <a:solidFill>
                  <a:schemeClr val="tx1"/>
                </a:solidFill>
                <a:latin typeface="Poor Richard" pitchFamily="18" charset="0"/>
              </a:rPr>
              <a:t>song</a:t>
            </a:r>
            <a:r>
              <a:rPr lang="es-ES" dirty="0" smtClean="0">
                <a:solidFill>
                  <a:schemeClr val="tx1"/>
                </a:solidFill>
                <a:latin typeface="Poor Richard" pitchFamily="18" charset="0"/>
              </a:rPr>
              <a:t> of </a:t>
            </a:r>
            <a:r>
              <a:rPr lang="es-ES" dirty="0" err="1" smtClean="0">
                <a:solidFill>
                  <a:schemeClr val="tx1"/>
                </a:solidFill>
                <a:latin typeface="Poor Richard" pitchFamily="18" charset="0"/>
              </a:rPr>
              <a:t>the</a:t>
            </a:r>
            <a:r>
              <a:rPr lang="es-ES" dirty="0" smtClean="0">
                <a:solidFill>
                  <a:schemeClr val="tx1"/>
                </a:solidFill>
                <a:latin typeface="Poor Richard" pitchFamily="18" charset="0"/>
              </a:rPr>
              <a:t> </a:t>
            </a:r>
            <a:r>
              <a:rPr lang="es-ES" dirty="0" err="1" smtClean="0">
                <a:solidFill>
                  <a:schemeClr val="tx1"/>
                </a:solidFill>
                <a:latin typeface="Poor Richard" pitchFamily="18" charset="0"/>
              </a:rPr>
              <a:t>men</a:t>
            </a:r>
            <a:r>
              <a:rPr lang="es-ES" dirty="0" smtClean="0">
                <a:solidFill>
                  <a:schemeClr val="tx1"/>
                </a:solidFill>
                <a:latin typeface="Poor Richard" pitchFamily="18" charset="0"/>
              </a:rPr>
              <a:t> </a:t>
            </a:r>
            <a:r>
              <a:rPr lang="es-ES" dirty="0" err="1" smtClean="0">
                <a:solidFill>
                  <a:schemeClr val="tx1"/>
                </a:solidFill>
                <a:latin typeface="Poor Richard" pitchFamily="18" charset="0"/>
              </a:rPr>
              <a:t>working</a:t>
            </a:r>
            <a:r>
              <a:rPr lang="es-ES" dirty="0" smtClean="0">
                <a:solidFill>
                  <a:schemeClr val="tx1"/>
                </a:solidFill>
                <a:latin typeface="Poor Richard" pitchFamily="18" charset="0"/>
              </a:rPr>
              <a:t> </a:t>
            </a:r>
            <a:r>
              <a:rPr lang="es-ES" dirty="0" err="1" smtClean="0">
                <a:solidFill>
                  <a:schemeClr val="tx1"/>
                </a:solidFill>
                <a:latin typeface="Poor Richard" pitchFamily="18" charset="0"/>
              </a:rPr>
              <a:t>on</a:t>
            </a:r>
            <a:r>
              <a:rPr lang="es-ES" dirty="0" smtClean="0">
                <a:solidFill>
                  <a:schemeClr val="tx1"/>
                </a:solidFill>
                <a:latin typeface="Poor Richard" pitchFamily="18" charset="0"/>
              </a:rPr>
              <a:t> </a:t>
            </a:r>
            <a:r>
              <a:rPr lang="es-ES" dirty="0" err="1" smtClean="0">
                <a:solidFill>
                  <a:schemeClr val="tx1"/>
                </a:solidFill>
                <a:latin typeface="Poor Richard" pitchFamily="18" charset="0"/>
              </a:rPr>
              <a:t>the</a:t>
            </a:r>
            <a:r>
              <a:rPr lang="es-ES" dirty="0" smtClean="0">
                <a:solidFill>
                  <a:schemeClr val="tx1"/>
                </a:solidFill>
                <a:latin typeface="Poor Richard" pitchFamily="18" charset="0"/>
              </a:rPr>
              <a:t> </a:t>
            </a:r>
            <a:r>
              <a:rPr lang="es-ES" dirty="0" err="1" smtClean="0">
                <a:solidFill>
                  <a:schemeClr val="tx1"/>
                </a:solidFill>
                <a:latin typeface="Poor Richard" pitchFamily="18" charset="0"/>
              </a:rPr>
              <a:t>chain</a:t>
            </a:r>
            <a:r>
              <a:rPr lang="es-ES" dirty="0" smtClean="0">
                <a:solidFill>
                  <a:schemeClr val="tx1"/>
                </a:solidFill>
                <a:latin typeface="Poor Richard" pitchFamily="18" charset="0"/>
              </a:rPr>
              <a:t> </a:t>
            </a:r>
            <a:r>
              <a:rPr lang="es-ES" dirty="0" err="1" smtClean="0">
                <a:solidFill>
                  <a:schemeClr val="tx1"/>
                </a:solidFill>
                <a:latin typeface="Poor Richard" pitchFamily="18" charset="0"/>
              </a:rPr>
              <a:t>gang</a:t>
            </a:r>
            <a:endParaRPr lang="es-MX" dirty="0">
              <a:solidFill>
                <a:schemeClr val="tx1"/>
              </a:solidFill>
              <a:latin typeface="Poor Richard" pitchFamily="18" charset="0"/>
            </a:endParaRPr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539552" y="3068960"/>
            <a:ext cx="8229600" cy="1584176"/>
          </a:xfrm>
          <a:prstGeom prst="rect">
            <a:avLst/>
          </a:prstGeom>
        </p:spPr>
        <p:txBody>
          <a:bodyPr vert="horz" anchor="b">
            <a:normAutofit fontScale="825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9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or Richard" pitchFamily="18" charset="0"/>
                <a:ea typeface="+mj-ea"/>
                <a:cs typeface="+mj-cs"/>
              </a:rPr>
              <a:t>Esa es la canción de los hombres que trabajan en la banda de la cadena</a:t>
            </a:r>
            <a:r>
              <a:rPr kumimoji="0" lang="es-MX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s-MX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s-MX" sz="4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7669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4000" dirty="0" smtClean="0">
                <a:latin typeface="Poor Richard" pitchFamily="18" charset="0"/>
              </a:rPr>
              <a:t>El libro tratará acerca de las distintas formas de comunicación que suceden  en este sistema social y entre él y su entorno.</a:t>
            </a:r>
          </a:p>
          <a:p>
            <a:r>
              <a:rPr lang="es-ES" sz="4000" dirty="0" smtClean="0">
                <a:latin typeface="Poor Richard" pitchFamily="18" charset="0"/>
              </a:rPr>
              <a:t>Las organizaciones son un tipo de sistema social.</a:t>
            </a:r>
          </a:p>
          <a:p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>
                <a:solidFill>
                  <a:schemeClr val="tx1"/>
                </a:solidFill>
                <a:latin typeface="Poor Richard" pitchFamily="18" charset="0"/>
              </a:rPr>
              <a:t>La organización está hecha de COMUNICACIONES</a:t>
            </a:r>
            <a:endParaRPr lang="es-MX" dirty="0">
              <a:solidFill>
                <a:schemeClr val="tx1"/>
              </a:solidFill>
              <a:latin typeface="Poor Richard" pitchFamily="18" charset="0"/>
            </a:endParaRPr>
          </a:p>
        </p:txBody>
      </p:sp>
      <p:pic>
        <p:nvPicPr>
          <p:cNvPr id="5126" name="Picture 6" descr="C:\Users\Luis Spinola\AppData\Local\Microsoft\Windows\Temporary Internet Files\Content.IE5\ERI0KTLT\MC900415864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226590"/>
            <a:ext cx="3096344" cy="2458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146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196752"/>
            <a:ext cx="8219256" cy="4929411"/>
          </a:xfrm>
        </p:spPr>
        <p:txBody>
          <a:bodyPr/>
          <a:lstStyle/>
          <a:p>
            <a:pPr marL="0" indent="0">
              <a:buNone/>
            </a:pP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dirty="0" smtClean="0">
                <a:solidFill>
                  <a:schemeClr val="tx1"/>
                </a:solidFill>
                <a:effectLst/>
                <a:latin typeface="Poor Richard" pitchFamily="18" charset="0"/>
              </a:rPr>
              <a:t>Formal e informal</a:t>
            </a:r>
            <a:endParaRPr lang="es-MX" sz="4000" dirty="0">
              <a:solidFill>
                <a:schemeClr val="tx1"/>
              </a:solidFill>
              <a:effectLst/>
              <a:latin typeface="Poor Richard" pitchFamily="18" charset="0"/>
            </a:endParaRPr>
          </a:p>
        </p:txBody>
      </p:sp>
      <p:pic>
        <p:nvPicPr>
          <p:cNvPr id="1026" name="Picture 2" descr="C:\Users\Luis Spinola\AppData\Local\Microsoft\Windows\Temporary Internet Files\Content.IE5\ERI0KTLT\MC90032611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1907704" y="2708443"/>
            <a:ext cx="2088232" cy="2070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Luis Spinola\AppData\Local\Microsoft\Windows\Temporary Internet Files\Content.IE5\A7J3CKEM\MC900326124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579715"/>
            <a:ext cx="2088232" cy="2327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32194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467544" y="1626241"/>
            <a:ext cx="8229600" cy="4525963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chemeClr val="tx1"/>
                </a:solidFill>
                <a:latin typeface="Poor Richard" pitchFamily="18" charset="0"/>
              </a:rPr>
              <a:t>Las organizaciones se pueden…</a:t>
            </a:r>
            <a:endParaRPr lang="es-MX" dirty="0">
              <a:solidFill>
                <a:schemeClr val="tx1"/>
              </a:solidFill>
              <a:latin typeface="Poor Richard" pitchFamily="18" charset="0"/>
            </a:endParaRPr>
          </a:p>
        </p:txBody>
      </p:sp>
      <p:pic>
        <p:nvPicPr>
          <p:cNvPr id="2055" name="Picture 7" descr="C:\Users\Luis Spinola\AppData\Local\Microsoft\Windows\Temporary Internet Files\Content.IE5\3CKN44JE\MC900250228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988840"/>
            <a:ext cx="3645936" cy="3442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703856" y="3162836"/>
            <a:ext cx="20679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 smtClean="0">
                <a:solidFill>
                  <a:schemeClr val="accent5"/>
                </a:solidFill>
                <a:latin typeface="Poor Richard" pitchFamily="18" charset="0"/>
              </a:rPr>
              <a:t>rediseñar</a:t>
            </a:r>
            <a:endParaRPr lang="es-MX" sz="4000" dirty="0">
              <a:solidFill>
                <a:schemeClr val="accent5"/>
              </a:solidFill>
              <a:latin typeface="Poor Richar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0553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82808"/>
            <a:ext cx="5266928" cy="4572000"/>
          </a:xfrm>
        </p:spPr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es-ES" sz="4000" dirty="0" smtClean="0">
                <a:latin typeface="Poor Richard" pitchFamily="18" charset="0"/>
              </a:rPr>
              <a:t>Que la organización cumpla</a:t>
            </a:r>
            <a:r>
              <a:rPr lang="es-MX" sz="4000" dirty="0" smtClean="0">
                <a:latin typeface="Poor Richard" pitchFamily="18" charset="0"/>
              </a:rPr>
              <a:t> </a:t>
            </a:r>
            <a:r>
              <a:rPr lang="es-ES" sz="4000" dirty="0">
                <a:latin typeface="Poor Richard" pitchFamily="18" charset="0"/>
              </a:rPr>
              <a:t>c</a:t>
            </a:r>
            <a:r>
              <a:rPr lang="es-ES" sz="4000" dirty="0" smtClean="0">
                <a:latin typeface="Poor Richard" pitchFamily="18" charset="0"/>
              </a:rPr>
              <a:t>on sus objetivos</a:t>
            </a:r>
          </a:p>
          <a:p>
            <a:pPr marL="514350" indent="-514350">
              <a:buAutoNum type="arabicParenR"/>
            </a:pPr>
            <a:r>
              <a:rPr lang="es-ES" sz="4000" dirty="0" smtClean="0">
                <a:latin typeface="Poor Richard" pitchFamily="18" charset="0"/>
              </a:rPr>
              <a:t>Que la organización funcione y exista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4000" dirty="0" smtClean="0">
                <a:solidFill>
                  <a:schemeClr val="tx1"/>
                </a:solidFill>
                <a:latin typeface="Poor Richard" pitchFamily="18" charset="0"/>
              </a:rPr>
              <a:t>La comunicación organizacional es útil para…</a:t>
            </a:r>
            <a:endParaRPr lang="es-MX" sz="4000" dirty="0">
              <a:solidFill>
                <a:schemeClr val="tx1"/>
              </a:solidFill>
              <a:latin typeface="Poor Richard" pitchFamily="18" charset="0"/>
            </a:endParaRPr>
          </a:p>
        </p:txBody>
      </p:sp>
      <p:pic>
        <p:nvPicPr>
          <p:cNvPr id="3074" name="Picture 2" descr="C:\Users\Luis Spinola\AppData\Local\Microsoft\Windows\Temporary Internet Files\Content.IE5\7ISJ3TPU\MP900175454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700808"/>
            <a:ext cx="3108968" cy="46287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412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408</TotalTime>
  <Words>442</Words>
  <Application>Microsoft Office PowerPoint</Application>
  <PresentationFormat>Presentación en pantalla (4:3)</PresentationFormat>
  <Paragraphs>56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4" baseType="lpstr">
      <vt:lpstr>Concurrencia</vt:lpstr>
      <vt:lpstr>Diapositiva 1</vt:lpstr>
      <vt:lpstr>1.1 No por mucho comunicar…</vt:lpstr>
      <vt:lpstr>Diapositiva 3</vt:lpstr>
      <vt:lpstr>INCOMUNICACIÓN</vt:lpstr>
      <vt:lpstr>Diapositiva 5</vt:lpstr>
      <vt:lpstr>Y TU QUE TE CREÍAS EL REY DE TODO EL MUNDO</vt:lpstr>
      <vt:lpstr>Diapositiva 7</vt:lpstr>
      <vt:lpstr>Diapositiva 8</vt:lpstr>
      <vt:lpstr>Diapositiva 9</vt:lpstr>
      <vt:lpstr>PERO SIGO SIENDO EL REY</vt:lpstr>
      <vt:lpstr>Diapositiva 11</vt:lpstr>
      <vt:lpstr>Diapositiva 12</vt:lpstr>
      <vt:lpstr>Diapositiva 13</vt:lpstr>
      <vt:lpstr>QUIERO CONVERSAR CONTIGO</vt:lpstr>
      <vt:lpstr>Diapositiva 15</vt:lpstr>
      <vt:lpstr>Diapositiva 16</vt:lpstr>
      <vt:lpstr>Diapositiva 17</vt:lpstr>
      <vt:lpstr>ES POSIBLE TEORIZAR SOBRE LA COMUNICACIÓN, BUSCAR FORMAS DE HACERLA MAS EFICIENTE O DE SOLUCIONAR LOS PROBLEMAS QUE EN ELLA APARECEN.</vt:lpstr>
      <vt:lpstr>That’s the song of the men working on the chain gang</vt:lpstr>
      <vt:lpstr>La organización está hecha de COMUNICACIONES</vt:lpstr>
      <vt:lpstr>Formal e informal</vt:lpstr>
      <vt:lpstr>Las organizaciones se pueden…</vt:lpstr>
      <vt:lpstr>La comunicación organizacional es útil para…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Thalia</dc:creator>
  <cp:lastModifiedBy>Familia Hernandez</cp:lastModifiedBy>
  <cp:revision>47</cp:revision>
  <dcterms:created xsi:type="dcterms:W3CDTF">2012-01-26T17:58:57Z</dcterms:created>
  <dcterms:modified xsi:type="dcterms:W3CDTF">2012-01-31T02:45:20Z</dcterms:modified>
</cp:coreProperties>
</file>